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</p:sldIdLst>
  <p:sldSz cx="12192000" cy="6858000"/>
  <p:notesSz cx="12192000" cy="6858000"/>
  <p:embeddedFontLst>
    <p:embeddedFont>
      <p:font typeface="Microsoft Sans Serif" panose="020B0604020202020204" pitchFamily="34" charset="0"/>
      <p:regular r:id="rId34"/>
    </p:embeddedFont>
    <p:embeddedFont>
      <p:font typeface="Calibri" panose="020F0502020204030204" pitchFamily="34" charset="0"/>
      <p:regular r:id="rId35"/>
      <p:bold r:id="rId36"/>
      <p:italic r:id="rId37"/>
      <p:boldItalic r:id="rId38"/>
    </p:embeddedFont>
  </p:embeddedFontLst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708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4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001F5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001F5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3300" y="1242440"/>
            <a:ext cx="4995545" cy="39516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393941" y="1966722"/>
            <a:ext cx="4998720" cy="4175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001F5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10/6/2022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103" y="27432"/>
            <a:ext cx="682752" cy="68275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001F5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10/6/2022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103" y="27432"/>
            <a:ext cx="682752" cy="68275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10/6/2022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14497" y="190880"/>
            <a:ext cx="5763005" cy="3911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001F5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36575" y="1048258"/>
            <a:ext cx="7228205" cy="3594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1.png"/><Relationship Id="rId7" Type="http://schemas.openxmlformats.org/officeDocument/2006/relationships/image" Target="../media/image64.png"/><Relationship Id="rId12" Type="http://schemas.openxmlformats.org/officeDocument/2006/relationships/image" Target="../media/image69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fgosreestr.ru/" TargetMode="External"/><Relationship Id="rId11" Type="http://schemas.openxmlformats.org/officeDocument/2006/relationships/image" Target="../media/image68.png"/><Relationship Id="rId5" Type="http://schemas.openxmlformats.org/officeDocument/2006/relationships/image" Target="../media/image63.png"/><Relationship Id="rId10" Type="http://schemas.openxmlformats.org/officeDocument/2006/relationships/image" Target="../media/image67.png"/><Relationship Id="rId4" Type="http://schemas.openxmlformats.org/officeDocument/2006/relationships/image" Target="../media/image62.png"/><Relationship Id="rId9" Type="http://schemas.openxmlformats.org/officeDocument/2006/relationships/image" Target="../media/image6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13" Type="http://schemas.openxmlformats.org/officeDocument/2006/relationships/image" Target="../media/image87.png"/><Relationship Id="rId3" Type="http://schemas.openxmlformats.org/officeDocument/2006/relationships/image" Target="../media/image77.png"/><Relationship Id="rId7" Type="http://schemas.openxmlformats.org/officeDocument/2006/relationships/image" Target="../media/image81.png"/><Relationship Id="rId12" Type="http://schemas.openxmlformats.org/officeDocument/2006/relationships/image" Target="../media/image86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11" Type="http://schemas.openxmlformats.org/officeDocument/2006/relationships/image" Target="../media/image85.png"/><Relationship Id="rId5" Type="http://schemas.openxmlformats.org/officeDocument/2006/relationships/image" Target="../media/image79.png"/><Relationship Id="rId10" Type="http://schemas.openxmlformats.org/officeDocument/2006/relationships/image" Target="../media/image84.png"/><Relationship Id="rId4" Type="http://schemas.openxmlformats.org/officeDocument/2006/relationships/image" Target="../media/image78.png"/><Relationship Id="rId9" Type="http://schemas.openxmlformats.org/officeDocument/2006/relationships/image" Target="../media/image8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3" Type="http://schemas.openxmlformats.org/officeDocument/2006/relationships/image" Target="../media/image94.png"/><Relationship Id="rId7" Type="http://schemas.openxmlformats.org/officeDocument/2006/relationships/image" Target="../media/image98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7.png"/><Relationship Id="rId11" Type="http://schemas.openxmlformats.org/officeDocument/2006/relationships/image" Target="../media/image101.png"/><Relationship Id="rId5" Type="http://schemas.openxmlformats.org/officeDocument/2006/relationships/image" Target="../media/image96.png"/><Relationship Id="rId10" Type="http://schemas.openxmlformats.org/officeDocument/2006/relationships/hyperlink" Target="http://www.fgosreestr.ru/" TargetMode="External"/><Relationship Id="rId4" Type="http://schemas.openxmlformats.org/officeDocument/2006/relationships/image" Target="../media/image95.png"/><Relationship Id="rId9" Type="http://schemas.openxmlformats.org/officeDocument/2006/relationships/image" Target="../media/image10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3" Type="http://schemas.openxmlformats.org/officeDocument/2006/relationships/image" Target="../media/image103.png"/><Relationship Id="rId7" Type="http://schemas.openxmlformats.org/officeDocument/2006/relationships/image" Target="../media/image107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6.png"/><Relationship Id="rId5" Type="http://schemas.openxmlformats.org/officeDocument/2006/relationships/image" Target="../media/image105.png"/><Relationship Id="rId4" Type="http://schemas.openxmlformats.org/officeDocument/2006/relationships/image" Target="../media/image104.png"/><Relationship Id="rId9" Type="http://schemas.openxmlformats.org/officeDocument/2006/relationships/image" Target="../media/image10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10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jp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jp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380233" y="1945004"/>
            <a:ext cx="8153400" cy="1214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3900" dirty="0">
                <a:solidFill>
                  <a:srgbClr val="244060"/>
                </a:solidFill>
                <a:latin typeface="Calibri"/>
                <a:cs typeface="Calibri"/>
              </a:rPr>
              <a:t>Обновленные</a:t>
            </a:r>
            <a:r>
              <a:rPr sz="3900" spc="-30" dirty="0">
                <a:solidFill>
                  <a:srgbClr val="244060"/>
                </a:solidFill>
                <a:latin typeface="Calibri"/>
                <a:cs typeface="Calibri"/>
              </a:rPr>
              <a:t> </a:t>
            </a:r>
            <a:r>
              <a:rPr sz="3900" dirty="0">
                <a:solidFill>
                  <a:srgbClr val="244060"/>
                </a:solidFill>
                <a:latin typeface="Calibri"/>
                <a:cs typeface="Calibri"/>
              </a:rPr>
              <a:t>ФГОС</a:t>
            </a:r>
            <a:r>
              <a:rPr sz="3900" spc="-15" dirty="0">
                <a:solidFill>
                  <a:srgbClr val="244060"/>
                </a:solidFill>
                <a:latin typeface="Calibri"/>
                <a:cs typeface="Calibri"/>
              </a:rPr>
              <a:t> </a:t>
            </a:r>
            <a:r>
              <a:rPr sz="3900" dirty="0">
                <a:solidFill>
                  <a:srgbClr val="244060"/>
                </a:solidFill>
                <a:latin typeface="Calibri"/>
                <a:cs typeface="Calibri"/>
              </a:rPr>
              <a:t>НОО</a:t>
            </a:r>
            <a:r>
              <a:rPr sz="3900" spc="-20" dirty="0">
                <a:solidFill>
                  <a:srgbClr val="244060"/>
                </a:solidFill>
                <a:latin typeface="Calibri"/>
                <a:cs typeface="Calibri"/>
              </a:rPr>
              <a:t> </a:t>
            </a:r>
            <a:r>
              <a:rPr sz="3900" dirty="0">
                <a:solidFill>
                  <a:srgbClr val="244060"/>
                </a:solidFill>
                <a:latin typeface="Calibri"/>
                <a:cs typeface="Calibri"/>
              </a:rPr>
              <a:t>и </a:t>
            </a:r>
            <a:r>
              <a:rPr sz="3900" spc="-20" dirty="0">
                <a:solidFill>
                  <a:srgbClr val="244060"/>
                </a:solidFill>
                <a:latin typeface="Calibri"/>
                <a:cs typeface="Calibri"/>
              </a:rPr>
              <a:t>ООО:</a:t>
            </a:r>
            <a:endParaRPr sz="39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3900" dirty="0">
                <a:solidFill>
                  <a:srgbClr val="244060"/>
                </a:solidFill>
                <a:latin typeface="Calibri"/>
                <a:cs typeface="Calibri"/>
              </a:rPr>
              <a:t>разработка</a:t>
            </a:r>
            <a:r>
              <a:rPr sz="3900" spc="-10" dirty="0">
                <a:solidFill>
                  <a:srgbClr val="244060"/>
                </a:solidFill>
                <a:latin typeface="Calibri"/>
                <a:cs typeface="Calibri"/>
              </a:rPr>
              <a:t> </a:t>
            </a:r>
            <a:r>
              <a:rPr sz="3900" dirty="0">
                <a:solidFill>
                  <a:srgbClr val="244060"/>
                </a:solidFill>
                <a:latin typeface="Calibri"/>
                <a:cs typeface="Calibri"/>
              </a:rPr>
              <a:t>ООП и</a:t>
            </a:r>
            <a:r>
              <a:rPr sz="3900" spc="-5" dirty="0">
                <a:solidFill>
                  <a:srgbClr val="244060"/>
                </a:solidFill>
                <a:latin typeface="Calibri"/>
                <a:cs typeface="Calibri"/>
              </a:rPr>
              <a:t> </a:t>
            </a:r>
            <a:r>
              <a:rPr sz="3900" dirty="0">
                <a:solidFill>
                  <a:srgbClr val="244060"/>
                </a:solidFill>
                <a:latin typeface="Calibri"/>
                <a:cs typeface="Calibri"/>
              </a:rPr>
              <a:t>рабочих</a:t>
            </a:r>
            <a:r>
              <a:rPr sz="3900" spc="-5" dirty="0">
                <a:solidFill>
                  <a:srgbClr val="244060"/>
                </a:solidFill>
                <a:latin typeface="Calibri"/>
                <a:cs typeface="Calibri"/>
              </a:rPr>
              <a:t> </a:t>
            </a:r>
            <a:r>
              <a:rPr sz="3900" spc="-10" dirty="0">
                <a:solidFill>
                  <a:srgbClr val="244060"/>
                </a:solidFill>
                <a:latin typeface="Calibri"/>
                <a:cs typeface="Calibri"/>
              </a:rPr>
              <a:t>программ</a:t>
            </a:r>
            <a:endParaRPr sz="3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58083" y="189103"/>
            <a:ext cx="44399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u="sng" dirty="0">
                <a:solidFill>
                  <a:srgbClr val="1F3863"/>
                </a:solidFill>
                <a:uFill>
                  <a:solidFill>
                    <a:srgbClr val="1F3863"/>
                  </a:solidFill>
                </a:uFill>
              </a:rPr>
              <a:t>Примерные</a:t>
            </a:r>
            <a:r>
              <a:rPr u="sng" spc="-20" dirty="0">
                <a:solidFill>
                  <a:srgbClr val="1F3863"/>
                </a:solidFill>
                <a:uFill>
                  <a:solidFill>
                    <a:srgbClr val="1F3863"/>
                  </a:solidFill>
                </a:uFill>
              </a:rPr>
              <a:t> </a:t>
            </a:r>
            <a:r>
              <a:rPr u="sng" dirty="0">
                <a:solidFill>
                  <a:srgbClr val="1F3863"/>
                </a:solidFill>
                <a:uFill>
                  <a:solidFill>
                    <a:srgbClr val="1F3863"/>
                  </a:solidFill>
                </a:uFill>
              </a:rPr>
              <a:t>ООП</a:t>
            </a:r>
            <a:r>
              <a:rPr u="sng" spc="-10" dirty="0">
                <a:solidFill>
                  <a:srgbClr val="1F3863"/>
                </a:solidFill>
                <a:uFill>
                  <a:solidFill>
                    <a:srgbClr val="1F3863"/>
                  </a:solidFill>
                </a:uFill>
              </a:rPr>
              <a:t> </a:t>
            </a:r>
            <a:r>
              <a:rPr u="sng" dirty="0">
                <a:solidFill>
                  <a:srgbClr val="1F3863"/>
                </a:solidFill>
                <a:uFill>
                  <a:solidFill>
                    <a:srgbClr val="1F3863"/>
                  </a:solidFill>
                </a:uFill>
              </a:rPr>
              <a:t>НОО</a:t>
            </a:r>
            <a:r>
              <a:rPr u="sng" spc="-5" dirty="0">
                <a:solidFill>
                  <a:srgbClr val="1F3863"/>
                </a:solidFill>
                <a:uFill>
                  <a:solidFill>
                    <a:srgbClr val="1F3863"/>
                  </a:solidFill>
                </a:uFill>
              </a:rPr>
              <a:t> </a:t>
            </a:r>
            <a:r>
              <a:rPr u="sng" dirty="0">
                <a:solidFill>
                  <a:srgbClr val="1F3863"/>
                </a:solidFill>
                <a:uFill>
                  <a:solidFill>
                    <a:srgbClr val="1F3863"/>
                  </a:solidFill>
                </a:uFill>
              </a:rPr>
              <a:t>и</a:t>
            </a:r>
            <a:r>
              <a:rPr u="sng" spc="5" dirty="0">
                <a:solidFill>
                  <a:srgbClr val="1F3863"/>
                </a:solidFill>
                <a:uFill>
                  <a:solidFill>
                    <a:srgbClr val="1F3863"/>
                  </a:solidFill>
                </a:uFill>
              </a:rPr>
              <a:t> </a:t>
            </a:r>
            <a:r>
              <a:rPr u="sng" spc="-25" dirty="0">
                <a:solidFill>
                  <a:srgbClr val="1F3863"/>
                </a:solidFill>
                <a:uFill>
                  <a:solidFill>
                    <a:srgbClr val="1F3863"/>
                  </a:solidFill>
                </a:uFill>
              </a:rPr>
              <a:t>ООО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2234183" y="1307591"/>
            <a:ext cx="7524115" cy="4371340"/>
            <a:chOff x="2234183" y="1307591"/>
            <a:chExt cx="7524115" cy="437134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43327" y="1354366"/>
              <a:ext cx="7505700" cy="4314913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238755" y="1312163"/>
              <a:ext cx="7515225" cy="4361815"/>
            </a:xfrm>
            <a:custGeom>
              <a:avLst/>
              <a:gdLst/>
              <a:ahLst/>
              <a:cxnLst/>
              <a:rect l="l" t="t" r="r" b="b"/>
              <a:pathLst>
                <a:path w="7515225" h="4361815">
                  <a:moveTo>
                    <a:pt x="0" y="4361688"/>
                  </a:moveTo>
                  <a:lnTo>
                    <a:pt x="7514844" y="4361688"/>
                  </a:lnTo>
                  <a:lnTo>
                    <a:pt x="7514844" y="0"/>
                  </a:lnTo>
                  <a:lnTo>
                    <a:pt x="0" y="0"/>
                  </a:lnTo>
                  <a:lnTo>
                    <a:pt x="0" y="4361688"/>
                  </a:lnTo>
                  <a:close/>
                </a:path>
              </a:pathLst>
            </a:custGeom>
            <a:ln w="9143">
              <a:solidFill>
                <a:srgbClr val="76707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83639" y="285115"/>
            <a:ext cx="1056703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244060"/>
                </a:solidFill>
                <a:latin typeface="Calibri"/>
                <a:cs typeface="Calibri"/>
              </a:rPr>
              <a:t>ООП</a:t>
            </a:r>
            <a:r>
              <a:rPr sz="2800" spc="-75" dirty="0">
                <a:solidFill>
                  <a:srgbClr val="24406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244060"/>
                </a:solidFill>
                <a:latin typeface="Calibri"/>
                <a:cs typeface="Calibri"/>
              </a:rPr>
              <a:t>общеобразовательной</a:t>
            </a:r>
            <a:r>
              <a:rPr sz="2800" spc="-15" dirty="0">
                <a:solidFill>
                  <a:srgbClr val="24406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244060"/>
                </a:solidFill>
                <a:latin typeface="Calibri"/>
                <a:cs typeface="Calibri"/>
              </a:rPr>
              <a:t>организации</a:t>
            </a:r>
            <a:r>
              <a:rPr sz="2800" spc="-45" dirty="0">
                <a:solidFill>
                  <a:srgbClr val="24406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244060"/>
                </a:solidFill>
                <a:latin typeface="Calibri"/>
                <a:cs typeface="Calibri"/>
              </a:rPr>
              <a:t>на</a:t>
            </a:r>
            <a:r>
              <a:rPr sz="2800" spc="-60" dirty="0">
                <a:solidFill>
                  <a:srgbClr val="244060"/>
                </a:solidFill>
                <a:latin typeface="Calibri"/>
                <a:cs typeface="Calibri"/>
              </a:rPr>
              <a:t> </a:t>
            </a:r>
            <a:r>
              <a:rPr sz="2800" spc="-35" dirty="0">
                <a:solidFill>
                  <a:srgbClr val="244060"/>
                </a:solidFill>
                <a:latin typeface="Calibri"/>
                <a:cs typeface="Calibri"/>
              </a:rPr>
              <a:t>2022-</a:t>
            </a:r>
            <a:r>
              <a:rPr sz="2800" dirty="0">
                <a:solidFill>
                  <a:srgbClr val="244060"/>
                </a:solidFill>
                <a:latin typeface="Calibri"/>
                <a:cs typeface="Calibri"/>
              </a:rPr>
              <a:t>2023</a:t>
            </a:r>
            <a:r>
              <a:rPr sz="2800" spc="-20" dirty="0">
                <a:solidFill>
                  <a:srgbClr val="24406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244060"/>
                </a:solidFill>
                <a:latin typeface="Calibri"/>
                <a:cs typeface="Calibri"/>
              </a:rPr>
              <a:t>учебный</a:t>
            </a:r>
            <a:r>
              <a:rPr sz="2800" spc="-60" dirty="0">
                <a:solidFill>
                  <a:srgbClr val="244060"/>
                </a:solidFill>
                <a:latin typeface="Calibri"/>
                <a:cs typeface="Calibri"/>
              </a:rPr>
              <a:t> </a:t>
            </a:r>
            <a:r>
              <a:rPr sz="2800" spc="-25" dirty="0">
                <a:solidFill>
                  <a:srgbClr val="244060"/>
                </a:solidFill>
                <a:latin typeface="Calibri"/>
                <a:cs typeface="Calibri"/>
              </a:rPr>
              <a:t>год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4691" y="1533144"/>
            <a:ext cx="2180844" cy="4567428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499742" y="3536060"/>
            <a:ext cx="1422400" cy="11061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7145">
              <a:lnSpc>
                <a:spcPct val="100000"/>
              </a:lnSpc>
              <a:spcBef>
                <a:spcPts val="105"/>
              </a:spcBef>
            </a:pPr>
            <a:r>
              <a:rPr sz="2600" b="1" dirty="0">
                <a:solidFill>
                  <a:srgbClr val="FFFFFF"/>
                </a:solidFill>
                <a:latin typeface="Calibri"/>
                <a:cs typeface="Calibri"/>
              </a:rPr>
              <a:t>ООП</a:t>
            </a:r>
            <a:r>
              <a:rPr sz="26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b="1" spc="-25" dirty="0">
                <a:solidFill>
                  <a:srgbClr val="FFFFFF"/>
                </a:solidFill>
                <a:latin typeface="Calibri"/>
                <a:cs typeface="Calibri"/>
              </a:rPr>
              <a:t>НОО</a:t>
            </a:r>
            <a:endParaRPr sz="2600">
              <a:latin typeface="Calibri"/>
              <a:cs typeface="Calibri"/>
            </a:endParaRPr>
          </a:p>
          <a:p>
            <a:pPr marL="55244">
              <a:lnSpc>
                <a:spcPct val="100000"/>
              </a:lnSpc>
              <a:spcBef>
                <a:spcPts val="80"/>
              </a:spcBef>
            </a:pP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на</a:t>
            </a:r>
            <a:r>
              <a:rPr sz="20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1-4</a:t>
            </a:r>
            <a:r>
              <a:rPr sz="20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класс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2400" b="1" dirty="0">
                <a:solidFill>
                  <a:srgbClr val="A1055B"/>
                </a:solidFill>
                <a:latin typeface="Calibri"/>
                <a:cs typeface="Calibri"/>
              </a:rPr>
              <a:t>ФГОС</a:t>
            </a:r>
            <a:r>
              <a:rPr sz="2400" b="1" spc="-100" dirty="0">
                <a:solidFill>
                  <a:srgbClr val="A1055B"/>
                </a:solidFill>
                <a:latin typeface="Calibri"/>
                <a:cs typeface="Calibri"/>
              </a:rPr>
              <a:t> </a:t>
            </a:r>
            <a:r>
              <a:rPr sz="2400" b="1" spc="-20" dirty="0">
                <a:solidFill>
                  <a:srgbClr val="A1055B"/>
                </a:solidFill>
                <a:latin typeface="Calibri"/>
                <a:cs typeface="Calibri"/>
              </a:rPr>
              <a:t>2021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155191" y="1533144"/>
            <a:ext cx="3906520" cy="4599940"/>
            <a:chOff x="1155191" y="1533144"/>
            <a:chExt cx="3906520" cy="459994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55191" y="1990344"/>
              <a:ext cx="1723644" cy="160172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49880" y="1533144"/>
              <a:ext cx="2211323" cy="4599432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3416934" y="3554729"/>
            <a:ext cx="1422400" cy="10699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7145">
              <a:lnSpc>
                <a:spcPct val="100000"/>
              </a:lnSpc>
              <a:spcBef>
                <a:spcPts val="105"/>
              </a:spcBef>
            </a:pPr>
            <a:r>
              <a:rPr sz="2600" b="1" dirty="0">
                <a:solidFill>
                  <a:srgbClr val="FFFFFF"/>
                </a:solidFill>
                <a:latin typeface="Calibri"/>
                <a:cs typeface="Calibri"/>
              </a:rPr>
              <a:t>ООП</a:t>
            </a:r>
            <a:r>
              <a:rPr sz="26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b="1" spc="-25" dirty="0">
                <a:solidFill>
                  <a:srgbClr val="FFFFFF"/>
                </a:solidFill>
                <a:latin typeface="Calibri"/>
                <a:cs typeface="Calibri"/>
              </a:rPr>
              <a:t>НОО</a:t>
            </a:r>
            <a:endParaRPr sz="2600">
              <a:latin typeface="Calibri"/>
              <a:cs typeface="Calibri"/>
            </a:endParaRPr>
          </a:p>
          <a:p>
            <a:pPr marL="55244">
              <a:lnSpc>
                <a:spcPts val="2265"/>
              </a:lnSpc>
              <a:spcBef>
                <a:spcPts val="80"/>
              </a:spcBef>
            </a:pP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на</a:t>
            </a:r>
            <a:r>
              <a:rPr sz="20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1-4</a:t>
            </a:r>
            <a:r>
              <a:rPr sz="20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класс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ts val="2745"/>
              </a:lnSpc>
            </a:pP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ФГОС</a:t>
            </a:r>
            <a:r>
              <a:rPr sz="2400" b="1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20" dirty="0">
                <a:solidFill>
                  <a:srgbClr val="FFFFFF"/>
                </a:solidFill>
                <a:latin typeface="Calibri"/>
                <a:cs typeface="Calibri"/>
              </a:rPr>
              <a:t>2009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3061716" y="1533144"/>
            <a:ext cx="3919854" cy="4599940"/>
            <a:chOff x="3061716" y="1533144"/>
            <a:chExt cx="3919854" cy="4599940"/>
          </a:xfrm>
        </p:grpSpPr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061716" y="1946148"/>
              <a:ext cx="1714500" cy="1648967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770120" y="1533144"/>
              <a:ext cx="2211324" cy="4599432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5334380" y="3536060"/>
            <a:ext cx="1425575" cy="11061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b="1" dirty="0">
                <a:solidFill>
                  <a:srgbClr val="FFFFFF"/>
                </a:solidFill>
                <a:latin typeface="Calibri"/>
                <a:cs typeface="Calibri"/>
              </a:rPr>
              <a:t>ООП</a:t>
            </a:r>
            <a:r>
              <a:rPr sz="26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b="1" spc="-25" dirty="0">
                <a:solidFill>
                  <a:srgbClr val="FFFFFF"/>
                </a:solidFill>
                <a:latin typeface="Calibri"/>
                <a:cs typeface="Calibri"/>
              </a:rPr>
              <a:t>ООО</a:t>
            </a:r>
            <a:endParaRPr sz="2600">
              <a:latin typeface="Calibri"/>
              <a:cs typeface="Calibri"/>
            </a:endParaRPr>
          </a:p>
          <a:p>
            <a:pPr marL="58419">
              <a:lnSpc>
                <a:spcPct val="100000"/>
              </a:lnSpc>
              <a:spcBef>
                <a:spcPts val="80"/>
              </a:spcBef>
            </a:pP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на</a:t>
            </a:r>
            <a:r>
              <a:rPr sz="20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5-9</a:t>
            </a:r>
            <a:r>
              <a:rPr sz="20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класс</a:t>
            </a:r>
            <a:endParaRPr sz="2000">
              <a:latin typeface="Calibri"/>
              <a:cs typeface="Calibri"/>
            </a:endParaRPr>
          </a:p>
          <a:p>
            <a:pPr marL="15240">
              <a:lnSpc>
                <a:spcPct val="100000"/>
              </a:lnSpc>
              <a:spcBef>
                <a:spcPts val="20"/>
              </a:spcBef>
            </a:pPr>
            <a:r>
              <a:rPr sz="2400" b="1" dirty="0">
                <a:solidFill>
                  <a:srgbClr val="A1055B"/>
                </a:solidFill>
                <a:latin typeface="Calibri"/>
                <a:cs typeface="Calibri"/>
              </a:rPr>
              <a:t>ФГОС</a:t>
            </a:r>
            <a:r>
              <a:rPr sz="2400" b="1" spc="-100" dirty="0">
                <a:solidFill>
                  <a:srgbClr val="A1055B"/>
                </a:solidFill>
                <a:latin typeface="Calibri"/>
                <a:cs typeface="Calibri"/>
              </a:rPr>
              <a:t> </a:t>
            </a:r>
            <a:r>
              <a:rPr sz="2400" b="1" spc="-20" dirty="0">
                <a:solidFill>
                  <a:srgbClr val="A1055B"/>
                </a:solidFill>
                <a:latin typeface="Calibri"/>
                <a:cs typeface="Calibri"/>
              </a:rPr>
              <a:t>2021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4980432" y="1533144"/>
            <a:ext cx="3915410" cy="4599940"/>
            <a:chOff x="4980432" y="1533144"/>
            <a:chExt cx="3915410" cy="4599940"/>
          </a:xfrm>
        </p:grpSpPr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980432" y="1906524"/>
              <a:ext cx="1784604" cy="1658112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682739" y="1533144"/>
              <a:ext cx="2212848" cy="4599432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7247890" y="3536060"/>
            <a:ext cx="1425575" cy="11061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b="1" dirty="0">
                <a:solidFill>
                  <a:srgbClr val="FFFFFF"/>
                </a:solidFill>
                <a:latin typeface="Calibri"/>
                <a:cs typeface="Calibri"/>
              </a:rPr>
              <a:t>ООП</a:t>
            </a:r>
            <a:r>
              <a:rPr sz="26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b="1" spc="-25" dirty="0">
                <a:solidFill>
                  <a:srgbClr val="FFFFFF"/>
                </a:solidFill>
                <a:latin typeface="Calibri"/>
                <a:cs typeface="Calibri"/>
              </a:rPr>
              <a:t>ООО</a:t>
            </a:r>
            <a:endParaRPr sz="2600">
              <a:latin typeface="Calibri"/>
              <a:cs typeface="Calibri"/>
            </a:endParaRPr>
          </a:p>
          <a:p>
            <a:pPr marL="57785">
              <a:lnSpc>
                <a:spcPct val="100000"/>
              </a:lnSpc>
              <a:spcBef>
                <a:spcPts val="80"/>
              </a:spcBef>
            </a:pP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на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5-9</a:t>
            </a:r>
            <a:r>
              <a:rPr sz="20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FFFFFF"/>
                </a:solidFill>
                <a:latin typeface="Calibri"/>
                <a:cs typeface="Calibri"/>
              </a:rPr>
              <a:t>класс</a:t>
            </a:r>
            <a:endParaRPr sz="2000">
              <a:latin typeface="Calibri"/>
              <a:cs typeface="Calibri"/>
            </a:endParaRPr>
          </a:p>
          <a:p>
            <a:pPr marL="15240">
              <a:lnSpc>
                <a:spcPct val="100000"/>
              </a:lnSpc>
              <a:spcBef>
                <a:spcPts val="20"/>
              </a:spcBef>
            </a:pP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ФГОС</a:t>
            </a:r>
            <a:r>
              <a:rPr sz="2400" b="1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20" dirty="0">
                <a:solidFill>
                  <a:srgbClr val="FFFFFF"/>
                </a:solidFill>
                <a:latin typeface="Calibri"/>
                <a:cs typeface="Calibri"/>
              </a:rPr>
              <a:t>2010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6947916" y="1533144"/>
            <a:ext cx="3865245" cy="4599940"/>
            <a:chOff x="6947916" y="1533144"/>
            <a:chExt cx="3865245" cy="4599940"/>
          </a:xfrm>
        </p:grpSpPr>
        <p:pic>
          <p:nvPicPr>
            <p:cNvPr id="19" name="object 1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947916" y="1938528"/>
              <a:ext cx="1684020" cy="1595627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599932" y="1533144"/>
              <a:ext cx="2212848" cy="4599432"/>
            </a:xfrm>
            <a:prstGeom prst="rect">
              <a:avLst/>
            </a:prstGeom>
          </p:spPr>
        </p:pic>
      </p:grpSp>
      <p:sp>
        <p:nvSpPr>
          <p:cNvPr id="21" name="object 21"/>
          <p:cNvSpPr txBox="1"/>
          <p:nvPr/>
        </p:nvSpPr>
        <p:spPr>
          <a:xfrm>
            <a:off x="9189466" y="3522421"/>
            <a:ext cx="1378585" cy="422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b="1" dirty="0">
                <a:solidFill>
                  <a:srgbClr val="FFFFFF"/>
                </a:solidFill>
                <a:latin typeface="Calibri"/>
                <a:cs typeface="Calibri"/>
              </a:rPr>
              <a:t>ООП</a:t>
            </a:r>
            <a:r>
              <a:rPr sz="26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b="1" spc="-25" dirty="0">
                <a:solidFill>
                  <a:srgbClr val="FFFFFF"/>
                </a:solidFill>
                <a:latin typeface="Calibri"/>
                <a:cs typeface="Calibri"/>
              </a:rPr>
              <a:t>СОО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9168130" y="4225544"/>
            <a:ext cx="14224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ФГОС</a:t>
            </a:r>
            <a:r>
              <a:rPr sz="2400" b="1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20" dirty="0">
                <a:solidFill>
                  <a:srgbClr val="FFFFFF"/>
                </a:solidFill>
                <a:latin typeface="Calibri"/>
                <a:cs typeface="Calibri"/>
              </a:rPr>
              <a:t>2012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1313688" y="1950720"/>
            <a:ext cx="9223375" cy="3967479"/>
            <a:chOff x="1313688" y="1950720"/>
            <a:chExt cx="9223375" cy="3967479"/>
          </a:xfrm>
        </p:grpSpPr>
        <p:pic>
          <p:nvPicPr>
            <p:cNvPr id="24" name="object 2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788907" y="1950720"/>
              <a:ext cx="1748027" cy="1629155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313688" y="4960620"/>
              <a:ext cx="9118092" cy="957072"/>
            </a:xfrm>
            <a:prstGeom prst="rect">
              <a:avLst/>
            </a:prstGeom>
          </p:spPr>
        </p:pic>
      </p:grpSp>
      <p:sp>
        <p:nvSpPr>
          <p:cNvPr id="26" name="object 26"/>
          <p:cNvSpPr txBox="1"/>
          <p:nvPr/>
        </p:nvSpPr>
        <p:spPr>
          <a:xfrm>
            <a:off x="3619500" y="2183892"/>
            <a:ext cx="989330" cy="817244"/>
          </a:xfrm>
          <a:prstGeom prst="rect">
            <a:avLst/>
          </a:prstGeom>
          <a:solidFill>
            <a:srgbClr val="C3D2E9"/>
          </a:solidFill>
        </p:spPr>
        <p:txBody>
          <a:bodyPr vert="horz" wrap="square" lIns="0" tIns="5461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430"/>
              </a:spcBef>
            </a:pPr>
            <a:r>
              <a:rPr sz="1500" b="1" spc="-25" dirty="0">
                <a:solidFill>
                  <a:srgbClr val="1F3863"/>
                </a:solidFill>
                <a:latin typeface="Arial"/>
                <a:cs typeface="Arial"/>
              </a:rPr>
              <a:t>для</a:t>
            </a:r>
            <a:endParaRPr sz="1500">
              <a:latin typeface="Arial"/>
              <a:cs typeface="Arial"/>
            </a:endParaRPr>
          </a:p>
          <a:p>
            <a:pPr marL="1270" algn="ctr">
              <a:lnSpc>
                <a:spcPct val="100000"/>
              </a:lnSpc>
              <a:spcBef>
                <a:spcPts val="20"/>
              </a:spcBef>
            </a:pPr>
            <a:r>
              <a:rPr sz="1600" b="1" spc="-10" dirty="0">
                <a:solidFill>
                  <a:srgbClr val="1F3863"/>
                </a:solidFill>
                <a:latin typeface="Arial"/>
                <a:cs typeface="Arial"/>
              </a:rPr>
              <a:t>2-4-</a:t>
            </a:r>
            <a:r>
              <a:rPr sz="1400" b="1" spc="-50" dirty="0">
                <a:solidFill>
                  <a:srgbClr val="1F3863"/>
                </a:solidFill>
                <a:latin typeface="Arial"/>
                <a:cs typeface="Arial"/>
              </a:rPr>
              <a:t>х</a:t>
            </a:r>
            <a:endParaRPr sz="1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500" b="1" spc="-10" dirty="0">
                <a:solidFill>
                  <a:srgbClr val="1F3863"/>
                </a:solidFill>
                <a:latin typeface="Arial"/>
                <a:cs typeface="Arial"/>
              </a:rPr>
              <a:t>классов</a:t>
            </a:r>
            <a:endParaRPr sz="15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553455" y="2183892"/>
            <a:ext cx="981710" cy="817244"/>
          </a:xfrm>
          <a:prstGeom prst="rect">
            <a:avLst/>
          </a:prstGeom>
          <a:solidFill>
            <a:srgbClr val="C3D2E9"/>
          </a:solidFill>
        </p:spPr>
        <p:txBody>
          <a:bodyPr vert="horz" wrap="square" lIns="0" tIns="5461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430"/>
              </a:spcBef>
            </a:pPr>
            <a:r>
              <a:rPr sz="1500" b="1" spc="-25" dirty="0">
                <a:solidFill>
                  <a:srgbClr val="A1055B"/>
                </a:solidFill>
                <a:latin typeface="Arial"/>
                <a:cs typeface="Arial"/>
              </a:rPr>
              <a:t>для</a:t>
            </a:r>
            <a:endParaRPr sz="1500">
              <a:latin typeface="Arial"/>
              <a:cs typeface="Arial"/>
            </a:endParaRPr>
          </a:p>
          <a:p>
            <a:pPr marL="1905" algn="ctr">
              <a:lnSpc>
                <a:spcPct val="100000"/>
              </a:lnSpc>
              <a:spcBef>
                <a:spcPts val="20"/>
              </a:spcBef>
            </a:pPr>
            <a:r>
              <a:rPr sz="1600" b="1" spc="-10" dirty="0">
                <a:solidFill>
                  <a:srgbClr val="A1055B"/>
                </a:solidFill>
                <a:latin typeface="Arial"/>
                <a:cs typeface="Arial"/>
              </a:rPr>
              <a:t>5-</a:t>
            </a:r>
            <a:r>
              <a:rPr sz="1400" b="1" spc="-50" dirty="0">
                <a:solidFill>
                  <a:srgbClr val="A1055B"/>
                </a:solidFill>
                <a:latin typeface="Arial"/>
                <a:cs typeface="Arial"/>
              </a:rPr>
              <a:t>х</a:t>
            </a:r>
            <a:endParaRPr sz="1400">
              <a:latin typeface="Arial"/>
              <a:cs typeface="Arial"/>
            </a:endParaRPr>
          </a:p>
          <a:p>
            <a:pPr marL="635" algn="ctr">
              <a:lnSpc>
                <a:spcPct val="100000"/>
              </a:lnSpc>
              <a:spcBef>
                <a:spcPts val="5"/>
              </a:spcBef>
            </a:pPr>
            <a:r>
              <a:rPr sz="1500" b="1" spc="-10" dirty="0">
                <a:solidFill>
                  <a:srgbClr val="A1055B"/>
                </a:solidFill>
                <a:latin typeface="Arial"/>
                <a:cs typeface="Arial"/>
              </a:rPr>
              <a:t>классов</a:t>
            </a:r>
            <a:endParaRPr sz="15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479792" y="2183892"/>
            <a:ext cx="1030605" cy="817244"/>
          </a:xfrm>
          <a:prstGeom prst="rect">
            <a:avLst/>
          </a:prstGeom>
          <a:solidFill>
            <a:srgbClr val="C3D2E9"/>
          </a:solidFill>
        </p:spPr>
        <p:txBody>
          <a:bodyPr vert="horz" wrap="square" lIns="0" tIns="5461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430"/>
              </a:spcBef>
            </a:pPr>
            <a:r>
              <a:rPr sz="1500" b="1" spc="-25" dirty="0">
                <a:solidFill>
                  <a:srgbClr val="1F3863"/>
                </a:solidFill>
                <a:latin typeface="Arial"/>
                <a:cs typeface="Arial"/>
              </a:rPr>
              <a:t>для</a:t>
            </a:r>
            <a:endParaRPr sz="1500">
              <a:latin typeface="Arial"/>
              <a:cs typeface="Arial"/>
            </a:endParaRPr>
          </a:p>
          <a:p>
            <a:pPr marL="1270" algn="ctr">
              <a:lnSpc>
                <a:spcPct val="100000"/>
              </a:lnSpc>
              <a:spcBef>
                <a:spcPts val="20"/>
              </a:spcBef>
            </a:pPr>
            <a:r>
              <a:rPr sz="1600" b="1" spc="-10" dirty="0">
                <a:solidFill>
                  <a:srgbClr val="1F3863"/>
                </a:solidFill>
                <a:latin typeface="Arial"/>
                <a:cs typeface="Arial"/>
              </a:rPr>
              <a:t>6-9-</a:t>
            </a:r>
            <a:r>
              <a:rPr sz="1400" b="1" spc="-50" dirty="0">
                <a:solidFill>
                  <a:srgbClr val="1F3863"/>
                </a:solidFill>
                <a:latin typeface="Arial"/>
                <a:cs typeface="Arial"/>
              </a:rPr>
              <a:t>х</a:t>
            </a:r>
            <a:endParaRPr sz="1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500" b="1" spc="-10" dirty="0">
                <a:solidFill>
                  <a:srgbClr val="1F3863"/>
                </a:solidFill>
                <a:latin typeface="Arial"/>
                <a:cs typeface="Arial"/>
              </a:rPr>
              <a:t>классов</a:t>
            </a:r>
            <a:endParaRPr sz="15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9380219" y="2226564"/>
            <a:ext cx="984885" cy="631190"/>
          </a:xfrm>
          <a:prstGeom prst="rect">
            <a:avLst/>
          </a:prstGeom>
          <a:solidFill>
            <a:srgbClr val="C3D2E9"/>
          </a:solidFill>
        </p:spPr>
        <p:txBody>
          <a:bodyPr vert="horz" wrap="square" lIns="0" tIns="90170" rIns="0" bIns="0" rtlCol="0">
            <a:spAutoFit/>
          </a:bodyPr>
          <a:lstStyle/>
          <a:p>
            <a:pPr marL="238760">
              <a:lnSpc>
                <a:spcPct val="100000"/>
              </a:lnSpc>
              <a:spcBef>
                <a:spcPts val="710"/>
              </a:spcBef>
            </a:pPr>
            <a:r>
              <a:rPr sz="1600" b="1" spc="-10" dirty="0">
                <a:solidFill>
                  <a:srgbClr val="1F3863"/>
                </a:solidFill>
                <a:latin typeface="Arial"/>
                <a:cs typeface="Arial"/>
              </a:rPr>
              <a:t>10-</a:t>
            </a:r>
            <a:r>
              <a:rPr sz="1600" b="1" spc="-25" dirty="0">
                <a:solidFill>
                  <a:srgbClr val="1F3863"/>
                </a:solidFill>
                <a:latin typeface="Arial"/>
                <a:cs typeface="Arial"/>
              </a:rPr>
              <a:t>11</a:t>
            </a:r>
            <a:endParaRPr sz="1600">
              <a:latin typeface="Arial"/>
              <a:cs typeface="Arial"/>
            </a:endParaRPr>
          </a:p>
          <a:p>
            <a:pPr marL="223520">
              <a:lnSpc>
                <a:spcPct val="100000"/>
              </a:lnSpc>
              <a:spcBef>
                <a:spcPts val="95"/>
              </a:spcBef>
            </a:pPr>
            <a:r>
              <a:rPr sz="1500" b="1" spc="-10" dirty="0">
                <a:solidFill>
                  <a:srgbClr val="1F3863"/>
                </a:solidFill>
                <a:latin typeface="Arial"/>
                <a:cs typeface="Arial"/>
              </a:rPr>
              <a:t>класс</a:t>
            </a:r>
            <a:endParaRPr sz="15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703832" y="2226564"/>
            <a:ext cx="989330" cy="815340"/>
          </a:xfrm>
          <a:prstGeom prst="rect">
            <a:avLst/>
          </a:prstGeom>
          <a:solidFill>
            <a:srgbClr val="C3D2E9"/>
          </a:solidFill>
        </p:spPr>
        <p:txBody>
          <a:bodyPr vert="horz" wrap="square" lIns="0" tIns="539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25"/>
              </a:spcBef>
            </a:pPr>
            <a:r>
              <a:rPr sz="1500" b="1" spc="-25" dirty="0">
                <a:solidFill>
                  <a:srgbClr val="A1055B"/>
                </a:solidFill>
                <a:latin typeface="Arial"/>
                <a:cs typeface="Arial"/>
              </a:rPr>
              <a:t>для</a:t>
            </a:r>
            <a:endParaRPr sz="1500">
              <a:latin typeface="Arial"/>
              <a:cs typeface="Arial"/>
            </a:endParaRPr>
          </a:p>
          <a:p>
            <a:pPr algn="ctr">
              <a:lnSpc>
                <a:spcPts val="1900"/>
              </a:lnSpc>
              <a:spcBef>
                <a:spcPts val="20"/>
              </a:spcBef>
            </a:pPr>
            <a:r>
              <a:rPr sz="1600" b="1" spc="-10" dirty="0">
                <a:solidFill>
                  <a:srgbClr val="A1055B"/>
                </a:solidFill>
                <a:latin typeface="Arial"/>
                <a:cs typeface="Arial"/>
              </a:rPr>
              <a:t>1-</a:t>
            </a:r>
            <a:r>
              <a:rPr sz="1400" b="1" spc="-50" dirty="0">
                <a:solidFill>
                  <a:srgbClr val="A1055B"/>
                </a:solidFill>
                <a:latin typeface="Arial"/>
                <a:cs typeface="Arial"/>
              </a:rPr>
              <a:t>х</a:t>
            </a:r>
            <a:endParaRPr sz="1400">
              <a:latin typeface="Arial"/>
              <a:cs typeface="Arial"/>
            </a:endParaRPr>
          </a:p>
          <a:p>
            <a:pPr algn="ctr">
              <a:lnSpc>
                <a:spcPts val="1780"/>
              </a:lnSpc>
            </a:pPr>
            <a:r>
              <a:rPr sz="1500" b="1" spc="-10" dirty="0">
                <a:solidFill>
                  <a:srgbClr val="A1055B"/>
                </a:solidFill>
                <a:latin typeface="Arial"/>
                <a:cs typeface="Arial"/>
              </a:rPr>
              <a:t>классов</a:t>
            </a:r>
            <a:endParaRPr sz="1500">
              <a:latin typeface="Arial"/>
              <a:cs typeface="Arial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1493266" y="776986"/>
            <a:ext cx="1410335" cy="1075055"/>
            <a:chOff x="1493266" y="776986"/>
            <a:chExt cx="1410335" cy="1075055"/>
          </a:xfrm>
        </p:grpSpPr>
        <p:sp>
          <p:nvSpPr>
            <p:cNvPr id="32" name="object 32"/>
            <p:cNvSpPr/>
            <p:nvPr/>
          </p:nvSpPr>
          <p:spPr>
            <a:xfrm>
              <a:off x="1499616" y="783336"/>
              <a:ext cx="1397635" cy="1062355"/>
            </a:xfrm>
            <a:custGeom>
              <a:avLst/>
              <a:gdLst/>
              <a:ahLst/>
              <a:cxnLst/>
              <a:rect l="l" t="t" r="r" b="b"/>
              <a:pathLst>
                <a:path w="1397635" h="1062355">
                  <a:moveTo>
                    <a:pt x="1108329" y="0"/>
                  </a:moveTo>
                  <a:lnTo>
                    <a:pt x="289178" y="0"/>
                  </a:lnTo>
                  <a:lnTo>
                    <a:pt x="289178" y="531113"/>
                  </a:lnTo>
                  <a:lnTo>
                    <a:pt x="0" y="531113"/>
                  </a:lnTo>
                  <a:lnTo>
                    <a:pt x="698754" y="1062227"/>
                  </a:lnTo>
                  <a:lnTo>
                    <a:pt x="1397508" y="531113"/>
                  </a:lnTo>
                  <a:lnTo>
                    <a:pt x="1108329" y="531113"/>
                  </a:lnTo>
                  <a:lnTo>
                    <a:pt x="1108329" y="0"/>
                  </a:lnTo>
                  <a:close/>
                </a:path>
              </a:pathLst>
            </a:custGeom>
            <a:solidFill>
              <a:srgbClr val="E4F5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499616" y="783336"/>
              <a:ext cx="1397635" cy="1062355"/>
            </a:xfrm>
            <a:custGeom>
              <a:avLst/>
              <a:gdLst/>
              <a:ahLst/>
              <a:cxnLst/>
              <a:rect l="l" t="t" r="r" b="b"/>
              <a:pathLst>
                <a:path w="1397635" h="1062355">
                  <a:moveTo>
                    <a:pt x="1108329" y="0"/>
                  </a:moveTo>
                  <a:lnTo>
                    <a:pt x="1108329" y="531113"/>
                  </a:lnTo>
                  <a:lnTo>
                    <a:pt x="1397508" y="531113"/>
                  </a:lnTo>
                  <a:lnTo>
                    <a:pt x="698754" y="1062227"/>
                  </a:lnTo>
                  <a:lnTo>
                    <a:pt x="0" y="531113"/>
                  </a:lnTo>
                  <a:lnTo>
                    <a:pt x="289178" y="531113"/>
                  </a:lnTo>
                  <a:lnTo>
                    <a:pt x="289178" y="0"/>
                  </a:lnTo>
                  <a:lnTo>
                    <a:pt x="1108329" y="0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5" name="object 35"/>
          <p:cNvGrpSpPr/>
          <p:nvPr/>
        </p:nvGrpSpPr>
        <p:grpSpPr>
          <a:xfrm>
            <a:off x="5338571" y="777240"/>
            <a:ext cx="1411605" cy="1074420"/>
            <a:chOff x="5338571" y="777240"/>
            <a:chExt cx="1411605" cy="1074420"/>
          </a:xfrm>
        </p:grpSpPr>
        <p:sp>
          <p:nvSpPr>
            <p:cNvPr id="36" name="object 36"/>
            <p:cNvSpPr/>
            <p:nvPr/>
          </p:nvSpPr>
          <p:spPr>
            <a:xfrm>
              <a:off x="5344667" y="783336"/>
              <a:ext cx="1399540" cy="1062355"/>
            </a:xfrm>
            <a:custGeom>
              <a:avLst/>
              <a:gdLst/>
              <a:ahLst/>
              <a:cxnLst/>
              <a:rect l="l" t="t" r="r" b="b"/>
              <a:pathLst>
                <a:path w="1399540" h="1062355">
                  <a:moveTo>
                    <a:pt x="1121537" y="0"/>
                  </a:moveTo>
                  <a:lnTo>
                    <a:pt x="277495" y="0"/>
                  </a:lnTo>
                  <a:lnTo>
                    <a:pt x="277495" y="531113"/>
                  </a:lnTo>
                  <a:lnTo>
                    <a:pt x="0" y="531113"/>
                  </a:lnTo>
                  <a:lnTo>
                    <a:pt x="699516" y="1062227"/>
                  </a:lnTo>
                  <a:lnTo>
                    <a:pt x="1399032" y="531113"/>
                  </a:lnTo>
                  <a:lnTo>
                    <a:pt x="1121537" y="531113"/>
                  </a:lnTo>
                  <a:lnTo>
                    <a:pt x="1121537" y="0"/>
                  </a:lnTo>
                  <a:close/>
                </a:path>
              </a:pathLst>
            </a:custGeom>
            <a:solidFill>
              <a:srgbClr val="E4F5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5344667" y="783336"/>
              <a:ext cx="1399540" cy="1062355"/>
            </a:xfrm>
            <a:custGeom>
              <a:avLst/>
              <a:gdLst/>
              <a:ahLst/>
              <a:cxnLst/>
              <a:rect l="l" t="t" r="r" b="b"/>
              <a:pathLst>
                <a:path w="1399540" h="1062355">
                  <a:moveTo>
                    <a:pt x="1121537" y="0"/>
                  </a:moveTo>
                  <a:lnTo>
                    <a:pt x="1121537" y="531113"/>
                  </a:lnTo>
                  <a:lnTo>
                    <a:pt x="1399032" y="531113"/>
                  </a:lnTo>
                  <a:lnTo>
                    <a:pt x="699516" y="1062227"/>
                  </a:lnTo>
                  <a:lnTo>
                    <a:pt x="0" y="531113"/>
                  </a:lnTo>
                  <a:lnTo>
                    <a:pt x="277495" y="531113"/>
                  </a:lnTo>
                  <a:lnTo>
                    <a:pt x="277495" y="0"/>
                  </a:lnTo>
                  <a:lnTo>
                    <a:pt x="1121537" y="0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22140" y="123189"/>
            <a:ext cx="322580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u="sng" dirty="0">
                <a:solidFill>
                  <a:srgbClr val="1F4E79"/>
                </a:solidFill>
                <a:uFill>
                  <a:solidFill>
                    <a:srgbClr val="1F4E79"/>
                  </a:solidFill>
                </a:uFill>
              </a:rPr>
              <a:t>ООП</a:t>
            </a:r>
            <a:r>
              <a:rPr sz="2000" u="sng" spc="-40" dirty="0">
                <a:solidFill>
                  <a:srgbClr val="1F4E79"/>
                </a:solidFill>
                <a:uFill>
                  <a:solidFill>
                    <a:srgbClr val="1F4E79"/>
                  </a:solidFill>
                </a:uFill>
              </a:rPr>
              <a:t> </a:t>
            </a:r>
            <a:r>
              <a:rPr sz="2000" u="sng" dirty="0">
                <a:solidFill>
                  <a:srgbClr val="1F4E79"/>
                </a:solidFill>
                <a:uFill>
                  <a:solidFill>
                    <a:srgbClr val="1F4E79"/>
                  </a:solidFill>
                </a:uFill>
              </a:rPr>
              <a:t>НОО</a:t>
            </a:r>
            <a:r>
              <a:rPr sz="2000" u="sng" spc="-30" dirty="0">
                <a:solidFill>
                  <a:srgbClr val="1F4E79"/>
                </a:solidFill>
                <a:uFill>
                  <a:solidFill>
                    <a:srgbClr val="1F4E79"/>
                  </a:solidFill>
                </a:uFill>
              </a:rPr>
              <a:t> </a:t>
            </a:r>
            <a:r>
              <a:rPr sz="2000" u="sng" dirty="0">
                <a:solidFill>
                  <a:srgbClr val="1F4E79"/>
                </a:solidFill>
                <a:uFill>
                  <a:solidFill>
                    <a:srgbClr val="1F4E79"/>
                  </a:solidFill>
                </a:uFill>
              </a:rPr>
              <a:t>по</a:t>
            </a:r>
            <a:r>
              <a:rPr sz="2000" u="sng" spc="-10" dirty="0">
                <a:solidFill>
                  <a:srgbClr val="1F4E79"/>
                </a:solidFill>
                <a:uFill>
                  <a:solidFill>
                    <a:srgbClr val="1F4E79"/>
                  </a:solidFill>
                </a:uFill>
              </a:rPr>
              <a:t> </a:t>
            </a:r>
            <a:r>
              <a:rPr sz="2000" u="sng" dirty="0">
                <a:solidFill>
                  <a:srgbClr val="1F4E79"/>
                </a:solidFill>
                <a:uFill>
                  <a:solidFill>
                    <a:srgbClr val="1F4E79"/>
                  </a:solidFill>
                </a:uFill>
              </a:rPr>
              <a:t>ФГОС</a:t>
            </a:r>
            <a:r>
              <a:rPr sz="2000" u="sng" spc="-30" dirty="0">
                <a:solidFill>
                  <a:srgbClr val="1F4E79"/>
                </a:solidFill>
                <a:uFill>
                  <a:solidFill>
                    <a:srgbClr val="1F4E79"/>
                  </a:solidFill>
                </a:uFill>
              </a:rPr>
              <a:t> </a:t>
            </a:r>
            <a:r>
              <a:rPr sz="2000" u="sng" spc="-20" dirty="0">
                <a:solidFill>
                  <a:srgbClr val="1F4E79"/>
                </a:solidFill>
                <a:uFill>
                  <a:solidFill>
                    <a:srgbClr val="1F4E79"/>
                  </a:solidFill>
                </a:uFill>
              </a:rPr>
              <a:t>2021г.</a:t>
            </a:r>
            <a:endParaRPr sz="20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21735" y="824476"/>
            <a:ext cx="4704588" cy="3468643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627882" y="716635"/>
            <a:ext cx="4163695" cy="3132455"/>
          </a:xfrm>
          <a:prstGeom prst="rect">
            <a:avLst/>
          </a:prstGeom>
        </p:spPr>
        <p:txBody>
          <a:bodyPr vert="horz" wrap="square" lIns="0" tIns="155575" rIns="0" bIns="0" rtlCol="0">
            <a:spAutoFit/>
          </a:bodyPr>
          <a:lstStyle/>
          <a:p>
            <a:pPr marL="43815" algn="ctr">
              <a:lnSpc>
                <a:spcPct val="100000"/>
              </a:lnSpc>
              <a:spcBef>
                <a:spcPts val="1225"/>
              </a:spcBef>
            </a:pPr>
            <a:r>
              <a:rPr sz="2000" b="1" dirty="0">
                <a:solidFill>
                  <a:srgbClr val="A1055B"/>
                </a:solidFill>
                <a:latin typeface="Arial"/>
                <a:cs typeface="Arial"/>
              </a:rPr>
              <a:t>Содержательный</a:t>
            </a:r>
            <a:r>
              <a:rPr sz="2000" b="1" spc="-110" dirty="0">
                <a:solidFill>
                  <a:srgbClr val="A1055B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A1055B"/>
                </a:solidFill>
                <a:latin typeface="Arial"/>
                <a:cs typeface="Arial"/>
              </a:rPr>
              <a:t>раздел</a:t>
            </a:r>
            <a:endParaRPr sz="2000">
              <a:latin typeface="Arial"/>
              <a:cs typeface="Arial"/>
            </a:endParaRPr>
          </a:p>
          <a:p>
            <a:pPr marL="266700" indent="-254635">
              <a:lnSpc>
                <a:spcPct val="100000"/>
              </a:lnSpc>
              <a:spcBef>
                <a:spcPts val="1130"/>
              </a:spcBef>
              <a:buAutoNum type="arabicPeriod"/>
              <a:tabLst>
                <a:tab pos="267335" algn="l"/>
              </a:tabLst>
            </a:pP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рабочие</a:t>
            </a:r>
            <a:r>
              <a:rPr sz="2000" b="1" spc="-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программы</a:t>
            </a:r>
            <a:r>
              <a:rPr sz="2000" b="1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учебных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предметов,</a:t>
            </a:r>
            <a:r>
              <a:rPr sz="2000" b="1" spc="-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1F5F"/>
                </a:solidFill>
                <a:latin typeface="Calibri"/>
                <a:cs typeface="Calibri"/>
              </a:rPr>
              <a:t>учебных</a:t>
            </a:r>
            <a:r>
              <a:rPr sz="1400" b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1F5F"/>
                </a:solidFill>
                <a:latin typeface="Calibri"/>
                <a:cs typeface="Calibri"/>
              </a:rPr>
              <a:t>курсов,</a:t>
            </a:r>
            <a:r>
              <a:rPr sz="1400" b="1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1F5F"/>
                </a:solidFill>
                <a:latin typeface="Calibri"/>
                <a:cs typeface="Calibri"/>
              </a:rPr>
              <a:t>курсов</a:t>
            </a:r>
            <a:r>
              <a:rPr sz="1400" b="1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внеурочной</a:t>
            </a:r>
            <a:endParaRPr sz="1400">
              <a:latin typeface="Calibri"/>
              <a:cs typeface="Calibri"/>
            </a:endParaRPr>
          </a:p>
          <a:p>
            <a:pPr marL="1321435">
              <a:lnSpc>
                <a:spcPct val="100000"/>
              </a:lnSpc>
            </a:pP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деятельности,</a:t>
            </a:r>
            <a:r>
              <a:rPr sz="1400" b="1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1F5F"/>
                </a:solidFill>
                <a:latin typeface="Calibri"/>
                <a:cs typeface="Calibri"/>
              </a:rPr>
              <a:t>учебных</a:t>
            </a:r>
            <a:r>
              <a:rPr sz="1400" b="1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модулей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;</a:t>
            </a:r>
            <a:endParaRPr sz="2000">
              <a:latin typeface="Calibri"/>
              <a:cs typeface="Calibri"/>
            </a:endParaRPr>
          </a:p>
          <a:p>
            <a:pPr marL="469900" marR="426720">
              <a:lnSpc>
                <a:spcPct val="100000"/>
              </a:lnSpc>
              <a:buAutoNum type="arabicPeriod" startAt="2"/>
              <a:tabLst>
                <a:tab pos="724535" algn="l"/>
              </a:tabLst>
            </a:pP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программа</a:t>
            </a:r>
            <a:r>
              <a:rPr sz="2000" b="1" spc="-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формирования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универсальных</a:t>
            </a:r>
            <a:r>
              <a:rPr sz="2000" b="1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учебных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действий</a:t>
            </a:r>
            <a:r>
              <a:rPr sz="2000" b="1" spc="-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у</a:t>
            </a:r>
            <a:r>
              <a:rPr sz="2000" b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обучающихся;</a:t>
            </a:r>
            <a:endParaRPr sz="2000">
              <a:latin typeface="Calibri"/>
              <a:cs typeface="Calibri"/>
            </a:endParaRPr>
          </a:p>
          <a:p>
            <a:pPr marL="927100" marR="757555">
              <a:lnSpc>
                <a:spcPct val="100000"/>
              </a:lnSpc>
              <a:spcBef>
                <a:spcPts val="605"/>
              </a:spcBef>
              <a:buAutoNum type="arabicPeriod" startAt="2"/>
              <a:tabLst>
                <a:tab pos="1181735" algn="l"/>
              </a:tabLst>
            </a:pP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рабочая</a:t>
            </a:r>
            <a:r>
              <a:rPr sz="2000" b="1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программа воспитания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94853" y="124968"/>
            <a:ext cx="3997543" cy="4539996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8404606" y="101"/>
            <a:ext cx="3402965" cy="4290695"/>
          </a:xfrm>
          <a:prstGeom prst="rect">
            <a:avLst/>
          </a:prstGeom>
        </p:spPr>
        <p:txBody>
          <a:bodyPr vert="horz" wrap="square" lIns="0" tIns="163195" rIns="0" bIns="0" rtlCol="0">
            <a:spAutoFit/>
          </a:bodyPr>
          <a:lstStyle/>
          <a:p>
            <a:pPr marL="106680">
              <a:lnSpc>
                <a:spcPct val="100000"/>
              </a:lnSpc>
              <a:spcBef>
                <a:spcPts val="1285"/>
              </a:spcBef>
            </a:pPr>
            <a:r>
              <a:rPr sz="2000" b="1" dirty="0">
                <a:solidFill>
                  <a:srgbClr val="A1055B"/>
                </a:solidFill>
                <a:latin typeface="Arial"/>
                <a:cs typeface="Arial"/>
              </a:rPr>
              <a:t>Организационный</a:t>
            </a:r>
            <a:r>
              <a:rPr sz="2000" b="1" spc="-105" dirty="0">
                <a:solidFill>
                  <a:srgbClr val="A1055B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A1055B"/>
                </a:solidFill>
                <a:latin typeface="Arial"/>
                <a:cs typeface="Arial"/>
              </a:rPr>
              <a:t>раздел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190"/>
              </a:spcBef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sz="2000" b="1" dirty="0">
                <a:solidFill>
                  <a:srgbClr val="C55A11"/>
                </a:solidFill>
                <a:latin typeface="Calibri"/>
                <a:cs typeface="Calibri"/>
              </a:rPr>
              <a:t>учебный</a:t>
            </a:r>
            <a:r>
              <a:rPr sz="2000" b="1" spc="-20" dirty="0">
                <a:solidFill>
                  <a:srgbClr val="C55A11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C55A11"/>
                </a:solidFill>
                <a:latin typeface="Calibri"/>
                <a:cs typeface="Calibri"/>
              </a:rPr>
              <a:t>план;</a:t>
            </a:r>
            <a:endParaRPr sz="2000">
              <a:latin typeface="Calibri"/>
              <a:cs typeface="Calibri"/>
            </a:endParaRPr>
          </a:p>
          <a:p>
            <a:pPr marL="355600" marR="1122680" indent="-342900">
              <a:lnSpc>
                <a:spcPct val="100000"/>
              </a:lnSpc>
              <a:spcBef>
                <a:spcPts val="1200"/>
              </a:spcBef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sz="2000" b="1" dirty="0">
                <a:solidFill>
                  <a:srgbClr val="C55A11"/>
                </a:solidFill>
                <a:latin typeface="Calibri"/>
                <a:cs typeface="Calibri"/>
              </a:rPr>
              <a:t>план</a:t>
            </a:r>
            <a:r>
              <a:rPr sz="2000" b="1" spc="-45" dirty="0">
                <a:solidFill>
                  <a:srgbClr val="C55A11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C55A11"/>
                </a:solidFill>
                <a:latin typeface="Calibri"/>
                <a:cs typeface="Calibri"/>
              </a:rPr>
              <a:t>внеурочной деятельности;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200"/>
              </a:spcBef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sz="2000" b="1" dirty="0">
                <a:solidFill>
                  <a:srgbClr val="C55A11"/>
                </a:solidFill>
                <a:latin typeface="Calibri"/>
                <a:cs typeface="Calibri"/>
              </a:rPr>
              <a:t>календарный</a:t>
            </a:r>
            <a:r>
              <a:rPr sz="2000" b="1" spc="-65" dirty="0">
                <a:solidFill>
                  <a:srgbClr val="C55A11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C55A11"/>
                </a:solidFill>
                <a:latin typeface="Calibri"/>
                <a:cs typeface="Calibri"/>
              </a:rPr>
              <a:t>учебный</a:t>
            </a:r>
            <a:endParaRPr sz="20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2000" b="1" spc="-10" dirty="0">
                <a:solidFill>
                  <a:srgbClr val="C55A11"/>
                </a:solidFill>
                <a:latin typeface="Calibri"/>
                <a:cs typeface="Calibri"/>
              </a:rPr>
              <a:t>график;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205"/>
              </a:spcBef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sz="2000" b="1" dirty="0">
                <a:solidFill>
                  <a:srgbClr val="C55A11"/>
                </a:solidFill>
                <a:latin typeface="Calibri"/>
                <a:cs typeface="Calibri"/>
              </a:rPr>
              <a:t>календарный</a:t>
            </a:r>
            <a:r>
              <a:rPr sz="2000" b="1" spc="-65" dirty="0">
                <a:solidFill>
                  <a:srgbClr val="C55A11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C55A11"/>
                </a:solidFill>
                <a:latin typeface="Calibri"/>
                <a:cs typeface="Calibri"/>
              </a:rPr>
              <a:t>план</a:t>
            </a:r>
            <a:endParaRPr sz="20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2000" b="1" spc="-10" dirty="0">
                <a:solidFill>
                  <a:srgbClr val="C55A11"/>
                </a:solidFill>
                <a:latin typeface="Calibri"/>
                <a:cs typeface="Calibri"/>
              </a:rPr>
              <a:t>воспитательной</a:t>
            </a:r>
            <a:r>
              <a:rPr sz="2000" b="1" spc="10" dirty="0">
                <a:solidFill>
                  <a:srgbClr val="C55A11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C55A11"/>
                </a:solidFill>
                <a:latin typeface="Calibri"/>
                <a:cs typeface="Calibri"/>
              </a:rPr>
              <a:t>работы,</a:t>
            </a:r>
            <a:endParaRPr sz="2000">
              <a:latin typeface="Calibri"/>
              <a:cs typeface="Calibri"/>
            </a:endParaRPr>
          </a:p>
          <a:p>
            <a:pPr marL="355600" marR="347980" indent="-342900" algn="just">
              <a:lnSpc>
                <a:spcPct val="100000"/>
              </a:lnSpc>
              <a:spcBef>
                <a:spcPts val="1200"/>
              </a:spcBef>
              <a:buFont typeface="Wingdings"/>
              <a:buChar char=""/>
              <a:tabLst>
                <a:tab pos="355600" algn="l"/>
              </a:tabLst>
            </a:pP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характеристика</a:t>
            </a:r>
            <a:r>
              <a:rPr sz="2000" b="1" spc="-1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условий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реализации</a:t>
            </a:r>
            <a:r>
              <a:rPr sz="2000" b="1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программы </a:t>
            </a:r>
            <a:r>
              <a:rPr sz="2000" b="1" spc="-25" dirty="0">
                <a:solidFill>
                  <a:srgbClr val="001F5F"/>
                </a:solidFill>
                <a:latin typeface="Calibri"/>
                <a:cs typeface="Calibri"/>
              </a:rPr>
              <a:t>НОО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772637" y="3613150"/>
            <a:ext cx="5760085" cy="2832100"/>
            <a:chOff x="772637" y="3613150"/>
            <a:chExt cx="5760085" cy="2832100"/>
          </a:xfrm>
        </p:grpSpPr>
        <p:sp>
          <p:nvSpPr>
            <p:cNvPr id="8" name="object 8"/>
            <p:cNvSpPr/>
            <p:nvPr/>
          </p:nvSpPr>
          <p:spPr>
            <a:xfrm>
              <a:off x="6088380" y="3619500"/>
              <a:ext cx="437515" cy="1179830"/>
            </a:xfrm>
            <a:custGeom>
              <a:avLst/>
              <a:gdLst/>
              <a:ahLst/>
              <a:cxnLst/>
              <a:rect l="l" t="t" r="r" b="b"/>
              <a:pathLst>
                <a:path w="437515" h="1179829">
                  <a:moveTo>
                    <a:pt x="218694" y="0"/>
                  </a:moveTo>
                  <a:lnTo>
                    <a:pt x="0" y="218694"/>
                  </a:lnTo>
                  <a:lnTo>
                    <a:pt x="109347" y="218694"/>
                  </a:lnTo>
                  <a:lnTo>
                    <a:pt x="109347" y="1179576"/>
                  </a:lnTo>
                  <a:lnTo>
                    <a:pt x="328041" y="1179576"/>
                  </a:lnTo>
                  <a:lnTo>
                    <a:pt x="328041" y="218694"/>
                  </a:lnTo>
                  <a:lnTo>
                    <a:pt x="437388" y="218694"/>
                  </a:lnTo>
                  <a:lnTo>
                    <a:pt x="218694" y="0"/>
                  </a:lnTo>
                  <a:close/>
                </a:path>
              </a:pathLst>
            </a:custGeom>
            <a:solidFill>
              <a:srgbClr val="FAE4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088380" y="3619500"/>
              <a:ext cx="437515" cy="1179830"/>
            </a:xfrm>
            <a:custGeom>
              <a:avLst/>
              <a:gdLst/>
              <a:ahLst/>
              <a:cxnLst/>
              <a:rect l="l" t="t" r="r" b="b"/>
              <a:pathLst>
                <a:path w="437515" h="1179829">
                  <a:moveTo>
                    <a:pt x="109347" y="1179576"/>
                  </a:moveTo>
                  <a:lnTo>
                    <a:pt x="109347" y="218694"/>
                  </a:lnTo>
                  <a:lnTo>
                    <a:pt x="0" y="218694"/>
                  </a:lnTo>
                  <a:lnTo>
                    <a:pt x="218694" y="0"/>
                  </a:lnTo>
                  <a:lnTo>
                    <a:pt x="437388" y="218694"/>
                  </a:lnTo>
                  <a:lnTo>
                    <a:pt x="328041" y="218694"/>
                  </a:lnTo>
                  <a:lnTo>
                    <a:pt x="328041" y="1179576"/>
                  </a:lnTo>
                  <a:lnTo>
                    <a:pt x="109347" y="1179576"/>
                  </a:lnTo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2637" y="5750051"/>
              <a:ext cx="3806982" cy="694943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1182420" y="5776366"/>
            <a:ext cx="225171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ЭОР</a:t>
            </a:r>
            <a:r>
              <a:rPr sz="2000" b="1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по</a:t>
            </a:r>
            <a:r>
              <a:rPr sz="2000" b="1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темам:</a:t>
            </a:r>
            <a:r>
              <a:rPr sz="2000" b="1" spc="4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i="1" spc="-25" dirty="0">
                <a:solidFill>
                  <a:srgbClr val="F4B083"/>
                </a:solidFill>
                <a:latin typeface="Calibri"/>
                <a:cs typeface="Calibri"/>
              </a:rPr>
              <a:t>РЭШ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94944" y="6242303"/>
            <a:ext cx="3884676" cy="615696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1182420" y="6287211"/>
            <a:ext cx="321754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из</a:t>
            </a:r>
            <a:r>
              <a:rPr sz="2000" b="1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федерального</a:t>
            </a:r>
            <a:r>
              <a:rPr sz="2000" b="1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списка</a:t>
            </a:r>
            <a:r>
              <a:rPr sz="2000" b="1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25" dirty="0">
                <a:solidFill>
                  <a:srgbClr val="001F5F"/>
                </a:solidFill>
                <a:latin typeface="Calibri"/>
                <a:cs typeface="Calibri"/>
              </a:rPr>
              <a:t>ЭОР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14" name="object 1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1777471" y="743712"/>
            <a:ext cx="414527" cy="3357372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11874627" y="867468"/>
            <a:ext cx="254000" cy="276225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Особенности</a:t>
            </a:r>
            <a:r>
              <a:rPr sz="1800" b="1" spc="-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ОО:</a:t>
            </a: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i="1" dirty="0">
                <a:solidFill>
                  <a:srgbClr val="C55A11"/>
                </a:solidFill>
                <a:latin typeface="Calibri"/>
                <a:cs typeface="Calibri"/>
              </a:rPr>
              <a:t>МКШ,</a:t>
            </a:r>
            <a:r>
              <a:rPr sz="1400" b="1" i="1" spc="-20" dirty="0">
                <a:solidFill>
                  <a:srgbClr val="C55A11"/>
                </a:solidFill>
                <a:latin typeface="Calibri"/>
                <a:cs typeface="Calibri"/>
              </a:rPr>
              <a:t> лицей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16" name="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695444" y="4119371"/>
            <a:ext cx="3206496" cy="1246631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5168646" y="4159757"/>
            <a:ext cx="2352040" cy="7912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Примерная</a:t>
            </a:r>
            <a:r>
              <a:rPr sz="1800" b="1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рабочая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программа</a:t>
            </a:r>
            <a:r>
              <a:rPr sz="1800" b="1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воспитания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400" b="1" dirty="0">
                <a:solidFill>
                  <a:srgbClr val="001F5F"/>
                </a:solidFill>
                <a:latin typeface="Calibri"/>
                <a:cs typeface="Calibri"/>
              </a:rPr>
              <a:t>ФУМО</a:t>
            </a:r>
            <a:r>
              <a:rPr sz="1400" b="1" spc="-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1F5F"/>
                </a:solidFill>
                <a:latin typeface="Calibri"/>
                <a:cs typeface="Calibri"/>
              </a:rPr>
              <a:t>2.06.20,</a:t>
            </a:r>
            <a:r>
              <a:rPr sz="1400" b="1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фгосреестр.ру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3610102" y="1878838"/>
            <a:ext cx="8016875" cy="4979670"/>
            <a:chOff x="3610102" y="1878838"/>
            <a:chExt cx="8016875" cy="4979670"/>
          </a:xfrm>
        </p:grpSpPr>
        <p:sp>
          <p:nvSpPr>
            <p:cNvPr id="19" name="object 19"/>
            <p:cNvSpPr/>
            <p:nvPr/>
          </p:nvSpPr>
          <p:spPr>
            <a:xfrm>
              <a:off x="3616452" y="1885188"/>
              <a:ext cx="437515" cy="2748280"/>
            </a:xfrm>
            <a:custGeom>
              <a:avLst/>
              <a:gdLst/>
              <a:ahLst/>
              <a:cxnLst/>
              <a:rect l="l" t="t" r="r" b="b"/>
              <a:pathLst>
                <a:path w="437514" h="2748279">
                  <a:moveTo>
                    <a:pt x="218694" y="0"/>
                  </a:moveTo>
                  <a:lnTo>
                    <a:pt x="0" y="218694"/>
                  </a:lnTo>
                  <a:lnTo>
                    <a:pt x="109347" y="218694"/>
                  </a:lnTo>
                  <a:lnTo>
                    <a:pt x="109347" y="2747772"/>
                  </a:lnTo>
                  <a:lnTo>
                    <a:pt x="328040" y="2747772"/>
                  </a:lnTo>
                  <a:lnTo>
                    <a:pt x="328040" y="218694"/>
                  </a:lnTo>
                  <a:lnTo>
                    <a:pt x="437388" y="218694"/>
                  </a:lnTo>
                  <a:lnTo>
                    <a:pt x="218694" y="0"/>
                  </a:lnTo>
                  <a:close/>
                </a:path>
              </a:pathLst>
            </a:custGeom>
            <a:solidFill>
              <a:srgbClr val="FAE4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616452" y="1885188"/>
              <a:ext cx="437515" cy="2748280"/>
            </a:xfrm>
            <a:custGeom>
              <a:avLst/>
              <a:gdLst/>
              <a:ahLst/>
              <a:cxnLst/>
              <a:rect l="l" t="t" r="r" b="b"/>
              <a:pathLst>
                <a:path w="437514" h="2748279">
                  <a:moveTo>
                    <a:pt x="109347" y="2747772"/>
                  </a:moveTo>
                  <a:lnTo>
                    <a:pt x="109347" y="218694"/>
                  </a:lnTo>
                  <a:lnTo>
                    <a:pt x="0" y="218694"/>
                  </a:lnTo>
                  <a:lnTo>
                    <a:pt x="218694" y="0"/>
                  </a:lnTo>
                  <a:lnTo>
                    <a:pt x="437388" y="218694"/>
                  </a:lnTo>
                  <a:lnTo>
                    <a:pt x="328040" y="218694"/>
                  </a:lnTo>
                  <a:lnTo>
                    <a:pt x="328040" y="2747772"/>
                  </a:lnTo>
                  <a:lnTo>
                    <a:pt x="109347" y="2747772"/>
                  </a:lnTo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345936" y="5081016"/>
              <a:ext cx="733043" cy="678179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922008" y="5018531"/>
              <a:ext cx="4704588" cy="1839467"/>
            </a:xfrm>
            <a:prstGeom prst="rect">
              <a:avLst/>
            </a:prstGeom>
          </p:spPr>
        </p:pic>
      </p:grpSp>
      <p:sp>
        <p:nvSpPr>
          <p:cNvPr id="23" name="object 23"/>
          <p:cNvSpPr txBox="1"/>
          <p:nvPr/>
        </p:nvSpPr>
        <p:spPr>
          <a:xfrm>
            <a:off x="7381113" y="5052186"/>
            <a:ext cx="3470275" cy="1732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001F5F"/>
                </a:solidFill>
                <a:latin typeface="Calibri"/>
                <a:cs typeface="Calibri"/>
              </a:rPr>
              <a:t>Пояснительная</a:t>
            </a:r>
            <a:r>
              <a:rPr sz="1600" b="1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001F5F"/>
                </a:solidFill>
                <a:latin typeface="Calibri"/>
                <a:cs typeface="Calibri"/>
              </a:rPr>
              <a:t>записка:</a:t>
            </a:r>
            <a:endParaRPr sz="1600">
              <a:latin typeface="Calibri"/>
              <a:cs typeface="Calibri"/>
            </a:endParaRPr>
          </a:p>
          <a:p>
            <a:pPr marL="12700" marR="128270">
              <a:lnSpc>
                <a:spcPct val="100000"/>
              </a:lnSpc>
            </a:pPr>
            <a:r>
              <a:rPr sz="1600" i="1" dirty="0">
                <a:solidFill>
                  <a:srgbClr val="001F5F"/>
                </a:solidFill>
                <a:latin typeface="Calibri"/>
                <a:cs typeface="Calibri"/>
              </a:rPr>
              <a:t>…</a:t>
            </a:r>
            <a:r>
              <a:rPr sz="1600" i="1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001F5F"/>
                </a:solidFill>
                <a:latin typeface="Calibri"/>
                <a:cs typeface="Calibri"/>
              </a:rPr>
              <a:t>по</a:t>
            </a:r>
            <a:r>
              <a:rPr sz="1600" i="1" spc="-10" dirty="0">
                <a:solidFill>
                  <a:srgbClr val="001F5F"/>
                </a:solidFill>
                <a:latin typeface="Calibri"/>
                <a:cs typeface="Calibri"/>
              </a:rPr>
              <a:t> направлениям</a:t>
            </a:r>
            <a:r>
              <a:rPr sz="1600" i="1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i="1" spc="-10" dirty="0">
                <a:solidFill>
                  <a:srgbClr val="001F5F"/>
                </a:solidFill>
                <a:latin typeface="Calibri"/>
                <a:cs typeface="Calibri"/>
              </a:rPr>
              <a:t>воспитательной деятельности</a:t>
            </a:r>
            <a:r>
              <a:rPr sz="1600" i="1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i="1" spc="-10" dirty="0">
                <a:solidFill>
                  <a:srgbClr val="001F5F"/>
                </a:solidFill>
                <a:latin typeface="Calibri"/>
                <a:cs typeface="Calibri"/>
              </a:rPr>
              <a:t>(ФГОС</a:t>
            </a:r>
            <a:r>
              <a:rPr sz="1600" i="1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i="1" spc="-20" dirty="0">
                <a:solidFill>
                  <a:srgbClr val="001F5F"/>
                </a:solidFill>
                <a:latin typeface="Calibri"/>
                <a:cs typeface="Calibri"/>
              </a:rPr>
              <a:t>НОО-</a:t>
            </a:r>
            <a:r>
              <a:rPr sz="1600" i="1" dirty="0">
                <a:solidFill>
                  <a:srgbClr val="001F5F"/>
                </a:solidFill>
                <a:latin typeface="Calibri"/>
                <a:cs typeface="Calibri"/>
              </a:rPr>
              <a:t>2021</a:t>
            </a:r>
            <a:r>
              <a:rPr sz="1600" i="1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i="1" spc="-10" dirty="0">
                <a:solidFill>
                  <a:srgbClr val="001F5F"/>
                </a:solidFill>
                <a:latin typeface="Calibri"/>
                <a:cs typeface="Calibri"/>
              </a:rPr>
              <a:t>п.41):</a:t>
            </a:r>
            <a:endParaRPr sz="1600">
              <a:latin typeface="Calibri"/>
              <a:cs typeface="Calibri"/>
            </a:endParaRPr>
          </a:p>
          <a:p>
            <a:pPr marL="212090" indent="-200025">
              <a:lnSpc>
                <a:spcPct val="100000"/>
              </a:lnSpc>
              <a:buAutoNum type="arabicPeriod"/>
              <a:tabLst>
                <a:tab pos="212725" algn="l"/>
              </a:tabLst>
            </a:pPr>
            <a:r>
              <a:rPr sz="1600" i="1" spc="-20" dirty="0">
                <a:solidFill>
                  <a:srgbClr val="001F5F"/>
                </a:solidFill>
                <a:latin typeface="Calibri"/>
                <a:cs typeface="Calibri"/>
              </a:rPr>
              <a:t>Гражданского</a:t>
            </a:r>
            <a:r>
              <a:rPr sz="1600" i="1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i="1" spc="-10" dirty="0">
                <a:solidFill>
                  <a:srgbClr val="001F5F"/>
                </a:solidFill>
                <a:latin typeface="Calibri"/>
                <a:cs typeface="Calibri"/>
              </a:rPr>
              <a:t>воспитания</a:t>
            </a:r>
            <a:endParaRPr sz="1600">
              <a:latin typeface="Calibri"/>
              <a:cs typeface="Calibri"/>
            </a:endParaRPr>
          </a:p>
          <a:p>
            <a:pPr marL="212090" indent="-200025">
              <a:lnSpc>
                <a:spcPct val="100000"/>
              </a:lnSpc>
              <a:buAutoNum type="arabicPeriod"/>
              <a:tabLst>
                <a:tab pos="212725" algn="l"/>
              </a:tabLst>
            </a:pPr>
            <a:r>
              <a:rPr sz="1600" i="1" spc="-10" dirty="0">
                <a:solidFill>
                  <a:srgbClr val="001F5F"/>
                </a:solidFill>
                <a:latin typeface="Calibri"/>
                <a:cs typeface="Calibri"/>
              </a:rPr>
              <a:t>Патриотического</a:t>
            </a:r>
            <a:r>
              <a:rPr sz="1600" i="1" spc="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i="1" spc="-10" dirty="0">
                <a:solidFill>
                  <a:srgbClr val="001F5F"/>
                </a:solidFill>
                <a:latin typeface="Calibri"/>
                <a:cs typeface="Calibri"/>
              </a:rPr>
              <a:t>воспитания</a:t>
            </a:r>
            <a:endParaRPr sz="1600">
              <a:latin typeface="Calibri"/>
              <a:cs typeface="Calibri"/>
            </a:endParaRPr>
          </a:p>
          <a:p>
            <a:pPr marL="212090" indent="-200025">
              <a:lnSpc>
                <a:spcPct val="100000"/>
              </a:lnSpc>
              <a:buAutoNum type="arabicPeriod"/>
              <a:tabLst>
                <a:tab pos="212725" algn="l"/>
              </a:tabLst>
            </a:pPr>
            <a:r>
              <a:rPr sz="1600" i="1" spc="-25" dirty="0">
                <a:solidFill>
                  <a:srgbClr val="001F5F"/>
                </a:solidFill>
                <a:latin typeface="Calibri"/>
                <a:cs typeface="Calibri"/>
              </a:rPr>
              <a:t>Духовно-</a:t>
            </a:r>
            <a:r>
              <a:rPr sz="1600" i="1" spc="-10" dirty="0">
                <a:solidFill>
                  <a:srgbClr val="001F5F"/>
                </a:solidFill>
                <a:latin typeface="Calibri"/>
                <a:cs typeface="Calibri"/>
              </a:rPr>
              <a:t>нравственного</a:t>
            </a:r>
            <a:r>
              <a:rPr sz="1600" i="1" spc="8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i="1" spc="-10" dirty="0">
                <a:solidFill>
                  <a:srgbClr val="001F5F"/>
                </a:solidFill>
                <a:latin typeface="Calibri"/>
                <a:cs typeface="Calibri"/>
              </a:rPr>
              <a:t>воспитания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i="1" dirty="0">
                <a:solidFill>
                  <a:srgbClr val="001F5F"/>
                </a:solidFill>
                <a:latin typeface="Calibri"/>
                <a:cs typeface="Calibri"/>
              </a:rPr>
              <a:t>…7.</a:t>
            </a:r>
            <a:r>
              <a:rPr sz="1600" i="1" spc="-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i="1" spc="-10" dirty="0">
                <a:solidFill>
                  <a:srgbClr val="001F5F"/>
                </a:solidFill>
                <a:latin typeface="Calibri"/>
                <a:cs typeface="Calibri"/>
              </a:rPr>
              <a:t>Экологического</a:t>
            </a:r>
            <a:r>
              <a:rPr sz="1600" i="1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i="1" spc="-10" dirty="0">
                <a:solidFill>
                  <a:srgbClr val="001F5F"/>
                </a:solidFill>
                <a:latin typeface="Calibri"/>
                <a:cs typeface="Calibri"/>
              </a:rPr>
              <a:t>воспитания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24" name="object 2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324355" y="4119371"/>
            <a:ext cx="3255264" cy="1589531"/>
          </a:xfrm>
          <a:prstGeom prst="rect">
            <a:avLst/>
          </a:prstGeom>
        </p:spPr>
      </p:pic>
      <p:sp>
        <p:nvSpPr>
          <p:cNvPr id="25" name="object 25"/>
          <p:cNvSpPr txBox="1"/>
          <p:nvPr/>
        </p:nvSpPr>
        <p:spPr>
          <a:xfrm>
            <a:off x="1797557" y="4159757"/>
            <a:ext cx="2456815" cy="1117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Примерные</a:t>
            </a:r>
            <a:r>
              <a:rPr sz="1800" b="1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рабочие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программы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по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 учебным предметам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sz="1600" b="1" spc="-10" dirty="0">
                <a:solidFill>
                  <a:srgbClr val="001F5F"/>
                </a:solidFill>
                <a:latin typeface="Calibri"/>
                <a:cs typeface="Calibri"/>
              </a:rPr>
              <a:t>ФУМО,</a:t>
            </a:r>
            <a:r>
              <a:rPr sz="1600" b="1" spc="-7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001F5F"/>
                </a:solidFill>
                <a:latin typeface="Calibri"/>
                <a:cs typeface="Calibri"/>
              </a:rPr>
              <a:t>фгосреестр.ру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65556" y="26306"/>
            <a:ext cx="2660015" cy="3813175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372110">
              <a:lnSpc>
                <a:spcPct val="100000"/>
              </a:lnSpc>
              <a:spcBef>
                <a:spcPts val="1300"/>
              </a:spcBef>
            </a:pPr>
            <a:r>
              <a:rPr sz="2000" b="1" dirty="0">
                <a:solidFill>
                  <a:srgbClr val="A1055B"/>
                </a:solidFill>
                <a:latin typeface="Arial"/>
                <a:cs typeface="Arial"/>
              </a:rPr>
              <a:t>Целевой</a:t>
            </a:r>
            <a:r>
              <a:rPr sz="2000" b="1" spc="-85" dirty="0">
                <a:solidFill>
                  <a:srgbClr val="A1055B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A1055B"/>
                </a:solidFill>
                <a:latin typeface="Arial"/>
                <a:cs typeface="Arial"/>
              </a:rPr>
              <a:t>раздел</a:t>
            </a:r>
            <a:endParaRPr sz="2000">
              <a:latin typeface="Arial"/>
              <a:cs typeface="Arial"/>
            </a:endParaRPr>
          </a:p>
          <a:p>
            <a:pPr marL="355600" marR="727075" indent="-342900">
              <a:lnSpc>
                <a:spcPct val="100000"/>
              </a:lnSpc>
              <a:spcBef>
                <a:spcPts val="1135"/>
              </a:spcBef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sz="1900" b="1" spc="-10" dirty="0">
                <a:solidFill>
                  <a:srgbClr val="001F5F"/>
                </a:solidFill>
                <a:latin typeface="Calibri"/>
                <a:cs typeface="Calibri"/>
              </a:rPr>
              <a:t>пояснительная записка;</a:t>
            </a:r>
            <a:endParaRPr sz="19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sz="1900" b="1" spc="-10" dirty="0">
                <a:solidFill>
                  <a:srgbClr val="001F5F"/>
                </a:solidFill>
                <a:latin typeface="Calibri"/>
                <a:cs typeface="Calibri"/>
              </a:rPr>
              <a:t>планируемые</a:t>
            </a:r>
            <a:endParaRPr sz="1900">
              <a:latin typeface="Calibri"/>
              <a:cs typeface="Calibri"/>
            </a:endParaRPr>
          </a:p>
          <a:p>
            <a:pPr marL="355600" marR="78740">
              <a:lnSpc>
                <a:spcPct val="100000"/>
              </a:lnSpc>
            </a:pPr>
            <a:r>
              <a:rPr sz="1900" b="1" spc="-20" dirty="0">
                <a:solidFill>
                  <a:srgbClr val="001F5F"/>
                </a:solidFill>
                <a:latin typeface="Calibri"/>
                <a:cs typeface="Calibri"/>
              </a:rPr>
              <a:t>результаты</a:t>
            </a:r>
            <a:r>
              <a:rPr sz="1900" b="1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900" b="1" spc="-10" dirty="0">
                <a:solidFill>
                  <a:srgbClr val="001F5F"/>
                </a:solidFill>
                <a:latin typeface="Calibri"/>
                <a:cs typeface="Calibri"/>
              </a:rPr>
              <a:t>освоения обучающимися программы</a:t>
            </a:r>
            <a:r>
              <a:rPr sz="1900" b="1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900" b="1" spc="-20" dirty="0">
                <a:solidFill>
                  <a:srgbClr val="001F5F"/>
                </a:solidFill>
                <a:latin typeface="Calibri"/>
                <a:cs typeface="Calibri"/>
              </a:rPr>
              <a:t>НОО;</a:t>
            </a:r>
            <a:endParaRPr sz="1900">
              <a:latin typeface="Calibri"/>
              <a:cs typeface="Calibri"/>
            </a:endParaRPr>
          </a:p>
          <a:p>
            <a:pPr marL="355600" marR="633095" indent="-342900">
              <a:lnSpc>
                <a:spcPct val="100000"/>
              </a:lnSpc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sz="1900" b="1" spc="-10" dirty="0">
                <a:solidFill>
                  <a:srgbClr val="001F5F"/>
                </a:solidFill>
                <a:latin typeface="Calibri"/>
                <a:cs typeface="Calibri"/>
              </a:rPr>
              <a:t>система</a:t>
            </a:r>
            <a:r>
              <a:rPr sz="1900" b="1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900" b="1" spc="-10" dirty="0">
                <a:solidFill>
                  <a:srgbClr val="001F5F"/>
                </a:solidFill>
                <a:latin typeface="Calibri"/>
                <a:cs typeface="Calibri"/>
              </a:rPr>
              <a:t>оценки достижения</a:t>
            </a:r>
            <a:endParaRPr sz="19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1900" b="1" spc="-10" dirty="0">
                <a:solidFill>
                  <a:srgbClr val="001F5F"/>
                </a:solidFill>
                <a:latin typeface="Calibri"/>
                <a:cs typeface="Calibri"/>
              </a:rPr>
              <a:t>планируемых</a:t>
            </a:r>
            <a:endParaRPr sz="1900">
              <a:latin typeface="Calibri"/>
              <a:cs typeface="Calibri"/>
            </a:endParaRPr>
          </a:p>
          <a:p>
            <a:pPr marL="355600" marR="5080">
              <a:lnSpc>
                <a:spcPct val="100000"/>
              </a:lnSpc>
              <a:spcBef>
                <a:spcPts val="5"/>
              </a:spcBef>
            </a:pPr>
            <a:r>
              <a:rPr sz="1900" b="1" spc="-20" dirty="0">
                <a:solidFill>
                  <a:srgbClr val="001F5F"/>
                </a:solidFill>
                <a:latin typeface="Calibri"/>
                <a:cs typeface="Calibri"/>
              </a:rPr>
              <a:t>результатов</a:t>
            </a:r>
            <a:r>
              <a:rPr sz="1900" b="1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900" b="1" spc="-10" dirty="0">
                <a:solidFill>
                  <a:srgbClr val="001F5F"/>
                </a:solidFill>
                <a:latin typeface="Calibri"/>
                <a:cs typeface="Calibri"/>
              </a:rPr>
              <a:t>освоения программы</a:t>
            </a:r>
            <a:r>
              <a:rPr sz="1900" b="1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900" b="1" spc="-25" dirty="0">
                <a:solidFill>
                  <a:srgbClr val="001F5F"/>
                </a:solidFill>
                <a:latin typeface="Calibri"/>
                <a:cs typeface="Calibri"/>
              </a:rPr>
              <a:t>НОО</a:t>
            </a:r>
            <a:endParaRPr sz="1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00833" y="112522"/>
            <a:ext cx="78663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u="sng" dirty="0">
                <a:solidFill>
                  <a:srgbClr val="244060"/>
                </a:solidFill>
                <a:uFill>
                  <a:solidFill>
                    <a:srgbClr val="244060"/>
                  </a:solidFill>
                </a:uFill>
                <a:latin typeface="Calibri"/>
                <a:cs typeface="Calibri"/>
              </a:rPr>
              <a:t>I.</a:t>
            </a:r>
            <a:r>
              <a:rPr sz="2800" u="sng" spc="-50" dirty="0">
                <a:solidFill>
                  <a:srgbClr val="244060"/>
                </a:solidFill>
                <a:uFill>
                  <a:solidFill>
                    <a:srgbClr val="244060"/>
                  </a:solidFill>
                </a:uFill>
                <a:latin typeface="Calibri"/>
                <a:cs typeface="Calibri"/>
              </a:rPr>
              <a:t> </a:t>
            </a:r>
            <a:r>
              <a:rPr sz="2800" u="sng" dirty="0">
                <a:solidFill>
                  <a:srgbClr val="244060"/>
                </a:solidFill>
                <a:uFill>
                  <a:solidFill>
                    <a:srgbClr val="244060"/>
                  </a:solidFill>
                </a:uFill>
                <a:latin typeface="Calibri"/>
                <a:cs typeface="Calibri"/>
              </a:rPr>
              <a:t>Целевой</a:t>
            </a:r>
            <a:r>
              <a:rPr sz="2800" u="sng" spc="-20" dirty="0">
                <a:solidFill>
                  <a:srgbClr val="244060"/>
                </a:solidFill>
                <a:uFill>
                  <a:solidFill>
                    <a:srgbClr val="244060"/>
                  </a:solidFill>
                </a:uFill>
                <a:latin typeface="Calibri"/>
                <a:cs typeface="Calibri"/>
              </a:rPr>
              <a:t> </a:t>
            </a:r>
            <a:r>
              <a:rPr sz="2800" u="sng" dirty="0">
                <a:solidFill>
                  <a:srgbClr val="244060"/>
                </a:solidFill>
                <a:uFill>
                  <a:solidFill>
                    <a:srgbClr val="244060"/>
                  </a:solidFill>
                </a:uFill>
                <a:latin typeface="Calibri"/>
                <a:cs typeface="Calibri"/>
              </a:rPr>
              <a:t>раздел</a:t>
            </a:r>
            <a:r>
              <a:rPr sz="2800" u="sng" spc="-45" dirty="0">
                <a:solidFill>
                  <a:srgbClr val="244060"/>
                </a:solidFill>
                <a:uFill>
                  <a:solidFill>
                    <a:srgbClr val="244060"/>
                  </a:solidFill>
                </a:uFill>
                <a:latin typeface="Calibri"/>
                <a:cs typeface="Calibri"/>
              </a:rPr>
              <a:t> </a:t>
            </a:r>
            <a:r>
              <a:rPr sz="2800" u="sng" dirty="0">
                <a:solidFill>
                  <a:srgbClr val="244060"/>
                </a:solidFill>
                <a:uFill>
                  <a:solidFill>
                    <a:srgbClr val="244060"/>
                  </a:solidFill>
                </a:uFill>
                <a:latin typeface="Calibri"/>
                <a:cs typeface="Calibri"/>
              </a:rPr>
              <a:t>ООП</a:t>
            </a:r>
            <a:r>
              <a:rPr sz="2800" u="sng" spc="-65" dirty="0">
                <a:solidFill>
                  <a:srgbClr val="244060"/>
                </a:solidFill>
                <a:uFill>
                  <a:solidFill>
                    <a:srgbClr val="244060"/>
                  </a:solidFill>
                </a:uFill>
                <a:latin typeface="Calibri"/>
                <a:cs typeface="Calibri"/>
              </a:rPr>
              <a:t> </a:t>
            </a:r>
            <a:r>
              <a:rPr sz="2800" u="sng" dirty="0">
                <a:solidFill>
                  <a:srgbClr val="244060"/>
                </a:solidFill>
                <a:uFill>
                  <a:solidFill>
                    <a:srgbClr val="244060"/>
                  </a:solidFill>
                </a:uFill>
                <a:latin typeface="Calibri"/>
                <a:cs typeface="Calibri"/>
              </a:rPr>
              <a:t>НОО</a:t>
            </a:r>
            <a:r>
              <a:rPr sz="2800" u="sng" spc="-60" dirty="0">
                <a:solidFill>
                  <a:srgbClr val="244060"/>
                </a:solidFill>
                <a:uFill>
                  <a:solidFill>
                    <a:srgbClr val="244060"/>
                  </a:solidFill>
                </a:uFill>
                <a:latin typeface="Calibri"/>
                <a:cs typeface="Calibri"/>
              </a:rPr>
              <a:t> </a:t>
            </a:r>
            <a:r>
              <a:rPr sz="2800" u="sng" dirty="0">
                <a:solidFill>
                  <a:srgbClr val="244060"/>
                </a:solidFill>
                <a:uFill>
                  <a:solidFill>
                    <a:srgbClr val="244060"/>
                  </a:solidFill>
                </a:uFill>
                <a:latin typeface="Calibri"/>
                <a:cs typeface="Calibri"/>
              </a:rPr>
              <a:t>и</a:t>
            </a:r>
            <a:r>
              <a:rPr sz="2800" u="sng" spc="-60" dirty="0">
                <a:solidFill>
                  <a:srgbClr val="244060"/>
                </a:solidFill>
                <a:uFill>
                  <a:solidFill>
                    <a:srgbClr val="244060"/>
                  </a:solidFill>
                </a:uFill>
                <a:latin typeface="Calibri"/>
                <a:cs typeface="Calibri"/>
              </a:rPr>
              <a:t> </a:t>
            </a:r>
            <a:r>
              <a:rPr sz="2800" u="sng" dirty="0">
                <a:solidFill>
                  <a:srgbClr val="244060"/>
                </a:solidFill>
                <a:uFill>
                  <a:solidFill>
                    <a:srgbClr val="244060"/>
                  </a:solidFill>
                </a:uFill>
                <a:latin typeface="Calibri"/>
                <a:cs typeface="Calibri"/>
              </a:rPr>
              <a:t>ООО</a:t>
            </a:r>
            <a:r>
              <a:rPr sz="2800" u="sng" spc="-70" dirty="0">
                <a:solidFill>
                  <a:srgbClr val="244060"/>
                </a:solidFill>
                <a:uFill>
                  <a:solidFill>
                    <a:srgbClr val="244060"/>
                  </a:solidFill>
                </a:uFill>
                <a:latin typeface="Calibri"/>
                <a:cs typeface="Calibri"/>
              </a:rPr>
              <a:t> </a:t>
            </a:r>
            <a:r>
              <a:rPr sz="2800" u="sng" dirty="0">
                <a:solidFill>
                  <a:srgbClr val="244060"/>
                </a:solidFill>
                <a:uFill>
                  <a:solidFill>
                    <a:srgbClr val="244060"/>
                  </a:solidFill>
                </a:uFill>
                <a:latin typeface="Calibri"/>
                <a:cs typeface="Calibri"/>
              </a:rPr>
              <a:t>по</a:t>
            </a:r>
            <a:r>
              <a:rPr sz="2800" u="sng" spc="-55" dirty="0">
                <a:solidFill>
                  <a:srgbClr val="244060"/>
                </a:solidFill>
                <a:uFill>
                  <a:solidFill>
                    <a:srgbClr val="244060"/>
                  </a:solidFill>
                </a:uFill>
                <a:latin typeface="Calibri"/>
                <a:cs typeface="Calibri"/>
              </a:rPr>
              <a:t> </a:t>
            </a:r>
            <a:r>
              <a:rPr sz="2800" u="sng" dirty="0">
                <a:solidFill>
                  <a:srgbClr val="244060"/>
                </a:solidFill>
                <a:uFill>
                  <a:solidFill>
                    <a:srgbClr val="244060"/>
                  </a:solidFill>
                </a:uFill>
                <a:latin typeface="Calibri"/>
                <a:cs typeface="Calibri"/>
              </a:rPr>
              <a:t>ФГОС</a:t>
            </a:r>
            <a:r>
              <a:rPr sz="2800" u="sng" spc="-65" dirty="0">
                <a:solidFill>
                  <a:srgbClr val="244060"/>
                </a:solidFill>
                <a:uFill>
                  <a:solidFill>
                    <a:srgbClr val="244060"/>
                  </a:solidFill>
                </a:uFill>
                <a:latin typeface="Calibri"/>
                <a:cs typeface="Calibri"/>
              </a:rPr>
              <a:t> </a:t>
            </a:r>
            <a:r>
              <a:rPr sz="2800" u="sng" spc="-10" dirty="0">
                <a:solidFill>
                  <a:srgbClr val="244060"/>
                </a:solidFill>
                <a:uFill>
                  <a:solidFill>
                    <a:srgbClr val="244060"/>
                  </a:solidFill>
                </a:uFill>
                <a:latin typeface="Calibri"/>
                <a:cs typeface="Calibri"/>
              </a:rPr>
              <a:t>2021г.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28379" y="742085"/>
            <a:ext cx="4890552" cy="761076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728084" y="766317"/>
            <a:ext cx="41986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A1055B"/>
                </a:solidFill>
                <a:latin typeface="Calibri"/>
                <a:cs typeface="Calibri"/>
              </a:rPr>
              <a:t>ФГОС</a:t>
            </a:r>
            <a:r>
              <a:rPr sz="2400" b="1" spc="-35" dirty="0">
                <a:solidFill>
                  <a:srgbClr val="A1055B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A1055B"/>
                </a:solidFill>
                <a:latin typeface="Calibri"/>
                <a:cs typeface="Calibri"/>
              </a:rPr>
              <a:t>НОО</a:t>
            </a:r>
            <a:r>
              <a:rPr sz="2400" b="1" spc="-35" dirty="0">
                <a:solidFill>
                  <a:srgbClr val="A1055B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A1055B"/>
                </a:solidFill>
                <a:latin typeface="Calibri"/>
                <a:cs typeface="Calibri"/>
              </a:rPr>
              <a:t>п.30,</a:t>
            </a:r>
            <a:r>
              <a:rPr sz="2400" b="1" spc="-40" dirty="0">
                <a:solidFill>
                  <a:srgbClr val="A1055B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A1055B"/>
                </a:solidFill>
                <a:latin typeface="Calibri"/>
                <a:cs typeface="Calibri"/>
              </a:rPr>
              <a:t>ФГОС</a:t>
            </a:r>
            <a:r>
              <a:rPr sz="2400" b="1" spc="-35" dirty="0">
                <a:solidFill>
                  <a:srgbClr val="A1055B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A1055B"/>
                </a:solidFill>
                <a:latin typeface="Calibri"/>
                <a:cs typeface="Calibri"/>
              </a:rPr>
              <a:t>ООО</a:t>
            </a:r>
            <a:r>
              <a:rPr sz="2400" b="1" spc="-40" dirty="0">
                <a:solidFill>
                  <a:srgbClr val="A1055B"/>
                </a:solidFill>
                <a:latin typeface="Calibri"/>
                <a:cs typeface="Calibri"/>
              </a:rPr>
              <a:t> </a:t>
            </a:r>
            <a:r>
              <a:rPr sz="2400" b="1" spc="-20" dirty="0">
                <a:solidFill>
                  <a:srgbClr val="A1055B"/>
                </a:solidFill>
                <a:latin typeface="Calibri"/>
                <a:cs typeface="Calibri"/>
              </a:rPr>
              <a:t>п.31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05809" y="2244805"/>
            <a:ext cx="6224062" cy="721147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6113779" y="2268727"/>
            <a:ext cx="556260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dirty="0">
                <a:solidFill>
                  <a:srgbClr val="001F5F"/>
                </a:solidFill>
                <a:latin typeface="Calibri"/>
                <a:cs typeface="Calibri"/>
              </a:rPr>
              <a:t>Цели,</a:t>
            </a:r>
            <a:r>
              <a:rPr sz="2200" b="1" spc="-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принципы,</a:t>
            </a:r>
            <a:r>
              <a:rPr sz="2200" b="1" spc="-8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001F5F"/>
                </a:solidFill>
                <a:latin typeface="Calibri"/>
                <a:cs typeface="Calibri"/>
              </a:rPr>
              <a:t>общая</a:t>
            </a:r>
            <a:r>
              <a:rPr sz="2200" b="1" spc="-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характеристика</a:t>
            </a:r>
            <a:r>
              <a:rPr sz="2200" b="1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b="1" spc="-25" dirty="0">
                <a:solidFill>
                  <a:srgbClr val="001F5F"/>
                </a:solidFill>
                <a:latin typeface="Calibri"/>
                <a:cs typeface="Calibri"/>
              </a:rPr>
              <a:t>ООП</a:t>
            </a:r>
            <a:endParaRPr sz="22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698212" y="3070837"/>
            <a:ext cx="6216419" cy="1745104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6105905" y="3094481"/>
            <a:ext cx="4515485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416175" algn="l"/>
              </a:tabLst>
            </a:pPr>
            <a:r>
              <a:rPr sz="2200" b="1" dirty="0">
                <a:solidFill>
                  <a:srgbClr val="001F5F"/>
                </a:solidFill>
                <a:latin typeface="Calibri"/>
                <a:cs typeface="Calibri"/>
              </a:rPr>
              <a:t>Связь</a:t>
            </a:r>
            <a:r>
              <a:rPr sz="2200" b="1" spc="-10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001F5F"/>
                </a:solidFill>
                <a:latin typeface="Calibri"/>
                <a:cs typeface="Calibri"/>
              </a:rPr>
              <a:t>ФГОС</a:t>
            </a:r>
            <a:r>
              <a:rPr sz="2200" b="1" spc="-10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b="1" spc="-25" dirty="0">
                <a:solidFill>
                  <a:srgbClr val="001F5F"/>
                </a:solidFill>
                <a:latin typeface="Calibri"/>
                <a:cs typeface="Calibri"/>
              </a:rPr>
              <a:t>ООО</a:t>
            </a:r>
            <a:r>
              <a:rPr sz="2200" b="1" dirty="0">
                <a:solidFill>
                  <a:srgbClr val="001F5F"/>
                </a:solidFill>
                <a:latin typeface="Calibri"/>
                <a:cs typeface="Calibri"/>
              </a:rPr>
              <a:t>	</a:t>
            </a: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образовательная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2094864" algn="l"/>
              </a:tabLst>
            </a:pP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деятельность</a:t>
            </a:r>
            <a:r>
              <a:rPr sz="2200" b="1" dirty="0">
                <a:solidFill>
                  <a:srgbClr val="001F5F"/>
                </a:solidFill>
                <a:latin typeface="Calibri"/>
                <a:cs typeface="Calibri"/>
              </a:rPr>
              <a:t>	система</a:t>
            </a:r>
            <a:r>
              <a:rPr sz="2200" b="1" spc="-10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оценки.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105905" y="3765296"/>
            <a:ext cx="5621020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200" b="1" spc="-20" dirty="0">
                <a:solidFill>
                  <a:srgbClr val="001F5F"/>
                </a:solidFill>
                <a:latin typeface="Calibri"/>
                <a:cs typeface="Calibri"/>
              </a:rPr>
              <a:t>Содержательная</a:t>
            </a:r>
            <a:r>
              <a:rPr sz="2200" b="1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2200" b="1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критериальная</a:t>
            </a:r>
            <a:r>
              <a:rPr sz="2200" b="1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001F5F"/>
                </a:solidFill>
                <a:latin typeface="Calibri"/>
                <a:cs typeface="Calibri"/>
              </a:rPr>
              <a:t>основа</a:t>
            </a:r>
            <a:r>
              <a:rPr sz="2200" b="1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b="1" spc="-25" dirty="0">
                <a:solidFill>
                  <a:srgbClr val="001F5F"/>
                </a:solidFill>
                <a:latin typeface="Calibri"/>
                <a:cs typeface="Calibri"/>
              </a:rPr>
              <a:t>для </a:t>
            </a: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разработки…</a:t>
            </a:r>
            <a:r>
              <a:rPr sz="2200" b="1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001F5F"/>
                </a:solidFill>
                <a:latin typeface="Calibri"/>
                <a:cs typeface="Calibri"/>
              </a:rPr>
              <a:t>программ</a:t>
            </a:r>
            <a:r>
              <a:rPr sz="2200" b="1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2200" b="1" spc="-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системы</a:t>
            </a:r>
            <a:endParaRPr sz="220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5698212" y="3602482"/>
            <a:ext cx="6216650" cy="3255645"/>
            <a:chOff x="5698212" y="3602482"/>
            <a:chExt cx="6216650" cy="3255645"/>
          </a:xfrm>
        </p:grpSpPr>
        <p:sp>
          <p:nvSpPr>
            <p:cNvPr id="12" name="object 12"/>
            <p:cNvSpPr/>
            <p:nvPr/>
          </p:nvSpPr>
          <p:spPr>
            <a:xfrm>
              <a:off x="7833359" y="3608832"/>
              <a:ext cx="276225" cy="106680"/>
            </a:xfrm>
            <a:custGeom>
              <a:avLst/>
              <a:gdLst/>
              <a:ahLst/>
              <a:cxnLst/>
              <a:rect l="l" t="t" r="r" b="b"/>
              <a:pathLst>
                <a:path w="276225" h="106679">
                  <a:moveTo>
                    <a:pt x="222504" y="0"/>
                  </a:moveTo>
                  <a:lnTo>
                    <a:pt x="222504" y="26670"/>
                  </a:lnTo>
                  <a:lnTo>
                    <a:pt x="0" y="26670"/>
                  </a:lnTo>
                  <a:lnTo>
                    <a:pt x="0" y="80010"/>
                  </a:lnTo>
                  <a:lnTo>
                    <a:pt x="222504" y="80010"/>
                  </a:lnTo>
                  <a:lnTo>
                    <a:pt x="222504" y="106680"/>
                  </a:lnTo>
                  <a:lnTo>
                    <a:pt x="275844" y="53340"/>
                  </a:lnTo>
                  <a:lnTo>
                    <a:pt x="222504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833359" y="3608832"/>
              <a:ext cx="276225" cy="106680"/>
            </a:xfrm>
            <a:custGeom>
              <a:avLst/>
              <a:gdLst/>
              <a:ahLst/>
              <a:cxnLst/>
              <a:rect l="l" t="t" r="r" b="b"/>
              <a:pathLst>
                <a:path w="276225" h="106679">
                  <a:moveTo>
                    <a:pt x="0" y="26670"/>
                  </a:moveTo>
                  <a:lnTo>
                    <a:pt x="222504" y="26670"/>
                  </a:lnTo>
                  <a:lnTo>
                    <a:pt x="222504" y="0"/>
                  </a:lnTo>
                  <a:lnTo>
                    <a:pt x="275844" y="53340"/>
                  </a:lnTo>
                  <a:lnTo>
                    <a:pt x="222504" y="106680"/>
                  </a:lnTo>
                  <a:lnTo>
                    <a:pt x="222504" y="80010"/>
                  </a:lnTo>
                  <a:lnTo>
                    <a:pt x="0" y="80010"/>
                  </a:lnTo>
                  <a:lnTo>
                    <a:pt x="0" y="26670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698212" y="4911830"/>
              <a:ext cx="6216419" cy="1946168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6105905" y="4936363"/>
            <a:ext cx="5473700" cy="1701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Отражает</a:t>
            </a:r>
            <a:r>
              <a:rPr sz="2200" b="1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b="1" spc="-20" dirty="0">
                <a:solidFill>
                  <a:srgbClr val="001F5F"/>
                </a:solidFill>
                <a:latin typeface="Calibri"/>
                <a:cs typeface="Calibri"/>
              </a:rPr>
              <a:t>содержание</a:t>
            </a:r>
            <a:r>
              <a:rPr sz="2200" b="1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2200" b="1" spc="-7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001F5F"/>
                </a:solidFill>
                <a:latin typeface="Calibri"/>
                <a:cs typeface="Calibri"/>
              </a:rPr>
              <a:t>критерии</a:t>
            </a:r>
            <a:r>
              <a:rPr sz="2200" b="1" spc="-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оценки; предметные</a:t>
            </a:r>
            <a:r>
              <a:rPr sz="2200" b="1" spc="-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2200" b="1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метапредметные</a:t>
            </a:r>
            <a:r>
              <a:rPr sz="2200" b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результаты; </a:t>
            </a:r>
            <a:r>
              <a:rPr sz="2200" b="1" dirty="0">
                <a:solidFill>
                  <a:srgbClr val="001F5F"/>
                </a:solidFill>
                <a:latin typeface="Calibri"/>
                <a:cs typeface="Calibri"/>
              </a:rPr>
              <a:t>оценка</a:t>
            </a:r>
            <a:r>
              <a:rPr sz="2200" b="1" spc="-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001F5F"/>
                </a:solidFill>
                <a:latin typeface="Calibri"/>
                <a:cs typeface="Calibri"/>
              </a:rPr>
              <a:t>динамики</a:t>
            </a:r>
            <a:r>
              <a:rPr sz="2200" b="1" spc="-10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001F5F"/>
                </a:solidFill>
                <a:latin typeface="Calibri"/>
                <a:cs typeface="Calibri"/>
              </a:rPr>
              <a:t>учебных</a:t>
            </a:r>
            <a:r>
              <a:rPr sz="2200" b="1" spc="-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достижений; объективная</a:t>
            </a:r>
            <a:r>
              <a:rPr sz="2200" b="1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001F5F"/>
                </a:solidFill>
                <a:latin typeface="Calibri"/>
                <a:cs typeface="Calibri"/>
              </a:rPr>
              <a:t>информация</a:t>
            </a:r>
            <a:r>
              <a:rPr sz="2200" b="1" spc="-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001F5F"/>
                </a:solidFill>
                <a:latin typeface="Calibri"/>
                <a:cs typeface="Calibri"/>
              </a:rPr>
              <a:t>о</a:t>
            </a:r>
            <a:r>
              <a:rPr sz="2200" b="1" spc="-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качестве подготовки</a:t>
            </a:r>
            <a:r>
              <a:rPr sz="2200" b="1" spc="-114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обучающихся…</a:t>
            </a:r>
            <a:endParaRPr sz="2200">
              <a:latin typeface="Calibri"/>
              <a:cs typeface="Calibri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0" y="1345690"/>
            <a:ext cx="6015990" cy="5461000"/>
            <a:chOff x="0" y="1345690"/>
            <a:chExt cx="6015990" cy="5461000"/>
          </a:xfrm>
        </p:grpSpPr>
        <p:sp>
          <p:nvSpPr>
            <p:cNvPr id="17" name="object 17"/>
            <p:cNvSpPr/>
            <p:nvPr/>
          </p:nvSpPr>
          <p:spPr>
            <a:xfrm>
              <a:off x="5699759" y="2350008"/>
              <a:ext cx="297180" cy="234950"/>
            </a:xfrm>
            <a:custGeom>
              <a:avLst/>
              <a:gdLst/>
              <a:ahLst/>
              <a:cxnLst/>
              <a:rect l="l" t="t" r="r" b="b"/>
              <a:pathLst>
                <a:path w="297179" h="234950">
                  <a:moveTo>
                    <a:pt x="179831" y="0"/>
                  </a:moveTo>
                  <a:lnTo>
                    <a:pt x="179831" y="58674"/>
                  </a:lnTo>
                  <a:lnTo>
                    <a:pt x="0" y="58674"/>
                  </a:lnTo>
                  <a:lnTo>
                    <a:pt x="0" y="176021"/>
                  </a:lnTo>
                  <a:lnTo>
                    <a:pt x="179831" y="176021"/>
                  </a:lnTo>
                  <a:lnTo>
                    <a:pt x="179831" y="234695"/>
                  </a:lnTo>
                  <a:lnTo>
                    <a:pt x="297179" y="117347"/>
                  </a:lnTo>
                  <a:lnTo>
                    <a:pt x="179831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99759" y="2350008"/>
              <a:ext cx="297180" cy="234950"/>
            </a:xfrm>
            <a:custGeom>
              <a:avLst/>
              <a:gdLst/>
              <a:ahLst/>
              <a:cxnLst/>
              <a:rect l="l" t="t" r="r" b="b"/>
              <a:pathLst>
                <a:path w="297179" h="234950">
                  <a:moveTo>
                    <a:pt x="0" y="58674"/>
                  </a:moveTo>
                  <a:lnTo>
                    <a:pt x="179831" y="58674"/>
                  </a:lnTo>
                  <a:lnTo>
                    <a:pt x="179831" y="0"/>
                  </a:lnTo>
                  <a:lnTo>
                    <a:pt x="297179" y="117347"/>
                  </a:lnTo>
                  <a:lnTo>
                    <a:pt x="179831" y="234695"/>
                  </a:lnTo>
                  <a:lnTo>
                    <a:pt x="179831" y="176021"/>
                  </a:lnTo>
                  <a:lnTo>
                    <a:pt x="0" y="176021"/>
                  </a:lnTo>
                  <a:lnTo>
                    <a:pt x="0" y="58674"/>
                  </a:lnTo>
                  <a:close/>
                </a:path>
              </a:pathLst>
            </a:custGeom>
            <a:ln w="12191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686044" y="3570732"/>
              <a:ext cx="297180" cy="234950"/>
            </a:xfrm>
            <a:custGeom>
              <a:avLst/>
              <a:gdLst/>
              <a:ahLst/>
              <a:cxnLst/>
              <a:rect l="l" t="t" r="r" b="b"/>
              <a:pathLst>
                <a:path w="297179" h="234950">
                  <a:moveTo>
                    <a:pt x="179831" y="0"/>
                  </a:moveTo>
                  <a:lnTo>
                    <a:pt x="179831" y="58673"/>
                  </a:lnTo>
                  <a:lnTo>
                    <a:pt x="0" y="58673"/>
                  </a:lnTo>
                  <a:lnTo>
                    <a:pt x="0" y="176021"/>
                  </a:lnTo>
                  <a:lnTo>
                    <a:pt x="179831" y="176021"/>
                  </a:lnTo>
                  <a:lnTo>
                    <a:pt x="179831" y="234695"/>
                  </a:lnTo>
                  <a:lnTo>
                    <a:pt x="297179" y="117347"/>
                  </a:lnTo>
                  <a:lnTo>
                    <a:pt x="179831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686044" y="3570732"/>
              <a:ext cx="297180" cy="234950"/>
            </a:xfrm>
            <a:custGeom>
              <a:avLst/>
              <a:gdLst/>
              <a:ahLst/>
              <a:cxnLst/>
              <a:rect l="l" t="t" r="r" b="b"/>
              <a:pathLst>
                <a:path w="297179" h="234950">
                  <a:moveTo>
                    <a:pt x="0" y="58673"/>
                  </a:moveTo>
                  <a:lnTo>
                    <a:pt x="179831" y="58673"/>
                  </a:lnTo>
                  <a:lnTo>
                    <a:pt x="179831" y="0"/>
                  </a:lnTo>
                  <a:lnTo>
                    <a:pt x="297179" y="117347"/>
                  </a:lnTo>
                  <a:lnTo>
                    <a:pt x="179831" y="234695"/>
                  </a:lnTo>
                  <a:lnTo>
                    <a:pt x="179831" y="176021"/>
                  </a:lnTo>
                  <a:lnTo>
                    <a:pt x="0" y="176021"/>
                  </a:lnTo>
                  <a:lnTo>
                    <a:pt x="0" y="58673"/>
                  </a:lnTo>
                  <a:close/>
                </a:path>
              </a:pathLst>
            </a:custGeom>
            <a:ln w="12191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711952" y="5594603"/>
              <a:ext cx="297180" cy="234950"/>
            </a:xfrm>
            <a:custGeom>
              <a:avLst/>
              <a:gdLst/>
              <a:ahLst/>
              <a:cxnLst/>
              <a:rect l="l" t="t" r="r" b="b"/>
              <a:pathLst>
                <a:path w="297179" h="234950">
                  <a:moveTo>
                    <a:pt x="179832" y="0"/>
                  </a:moveTo>
                  <a:lnTo>
                    <a:pt x="179832" y="58674"/>
                  </a:lnTo>
                  <a:lnTo>
                    <a:pt x="0" y="58674"/>
                  </a:lnTo>
                  <a:lnTo>
                    <a:pt x="0" y="176022"/>
                  </a:lnTo>
                  <a:lnTo>
                    <a:pt x="179832" y="176022"/>
                  </a:lnTo>
                  <a:lnTo>
                    <a:pt x="179832" y="234696"/>
                  </a:lnTo>
                  <a:lnTo>
                    <a:pt x="297180" y="117348"/>
                  </a:lnTo>
                  <a:lnTo>
                    <a:pt x="179832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711952" y="5594603"/>
              <a:ext cx="297180" cy="234950"/>
            </a:xfrm>
            <a:custGeom>
              <a:avLst/>
              <a:gdLst/>
              <a:ahLst/>
              <a:cxnLst/>
              <a:rect l="l" t="t" r="r" b="b"/>
              <a:pathLst>
                <a:path w="297179" h="234950">
                  <a:moveTo>
                    <a:pt x="0" y="58674"/>
                  </a:moveTo>
                  <a:lnTo>
                    <a:pt x="179832" y="58674"/>
                  </a:lnTo>
                  <a:lnTo>
                    <a:pt x="179832" y="0"/>
                  </a:lnTo>
                  <a:lnTo>
                    <a:pt x="297180" y="117348"/>
                  </a:lnTo>
                  <a:lnTo>
                    <a:pt x="179832" y="234696"/>
                  </a:lnTo>
                  <a:lnTo>
                    <a:pt x="179832" y="176022"/>
                  </a:lnTo>
                  <a:lnTo>
                    <a:pt x="0" y="176022"/>
                  </a:lnTo>
                  <a:lnTo>
                    <a:pt x="0" y="58674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1345690"/>
              <a:ext cx="5747004" cy="5460492"/>
            </a:xfrm>
            <a:prstGeom prst="rect">
              <a:avLst/>
            </a:prstGeom>
          </p:spPr>
        </p:pic>
      </p:grpSp>
      <p:sp>
        <p:nvSpPr>
          <p:cNvPr id="24" name="object 24"/>
          <p:cNvSpPr txBox="1"/>
          <p:nvPr/>
        </p:nvSpPr>
        <p:spPr>
          <a:xfrm>
            <a:off x="402742" y="1396111"/>
            <a:ext cx="492125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dirty="0">
                <a:solidFill>
                  <a:srgbClr val="001F5F"/>
                </a:solidFill>
                <a:latin typeface="Calibri"/>
                <a:cs typeface="Calibri"/>
              </a:rPr>
              <a:t>Целевой</a:t>
            </a:r>
            <a:r>
              <a:rPr sz="2200" b="1" spc="-7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001F5F"/>
                </a:solidFill>
                <a:latin typeface="Calibri"/>
                <a:cs typeface="Calibri"/>
              </a:rPr>
              <a:t>раздел</a:t>
            </a:r>
            <a:r>
              <a:rPr sz="2200" b="1" spc="-8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001F5F"/>
                </a:solidFill>
                <a:latin typeface="Calibri"/>
                <a:cs typeface="Calibri"/>
              </a:rPr>
              <a:t>ООП</a:t>
            </a:r>
            <a:r>
              <a:rPr sz="2200" b="1" spc="-1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001F5F"/>
                </a:solidFill>
                <a:latin typeface="Calibri"/>
                <a:cs typeface="Calibri"/>
              </a:rPr>
              <a:t>НОО/ООО</a:t>
            </a:r>
            <a:r>
              <a:rPr sz="2200" b="1" spc="-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должен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02742" y="1578853"/>
            <a:ext cx="3348990" cy="1000760"/>
          </a:xfrm>
          <a:prstGeom prst="rect">
            <a:avLst/>
          </a:prstGeom>
        </p:spPr>
        <p:txBody>
          <a:bodyPr vert="horz" wrap="square" lIns="0" tIns="1644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95"/>
              </a:spcBef>
            </a:pP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включать:</a:t>
            </a:r>
            <a:endParaRPr sz="2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200"/>
              </a:spcBef>
              <a:buFont typeface="Wingdings"/>
              <a:buChar char=""/>
              <a:tabLst>
                <a:tab pos="355600" algn="l"/>
              </a:tabLst>
            </a:pP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пояснительную</a:t>
            </a:r>
            <a:r>
              <a:rPr sz="2200" b="1" spc="-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записку;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02742" y="3042285"/>
            <a:ext cx="4695190" cy="1366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  <a:buFont typeface="Wingdings"/>
              <a:buChar char=""/>
              <a:tabLst>
                <a:tab pos="355600" algn="l"/>
              </a:tabLst>
            </a:pP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планируемые</a:t>
            </a:r>
            <a:r>
              <a:rPr sz="2200" b="1" spc="-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b="1" spc="-20" dirty="0">
                <a:solidFill>
                  <a:srgbClr val="001F5F"/>
                </a:solidFill>
                <a:latin typeface="Calibri"/>
                <a:cs typeface="Calibri"/>
              </a:rPr>
              <a:t>результаты</a:t>
            </a:r>
            <a:r>
              <a:rPr sz="2200" b="1" spc="-8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освоения обучающимися</a:t>
            </a:r>
            <a:r>
              <a:rPr sz="2200" b="1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программы</a:t>
            </a:r>
            <a:endParaRPr sz="22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начального/основного</a:t>
            </a:r>
            <a:r>
              <a:rPr sz="2200" b="1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общего</a:t>
            </a:r>
            <a:endParaRPr sz="22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образования;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02742" y="4848605"/>
            <a:ext cx="4769485" cy="1366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  <a:buFont typeface="Wingdings"/>
              <a:buChar char=""/>
              <a:tabLst>
                <a:tab pos="355600" algn="l"/>
              </a:tabLst>
            </a:pP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систему</a:t>
            </a:r>
            <a:r>
              <a:rPr sz="2200" b="1" spc="-8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001F5F"/>
                </a:solidFill>
                <a:latin typeface="Calibri"/>
                <a:cs typeface="Calibri"/>
              </a:rPr>
              <a:t>оценки</a:t>
            </a:r>
            <a:r>
              <a:rPr sz="2200" b="1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достижения планируемых</a:t>
            </a:r>
            <a:r>
              <a:rPr sz="2200" b="1" spc="-8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b="1" spc="-25" dirty="0">
                <a:solidFill>
                  <a:srgbClr val="001F5F"/>
                </a:solidFill>
                <a:latin typeface="Calibri"/>
                <a:cs typeface="Calibri"/>
              </a:rPr>
              <a:t>результатов</a:t>
            </a:r>
            <a:r>
              <a:rPr sz="2200" b="1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освоения </a:t>
            </a:r>
            <a:r>
              <a:rPr sz="2200" b="1" dirty="0">
                <a:solidFill>
                  <a:srgbClr val="001F5F"/>
                </a:solidFill>
                <a:latin typeface="Calibri"/>
                <a:cs typeface="Calibri"/>
              </a:rPr>
              <a:t>программы</a:t>
            </a:r>
            <a:r>
              <a:rPr sz="2200" b="1" spc="-1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начального/основного </a:t>
            </a:r>
            <a:r>
              <a:rPr sz="2200" b="1" dirty="0">
                <a:solidFill>
                  <a:srgbClr val="001F5F"/>
                </a:solidFill>
                <a:latin typeface="Calibri"/>
                <a:cs typeface="Calibri"/>
              </a:rPr>
              <a:t>общего</a:t>
            </a:r>
            <a:r>
              <a:rPr sz="2200" b="1" spc="-10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образования.</a:t>
            </a:r>
            <a:endParaRPr sz="2200">
              <a:latin typeface="Calibri"/>
              <a:cs typeface="Calibri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4415028" y="1726692"/>
            <a:ext cx="4057015" cy="1630680"/>
            <a:chOff x="4415028" y="1726692"/>
            <a:chExt cx="4057015" cy="1630680"/>
          </a:xfrm>
        </p:grpSpPr>
        <p:sp>
          <p:nvSpPr>
            <p:cNvPr id="29" name="object 29"/>
            <p:cNvSpPr/>
            <p:nvPr/>
          </p:nvSpPr>
          <p:spPr>
            <a:xfrm>
              <a:off x="8188452" y="3244596"/>
              <a:ext cx="277495" cy="106680"/>
            </a:xfrm>
            <a:custGeom>
              <a:avLst/>
              <a:gdLst/>
              <a:ahLst/>
              <a:cxnLst/>
              <a:rect l="l" t="t" r="r" b="b"/>
              <a:pathLst>
                <a:path w="277495" h="106679">
                  <a:moveTo>
                    <a:pt x="224027" y="0"/>
                  </a:moveTo>
                  <a:lnTo>
                    <a:pt x="224027" y="26669"/>
                  </a:lnTo>
                  <a:lnTo>
                    <a:pt x="0" y="26669"/>
                  </a:lnTo>
                  <a:lnTo>
                    <a:pt x="0" y="80009"/>
                  </a:lnTo>
                  <a:lnTo>
                    <a:pt x="224027" y="80009"/>
                  </a:lnTo>
                  <a:lnTo>
                    <a:pt x="224027" y="106679"/>
                  </a:lnTo>
                  <a:lnTo>
                    <a:pt x="277368" y="53339"/>
                  </a:lnTo>
                  <a:lnTo>
                    <a:pt x="224027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8188452" y="3244596"/>
              <a:ext cx="277495" cy="106680"/>
            </a:xfrm>
            <a:custGeom>
              <a:avLst/>
              <a:gdLst/>
              <a:ahLst/>
              <a:cxnLst/>
              <a:rect l="l" t="t" r="r" b="b"/>
              <a:pathLst>
                <a:path w="277495" h="106679">
                  <a:moveTo>
                    <a:pt x="0" y="26669"/>
                  </a:moveTo>
                  <a:lnTo>
                    <a:pt x="224027" y="26669"/>
                  </a:lnTo>
                  <a:lnTo>
                    <a:pt x="224027" y="0"/>
                  </a:lnTo>
                  <a:lnTo>
                    <a:pt x="277368" y="53339"/>
                  </a:lnTo>
                  <a:lnTo>
                    <a:pt x="224027" y="106679"/>
                  </a:lnTo>
                  <a:lnTo>
                    <a:pt x="224027" y="80009"/>
                  </a:lnTo>
                  <a:lnTo>
                    <a:pt x="0" y="80009"/>
                  </a:lnTo>
                  <a:lnTo>
                    <a:pt x="0" y="26669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415028" y="1726692"/>
              <a:ext cx="2474976" cy="841248"/>
            </a:xfrm>
            <a:prstGeom prst="rect">
              <a:avLst/>
            </a:prstGeom>
          </p:spPr>
        </p:pic>
      </p:grpSp>
      <p:sp>
        <p:nvSpPr>
          <p:cNvPr id="32" name="object 32"/>
          <p:cNvSpPr txBox="1"/>
          <p:nvPr/>
        </p:nvSpPr>
        <p:spPr>
          <a:xfrm>
            <a:off x="4904359" y="1770380"/>
            <a:ext cx="186182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A1055B"/>
                </a:solidFill>
                <a:latin typeface="Calibri"/>
                <a:cs typeface="Calibri"/>
              </a:rPr>
              <a:t>Особенности</a:t>
            </a:r>
            <a:r>
              <a:rPr sz="2000" b="1" spc="-95" dirty="0">
                <a:solidFill>
                  <a:srgbClr val="A1055B"/>
                </a:solidFill>
                <a:latin typeface="Calibri"/>
                <a:cs typeface="Calibri"/>
              </a:rPr>
              <a:t> </a:t>
            </a:r>
            <a:r>
              <a:rPr sz="2000" b="1" spc="-25" dirty="0">
                <a:solidFill>
                  <a:srgbClr val="A1055B"/>
                </a:solidFill>
                <a:latin typeface="Calibri"/>
                <a:cs typeface="Calibri"/>
              </a:rPr>
              <a:t>ОО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632708" y="15062"/>
            <a:ext cx="7065009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u="sng" spc="-10" dirty="0">
                <a:solidFill>
                  <a:srgbClr val="244060"/>
                </a:solidFill>
                <a:uFill>
                  <a:solidFill>
                    <a:srgbClr val="244060"/>
                  </a:solidFill>
                </a:uFill>
                <a:latin typeface="Calibri"/>
                <a:cs typeface="Calibri"/>
              </a:rPr>
              <a:t>ЛИЧНОСТНЫЕ</a:t>
            </a:r>
            <a:r>
              <a:rPr sz="2800" u="sng" spc="-55" dirty="0">
                <a:solidFill>
                  <a:srgbClr val="244060"/>
                </a:solidFill>
                <a:uFill>
                  <a:solidFill>
                    <a:srgbClr val="244060"/>
                  </a:solidFill>
                </a:uFill>
                <a:latin typeface="Calibri"/>
                <a:cs typeface="Calibri"/>
              </a:rPr>
              <a:t> </a:t>
            </a:r>
            <a:r>
              <a:rPr sz="2800" u="sng" spc="-10" dirty="0">
                <a:solidFill>
                  <a:srgbClr val="244060"/>
                </a:solidFill>
                <a:uFill>
                  <a:solidFill>
                    <a:srgbClr val="244060"/>
                  </a:solidFill>
                </a:uFill>
                <a:latin typeface="Calibri"/>
                <a:cs typeface="Calibri"/>
              </a:rPr>
              <a:t>РЕЗУЛЬТАТЫ</a:t>
            </a:r>
            <a:r>
              <a:rPr sz="2800" u="sng" spc="-40" dirty="0">
                <a:solidFill>
                  <a:srgbClr val="244060"/>
                </a:solidFill>
                <a:uFill>
                  <a:solidFill>
                    <a:srgbClr val="244060"/>
                  </a:solidFill>
                </a:uFill>
                <a:latin typeface="Calibri"/>
                <a:cs typeface="Calibri"/>
              </a:rPr>
              <a:t> </a:t>
            </a:r>
            <a:r>
              <a:rPr sz="2800" u="sng" dirty="0">
                <a:solidFill>
                  <a:srgbClr val="244060"/>
                </a:solidFill>
                <a:uFill>
                  <a:solidFill>
                    <a:srgbClr val="244060"/>
                  </a:solidFill>
                </a:uFill>
                <a:latin typeface="Calibri"/>
                <a:cs typeface="Calibri"/>
              </a:rPr>
              <a:t>ФГОС</a:t>
            </a:r>
            <a:r>
              <a:rPr sz="2800" u="sng" spc="-55" dirty="0">
                <a:solidFill>
                  <a:srgbClr val="244060"/>
                </a:solidFill>
                <a:uFill>
                  <a:solidFill>
                    <a:srgbClr val="244060"/>
                  </a:solidFill>
                </a:uFill>
                <a:latin typeface="Calibri"/>
                <a:cs typeface="Calibri"/>
              </a:rPr>
              <a:t> </a:t>
            </a:r>
            <a:r>
              <a:rPr sz="2800" u="sng" dirty="0">
                <a:solidFill>
                  <a:srgbClr val="244060"/>
                </a:solidFill>
                <a:uFill>
                  <a:solidFill>
                    <a:srgbClr val="244060"/>
                  </a:solidFill>
                </a:uFill>
                <a:latin typeface="Calibri"/>
                <a:cs typeface="Calibri"/>
              </a:rPr>
              <a:t>НОО</a:t>
            </a:r>
            <a:r>
              <a:rPr sz="2800" u="sng" spc="-75" dirty="0">
                <a:solidFill>
                  <a:srgbClr val="244060"/>
                </a:solidFill>
                <a:uFill>
                  <a:solidFill>
                    <a:srgbClr val="244060"/>
                  </a:solidFill>
                </a:uFill>
                <a:latin typeface="Calibri"/>
                <a:cs typeface="Calibri"/>
              </a:rPr>
              <a:t> </a:t>
            </a:r>
            <a:r>
              <a:rPr sz="2800" u="sng" dirty="0">
                <a:solidFill>
                  <a:srgbClr val="244060"/>
                </a:solidFill>
                <a:uFill>
                  <a:solidFill>
                    <a:srgbClr val="244060"/>
                  </a:solidFill>
                </a:uFill>
                <a:latin typeface="Calibri"/>
                <a:cs typeface="Calibri"/>
              </a:rPr>
              <a:t>и</a:t>
            </a:r>
            <a:r>
              <a:rPr sz="2800" u="sng" spc="-50" dirty="0">
                <a:solidFill>
                  <a:srgbClr val="244060"/>
                </a:solidFill>
                <a:uFill>
                  <a:solidFill>
                    <a:srgbClr val="244060"/>
                  </a:solidFill>
                </a:uFill>
                <a:latin typeface="Calibri"/>
                <a:cs typeface="Calibri"/>
              </a:rPr>
              <a:t> </a:t>
            </a:r>
            <a:r>
              <a:rPr sz="2800" u="sng" spc="-25" dirty="0">
                <a:solidFill>
                  <a:srgbClr val="244060"/>
                </a:solidFill>
                <a:uFill>
                  <a:solidFill>
                    <a:srgbClr val="244060"/>
                  </a:solidFill>
                </a:uFill>
                <a:latin typeface="Calibri"/>
                <a:cs typeface="Calibri"/>
              </a:rPr>
              <a:t>ООО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16863" y="76200"/>
            <a:ext cx="2677795" cy="3484245"/>
          </a:xfrm>
          <a:prstGeom prst="rect">
            <a:avLst/>
          </a:prstGeom>
          <a:solidFill>
            <a:srgbClr val="F1F1F1"/>
          </a:solidFill>
          <a:ln w="9144">
            <a:solidFill>
              <a:srgbClr val="AEABAB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marL="652780">
              <a:lnSpc>
                <a:spcPct val="100000"/>
              </a:lnSpc>
              <a:spcBef>
                <a:spcPts val="290"/>
              </a:spcBef>
            </a:pPr>
            <a:r>
              <a:rPr sz="1800" b="1" dirty="0">
                <a:solidFill>
                  <a:srgbClr val="A1055B"/>
                </a:solidFill>
                <a:latin typeface="Arial"/>
                <a:cs typeface="Arial"/>
              </a:rPr>
              <a:t>ФГОС</a:t>
            </a:r>
            <a:r>
              <a:rPr sz="1800" b="1" spc="-25" dirty="0">
                <a:solidFill>
                  <a:srgbClr val="A1055B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A1055B"/>
                </a:solidFill>
                <a:latin typeface="Arial"/>
                <a:cs typeface="Arial"/>
              </a:rPr>
              <a:t>2010г.</a:t>
            </a:r>
            <a:endParaRPr sz="1800">
              <a:latin typeface="Arial"/>
              <a:cs typeface="Arial"/>
            </a:endParaRPr>
          </a:p>
          <a:p>
            <a:pPr marL="92075">
              <a:lnSpc>
                <a:spcPct val="100000"/>
              </a:lnSpc>
              <a:spcBef>
                <a:spcPts val="155"/>
              </a:spcBef>
            </a:pPr>
            <a:r>
              <a:rPr sz="1800" b="1" spc="-10" dirty="0">
                <a:solidFill>
                  <a:srgbClr val="1F3863"/>
                </a:solidFill>
                <a:latin typeface="Arial"/>
                <a:cs typeface="Arial"/>
              </a:rPr>
              <a:t>Внеурочная</a:t>
            </a:r>
            <a:endParaRPr sz="1800">
              <a:latin typeface="Arial"/>
              <a:cs typeface="Arial"/>
            </a:endParaRPr>
          </a:p>
          <a:p>
            <a:pPr marL="92075">
              <a:lnSpc>
                <a:spcPct val="100000"/>
              </a:lnSpc>
              <a:spcBef>
                <a:spcPts val="160"/>
              </a:spcBef>
            </a:pPr>
            <a:r>
              <a:rPr sz="1800" b="1" spc="-10" dirty="0">
                <a:solidFill>
                  <a:srgbClr val="1F3863"/>
                </a:solidFill>
                <a:latin typeface="Arial"/>
                <a:cs typeface="Arial"/>
              </a:rPr>
              <a:t>деятельность</a:t>
            </a:r>
            <a:endParaRPr sz="1800">
              <a:latin typeface="Arial"/>
              <a:cs typeface="Arial"/>
            </a:endParaRPr>
          </a:p>
          <a:p>
            <a:pPr marL="92075">
              <a:lnSpc>
                <a:spcPct val="100000"/>
              </a:lnSpc>
              <a:spcBef>
                <a:spcPts val="145"/>
              </a:spcBef>
            </a:pPr>
            <a:r>
              <a:rPr sz="1800" b="1" spc="-10" dirty="0">
                <a:solidFill>
                  <a:srgbClr val="1F3863"/>
                </a:solidFill>
                <a:latin typeface="Arial"/>
                <a:cs typeface="Arial"/>
              </a:rPr>
              <a:t>организуется</a:t>
            </a:r>
            <a:r>
              <a:rPr sz="1800" b="1" spc="-4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1F3863"/>
                </a:solidFill>
                <a:latin typeface="Arial"/>
                <a:cs typeface="Arial"/>
              </a:rPr>
              <a:t>по</a:t>
            </a:r>
            <a:endParaRPr sz="1800">
              <a:latin typeface="Arial"/>
              <a:cs typeface="Arial"/>
            </a:endParaRPr>
          </a:p>
          <a:p>
            <a:pPr marL="92075">
              <a:lnSpc>
                <a:spcPct val="100000"/>
              </a:lnSpc>
              <a:spcBef>
                <a:spcPts val="155"/>
              </a:spcBef>
            </a:pPr>
            <a:r>
              <a:rPr sz="1800" b="1" u="sng" spc="-10" dirty="0">
                <a:solidFill>
                  <a:srgbClr val="1F3863"/>
                </a:solidFill>
                <a:uFill>
                  <a:solidFill>
                    <a:srgbClr val="1F3863"/>
                  </a:solidFill>
                </a:uFill>
                <a:latin typeface="Arial"/>
                <a:cs typeface="Arial"/>
              </a:rPr>
              <a:t>направлениям</a:t>
            </a:r>
            <a:endParaRPr sz="1800">
              <a:latin typeface="Arial"/>
              <a:cs typeface="Arial"/>
            </a:endParaRPr>
          </a:p>
          <a:p>
            <a:pPr marL="92075">
              <a:lnSpc>
                <a:spcPct val="100000"/>
              </a:lnSpc>
              <a:spcBef>
                <a:spcPts val="145"/>
              </a:spcBef>
            </a:pPr>
            <a:r>
              <a:rPr sz="1800" b="1" u="sng" dirty="0">
                <a:solidFill>
                  <a:srgbClr val="1F3863"/>
                </a:solidFill>
                <a:uFill>
                  <a:solidFill>
                    <a:srgbClr val="1F3863"/>
                  </a:solidFill>
                </a:uFill>
                <a:latin typeface="Arial"/>
                <a:cs typeface="Arial"/>
              </a:rPr>
              <a:t>развития</a:t>
            </a:r>
            <a:r>
              <a:rPr sz="1800" b="1" u="sng" spc="25" dirty="0">
                <a:solidFill>
                  <a:srgbClr val="1F3863"/>
                </a:solidFill>
                <a:uFill>
                  <a:solidFill>
                    <a:srgbClr val="1F3863"/>
                  </a:solidFill>
                </a:uFill>
                <a:latin typeface="Arial"/>
                <a:cs typeface="Arial"/>
              </a:rPr>
              <a:t> </a:t>
            </a:r>
            <a:r>
              <a:rPr sz="1800" b="1" u="sng" spc="-10" dirty="0">
                <a:solidFill>
                  <a:srgbClr val="1F3863"/>
                </a:solidFill>
                <a:uFill>
                  <a:solidFill>
                    <a:srgbClr val="1F3863"/>
                  </a:solidFill>
                </a:uFill>
                <a:latin typeface="Arial"/>
                <a:cs typeface="Arial"/>
              </a:rPr>
              <a:t>личности</a:t>
            </a:r>
            <a:r>
              <a:rPr sz="1800" b="1" spc="-10" dirty="0">
                <a:solidFill>
                  <a:srgbClr val="1F3863"/>
                </a:solidFill>
                <a:latin typeface="Arial"/>
                <a:cs typeface="Arial"/>
              </a:rPr>
              <a:t>:</a:t>
            </a:r>
            <a:endParaRPr sz="1800">
              <a:latin typeface="Arial"/>
              <a:cs typeface="Arial"/>
            </a:endParaRPr>
          </a:p>
          <a:p>
            <a:pPr marL="92075" marR="282575">
              <a:lnSpc>
                <a:spcPct val="107100"/>
              </a:lnSpc>
              <a:spcBef>
                <a:spcPts val="50"/>
              </a:spcBef>
            </a:pPr>
            <a:r>
              <a:rPr sz="1400" b="1" i="1" spc="-10" dirty="0">
                <a:solidFill>
                  <a:srgbClr val="1F3863"/>
                </a:solidFill>
                <a:latin typeface="Arial"/>
                <a:cs typeface="Arial"/>
              </a:rPr>
              <a:t>духовно-нравственное, физкультурно- </a:t>
            </a:r>
            <a:r>
              <a:rPr sz="1400" b="1" i="1" dirty="0">
                <a:solidFill>
                  <a:srgbClr val="1F3863"/>
                </a:solidFill>
                <a:latin typeface="Arial"/>
                <a:cs typeface="Arial"/>
              </a:rPr>
              <a:t>спортивное</a:t>
            </a:r>
            <a:r>
              <a:rPr sz="1400" b="1" i="1" spc="-8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400" b="1" i="1" spc="-50" dirty="0">
                <a:solidFill>
                  <a:srgbClr val="1F3863"/>
                </a:solidFill>
                <a:latin typeface="Arial"/>
                <a:cs typeface="Arial"/>
              </a:rPr>
              <a:t>и </a:t>
            </a:r>
            <a:r>
              <a:rPr sz="1400" b="1" i="1" spc="-10" dirty="0">
                <a:solidFill>
                  <a:srgbClr val="1F3863"/>
                </a:solidFill>
                <a:latin typeface="Arial"/>
                <a:cs typeface="Arial"/>
              </a:rPr>
              <a:t>оздоровительное, социальное, общеинтеллектуальное, общекультурное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38436" y="841247"/>
            <a:ext cx="7453922" cy="2231136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4940046" y="865758"/>
            <a:ext cx="6910705" cy="1855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3340" algn="ctr">
              <a:lnSpc>
                <a:spcPct val="100000"/>
              </a:lnSpc>
              <a:spcBef>
                <a:spcPts val="105"/>
              </a:spcBef>
              <a:tabLst>
                <a:tab pos="2785745" algn="l"/>
              </a:tabLst>
            </a:pPr>
            <a:r>
              <a:rPr sz="2000" b="1" dirty="0">
                <a:solidFill>
                  <a:srgbClr val="A1055B"/>
                </a:solidFill>
                <a:latin typeface="Calibri"/>
                <a:cs typeface="Calibri"/>
              </a:rPr>
              <a:t>ФГОС</a:t>
            </a:r>
            <a:r>
              <a:rPr sz="2000" b="1" spc="-25" dirty="0">
                <a:solidFill>
                  <a:srgbClr val="A1055B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A1055B"/>
                </a:solidFill>
                <a:latin typeface="Calibri"/>
                <a:cs typeface="Calibri"/>
              </a:rPr>
              <a:t>НОО-</a:t>
            </a:r>
            <a:r>
              <a:rPr sz="2000" b="1" dirty="0">
                <a:solidFill>
                  <a:srgbClr val="A1055B"/>
                </a:solidFill>
                <a:latin typeface="Calibri"/>
                <a:cs typeface="Calibri"/>
              </a:rPr>
              <a:t>2021</a:t>
            </a:r>
            <a:r>
              <a:rPr sz="2000" b="1" spc="-45" dirty="0">
                <a:solidFill>
                  <a:srgbClr val="A1055B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A1055B"/>
                </a:solidFill>
                <a:latin typeface="Calibri"/>
                <a:cs typeface="Calibri"/>
              </a:rPr>
              <a:t>п.41;</a:t>
            </a:r>
            <a:r>
              <a:rPr sz="2000" b="1" dirty="0">
                <a:solidFill>
                  <a:srgbClr val="A1055B"/>
                </a:solidFill>
                <a:latin typeface="Calibri"/>
                <a:cs typeface="Calibri"/>
              </a:rPr>
              <a:t>	ФГОС</a:t>
            </a:r>
            <a:r>
              <a:rPr sz="2000" b="1" spc="-45" dirty="0">
                <a:solidFill>
                  <a:srgbClr val="A1055B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A1055B"/>
                </a:solidFill>
                <a:latin typeface="Calibri"/>
                <a:cs typeface="Calibri"/>
              </a:rPr>
              <a:t>ООО-</a:t>
            </a:r>
            <a:r>
              <a:rPr sz="2000" b="1" dirty="0">
                <a:solidFill>
                  <a:srgbClr val="A1055B"/>
                </a:solidFill>
                <a:latin typeface="Calibri"/>
                <a:cs typeface="Calibri"/>
              </a:rPr>
              <a:t>2021</a:t>
            </a:r>
            <a:r>
              <a:rPr sz="2000" b="1" spc="-60" dirty="0">
                <a:solidFill>
                  <a:srgbClr val="A1055B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A1055B"/>
                </a:solidFill>
                <a:latin typeface="Calibri"/>
                <a:cs typeface="Calibri"/>
              </a:rPr>
              <a:t>п.42</a:t>
            </a:r>
            <a:endParaRPr sz="2000">
              <a:latin typeface="Calibri"/>
              <a:cs typeface="Calibri"/>
            </a:endParaRPr>
          </a:p>
          <a:p>
            <a:pPr marL="12700" marR="329565">
              <a:lnSpc>
                <a:spcPct val="100000"/>
              </a:lnSpc>
            </a:pP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1.</a:t>
            </a:r>
            <a:r>
              <a:rPr sz="2000" b="1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Личностные</a:t>
            </a:r>
            <a:r>
              <a:rPr sz="2000" b="1" spc="-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результаты</a:t>
            </a:r>
            <a:r>
              <a:rPr sz="2000" b="1" spc="-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освоения</a:t>
            </a:r>
            <a:r>
              <a:rPr sz="2000" b="1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программы</a:t>
            </a:r>
            <a:r>
              <a:rPr sz="2000" b="1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основного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общего</a:t>
            </a:r>
            <a:r>
              <a:rPr sz="2000" b="1" spc="-8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образования</a:t>
            </a:r>
            <a:r>
              <a:rPr sz="2000" b="1" spc="-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должны</a:t>
            </a:r>
            <a:r>
              <a:rPr sz="2000" b="1" spc="-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отражать</a:t>
            </a:r>
            <a:r>
              <a:rPr sz="2000" b="1" spc="-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готовность</a:t>
            </a:r>
            <a:endParaRPr sz="20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обучающихся</a:t>
            </a:r>
            <a:r>
              <a:rPr sz="2000" b="1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…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2000" b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расширение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опыта</a:t>
            </a:r>
            <a:r>
              <a:rPr sz="2000" b="1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деятельности</a:t>
            </a:r>
            <a:r>
              <a:rPr sz="2000" b="1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… </a:t>
            </a:r>
            <a:r>
              <a:rPr sz="2000" b="1" spc="-50" dirty="0">
                <a:solidFill>
                  <a:srgbClr val="001F5F"/>
                </a:solidFill>
                <a:latin typeface="Calibri"/>
                <a:cs typeface="Calibri"/>
              </a:rPr>
              <a:t>в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процессе</a:t>
            </a:r>
            <a:r>
              <a:rPr sz="2000" b="1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реализации</a:t>
            </a:r>
            <a:r>
              <a:rPr sz="2000" b="1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основных</a:t>
            </a:r>
            <a:r>
              <a:rPr sz="2000" b="1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направлений</a:t>
            </a:r>
            <a:r>
              <a:rPr sz="2000" b="1" spc="-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воспитательной деятельности,</a:t>
            </a:r>
            <a:r>
              <a:rPr sz="2000" b="1" spc="-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в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т.ч.</a:t>
            </a:r>
            <a:r>
              <a:rPr sz="2000" b="1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в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части: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010376" y="6265117"/>
            <a:ext cx="4981979" cy="592880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7422260" y="6290868"/>
            <a:ext cx="435991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i="1" dirty="0">
                <a:solidFill>
                  <a:srgbClr val="A1055B"/>
                </a:solidFill>
                <a:latin typeface="Calibri"/>
                <a:cs typeface="Calibri"/>
              </a:rPr>
              <a:t>ООО</a:t>
            </a:r>
            <a:r>
              <a:rPr sz="2000" b="1" i="1" spc="-85" dirty="0">
                <a:solidFill>
                  <a:srgbClr val="A1055B"/>
                </a:solidFill>
                <a:latin typeface="Calibri"/>
                <a:cs typeface="Calibri"/>
              </a:rPr>
              <a:t> </a:t>
            </a:r>
            <a:r>
              <a:rPr sz="2000" b="1" i="1" dirty="0">
                <a:solidFill>
                  <a:srgbClr val="001F5F"/>
                </a:solidFill>
                <a:latin typeface="Calibri"/>
                <a:cs typeface="Calibri"/>
              </a:rPr>
              <a:t>1.8.</a:t>
            </a:r>
            <a:r>
              <a:rPr sz="2000" b="1" i="1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i="1" dirty="0">
                <a:solidFill>
                  <a:srgbClr val="001F5F"/>
                </a:solidFill>
                <a:latin typeface="Calibri"/>
                <a:cs typeface="Calibri"/>
              </a:rPr>
              <a:t>Ценности</a:t>
            </a:r>
            <a:r>
              <a:rPr sz="2000" b="1" i="1" spc="-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i="1" dirty="0">
                <a:solidFill>
                  <a:srgbClr val="001F5F"/>
                </a:solidFill>
                <a:latin typeface="Calibri"/>
                <a:cs typeface="Calibri"/>
              </a:rPr>
              <a:t>научного</a:t>
            </a:r>
            <a:r>
              <a:rPr sz="2000" b="1" i="1" spc="-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i="1" spc="-10" dirty="0">
                <a:solidFill>
                  <a:srgbClr val="001F5F"/>
                </a:solidFill>
                <a:latin typeface="Calibri"/>
                <a:cs typeface="Calibri"/>
              </a:rPr>
              <a:t>познания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932676" y="2929127"/>
            <a:ext cx="5068824" cy="3582924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7422260" y="2971876"/>
            <a:ext cx="4178300" cy="30753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3550" lvl="1" indent="-451484">
              <a:lnSpc>
                <a:spcPct val="100000"/>
              </a:lnSpc>
              <a:spcBef>
                <a:spcPts val="105"/>
              </a:spcBef>
              <a:buAutoNum type="arabicPeriod"/>
              <a:tabLst>
                <a:tab pos="464184" algn="l"/>
              </a:tabLst>
            </a:pPr>
            <a:r>
              <a:rPr sz="2000" b="1" i="1" spc="-20" dirty="0">
                <a:solidFill>
                  <a:srgbClr val="001F5F"/>
                </a:solidFill>
                <a:latin typeface="Calibri"/>
                <a:cs typeface="Calibri"/>
              </a:rPr>
              <a:t>Гражданского </a:t>
            </a:r>
            <a:r>
              <a:rPr sz="2000" b="1" i="1" spc="-10" dirty="0">
                <a:solidFill>
                  <a:srgbClr val="001F5F"/>
                </a:solidFill>
                <a:latin typeface="Calibri"/>
                <a:cs typeface="Calibri"/>
              </a:rPr>
              <a:t>воспитания</a:t>
            </a:r>
            <a:endParaRPr sz="2000">
              <a:latin typeface="Calibri"/>
              <a:cs typeface="Calibri"/>
            </a:endParaRPr>
          </a:p>
          <a:p>
            <a:pPr marL="462915" lvl="1" indent="-450850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463550" algn="l"/>
              </a:tabLst>
            </a:pPr>
            <a:r>
              <a:rPr sz="2000" b="1" i="1" dirty="0">
                <a:solidFill>
                  <a:srgbClr val="001F5F"/>
                </a:solidFill>
                <a:latin typeface="Calibri"/>
                <a:cs typeface="Calibri"/>
              </a:rPr>
              <a:t>Патриотического</a:t>
            </a:r>
            <a:r>
              <a:rPr sz="2000" b="1" i="1" spc="-1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i="1" spc="-10" dirty="0">
                <a:solidFill>
                  <a:srgbClr val="001F5F"/>
                </a:solidFill>
                <a:latin typeface="Calibri"/>
                <a:cs typeface="Calibri"/>
              </a:rPr>
              <a:t>воспитания</a:t>
            </a:r>
            <a:endParaRPr sz="2000">
              <a:latin typeface="Calibri"/>
              <a:cs typeface="Calibri"/>
            </a:endParaRPr>
          </a:p>
          <a:p>
            <a:pPr marL="12700" marR="960119" lvl="1">
              <a:lnSpc>
                <a:spcPct val="100000"/>
              </a:lnSpc>
              <a:buAutoNum type="arabicPeriod"/>
              <a:tabLst>
                <a:tab pos="463550" algn="l"/>
              </a:tabLst>
            </a:pPr>
            <a:r>
              <a:rPr sz="2000" b="1" i="1" spc="-20" dirty="0">
                <a:solidFill>
                  <a:srgbClr val="001F5F"/>
                </a:solidFill>
                <a:latin typeface="Calibri"/>
                <a:cs typeface="Calibri"/>
              </a:rPr>
              <a:t>Духовно-</a:t>
            </a:r>
            <a:r>
              <a:rPr sz="2000" b="1" i="1" spc="-10" dirty="0">
                <a:solidFill>
                  <a:srgbClr val="001F5F"/>
                </a:solidFill>
                <a:latin typeface="Calibri"/>
                <a:cs typeface="Calibri"/>
              </a:rPr>
              <a:t>нравственного воспитания</a:t>
            </a:r>
            <a:endParaRPr sz="2000">
              <a:latin typeface="Calibri"/>
              <a:cs typeface="Calibri"/>
            </a:endParaRPr>
          </a:p>
          <a:p>
            <a:pPr marL="462915" lvl="1" indent="-450850">
              <a:lnSpc>
                <a:spcPct val="100000"/>
              </a:lnSpc>
              <a:buAutoNum type="arabicPeriod"/>
              <a:tabLst>
                <a:tab pos="463550" algn="l"/>
              </a:tabLst>
            </a:pPr>
            <a:r>
              <a:rPr sz="2000" b="1" i="1" dirty="0">
                <a:solidFill>
                  <a:srgbClr val="001F5F"/>
                </a:solidFill>
                <a:latin typeface="Calibri"/>
                <a:cs typeface="Calibri"/>
              </a:rPr>
              <a:t>Эстетического</a:t>
            </a:r>
            <a:r>
              <a:rPr sz="2000" b="1" i="1" spc="-8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i="1" spc="-10" dirty="0">
                <a:solidFill>
                  <a:srgbClr val="001F5F"/>
                </a:solidFill>
                <a:latin typeface="Calibri"/>
                <a:cs typeface="Calibri"/>
              </a:rPr>
              <a:t>воспитания</a:t>
            </a:r>
            <a:endParaRPr sz="2000">
              <a:latin typeface="Calibri"/>
              <a:cs typeface="Calibri"/>
            </a:endParaRPr>
          </a:p>
          <a:p>
            <a:pPr marL="462915" lvl="1" indent="-450850">
              <a:lnSpc>
                <a:spcPct val="100000"/>
              </a:lnSpc>
              <a:buAutoNum type="arabicPeriod"/>
              <a:tabLst>
                <a:tab pos="463550" algn="l"/>
              </a:tabLst>
            </a:pPr>
            <a:r>
              <a:rPr sz="2000" b="1" i="1" dirty="0">
                <a:solidFill>
                  <a:srgbClr val="001F5F"/>
                </a:solidFill>
                <a:latin typeface="Calibri"/>
                <a:cs typeface="Calibri"/>
              </a:rPr>
              <a:t>Физического</a:t>
            </a:r>
            <a:r>
              <a:rPr sz="2000" b="1" i="1" spc="-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i="1" spc="-10" dirty="0">
                <a:solidFill>
                  <a:srgbClr val="001F5F"/>
                </a:solidFill>
                <a:latin typeface="Calibri"/>
                <a:cs typeface="Calibri"/>
              </a:rPr>
              <a:t>воспитания,</a:t>
            </a:r>
            <a:endParaRPr sz="20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2000" b="1" i="1" dirty="0">
                <a:solidFill>
                  <a:srgbClr val="001F5F"/>
                </a:solidFill>
                <a:latin typeface="Calibri"/>
                <a:cs typeface="Calibri"/>
              </a:rPr>
              <a:t>формирования</a:t>
            </a:r>
            <a:r>
              <a:rPr sz="2000" b="1" i="1" spc="-7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i="1" dirty="0">
                <a:solidFill>
                  <a:srgbClr val="001F5F"/>
                </a:solidFill>
                <a:latin typeface="Calibri"/>
                <a:cs typeface="Calibri"/>
              </a:rPr>
              <a:t>культуры</a:t>
            </a:r>
            <a:r>
              <a:rPr sz="2000" b="1" i="1" spc="-8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i="1" dirty="0">
                <a:solidFill>
                  <a:srgbClr val="001F5F"/>
                </a:solidFill>
                <a:latin typeface="Calibri"/>
                <a:cs typeface="Calibri"/>
              </a:rPr>
              <a:t>здоровья</a:t>
            </a:r>
            <a:r>
              <a:rPr sz="2000" b="1" i="1" spc="-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i="1" spc="-50" dirty="0">
                <a:solidFill>
                  <a:srgbClr val="001F5F"/>
                </a:solidFill>
                <a:latin typeface="Calibri"/>
                <a:cs typeface="Calibri"/>
              </a:rPr>
              <a:t>и </a:t>
            </a:r>
            <a:r>
              <a:rPr sz="2000" b="1" i="1" dirty="0">
                <a:solidFill>
                  <a:srgbClr val="001F5F"/>
                </a:solidFill>
                <a:latin typeface="Calibri"/>
                <a:cs typeface="Calibri"/>
              </a:rPr>
              <a:t>эмоционального</a:t>
            </a:r>
            <a:r>
              <a:rPr sz="2000" b="1" i="1" spc="-8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i="1" spc="-10" dirty="0">
                <a:solidFill>
                  <a:srgbClr val="001F5F"/>
                </a:solidFill>
                <a:latin typeface="Calibri"/>
                <a:cs typeface="Calibri"/>
              </a:rPr>
              <a:t>благополучия</a:t>
            </a:r>
            <a:endParaRPr sz="2000">
              <a:latin typeface="Calibri"/>
              <a:cs typeface="Calibri"/>
            </a:endParaRPr>
          </a:p>
          <a:p>
            <a:pPr marL="462915" lvl="1" indent="-450850">
              <a:lnSpc>
                <a:spcPct val="100000"/>
              </a:lnSpc>
              <a:buAutoNum type="arabicPeriod" startAt="6"/>
              <a:tabLst>
                <a:tab pos="463550" algn="l"/>
              </a:tabLst>
            </a:pPr>
            <a:r>
              <a:rPr sz="2000" b="1" i="1" spc="-10" dirty="0">
                <a:solidFill>
                  <a:srgbClr val="001F5F"/>
                </a:solidFill>
                <a:latin typeface="Calibri"/>
                <a:cs typeface="Calibri"/>
              </a:rPr>
              <a:t>Трудового</a:t>
            </a:r>
            <a:r>
              <a:rPr sz="2000" b="1" i="1" spc="-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i="1" spc="-10" dirty="0">
                <a:solidFill>
                  <a:srgbClr val="001F5F"/>
                </a:solidFill>
                <a:latin typeface="Calibri"/>
                <a:cs typeface="Calibri"/>
              </a:rPr>
              <a:t>воспитания</a:t>
            </a:r>
            <a:endParaRPr sz="2000">
              <a:latin typeface="Calibri"/>
              <a:cs typeface="Calibri"/>
            </a:endParaRPr>
          </a:p>
          <a:p>
            <a:pPr marL="463550" lvl="1" indent="-451484">
              <a:lnSpc>
                <a:spcPct val="100000"/>
              </a:lnSpc>
              <a:buAutoNum type="arabicPeriod" startAt="6"/>
              <a:tabLst>
                <a:tab pos="464184" algn="l"/>
              </a:tabLst>
            </a:pPr>
            <a:r>
              <a:rPr sz="2000" b="1" i="1" spc="-10" dirty="0">
                <a:solidFill>
                  <a:srgbClr val="001F5F"/>
                </a:solidFill>
                <a:latin typeface="Calibri"/>
                <a:cs typeface="Calibri"/>
              </a:rPr>
              <a:t>Экологического</a:t>
            </a:r>
            <a:r>
              <a:rPr sz="2000" b="1" i="1" spc="-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i="1" spc="-10" dirty="0">
                <a:solidFill>
                  <a:srgbClr val="001F5F"/>
                </a:solidFill>
                <a:latin typeface="Calibri"/>
                <a:cs typeface="Calibri"/>
              </a:rPr>
              <a:t>воспитания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45008" y="3543300"/>
            <a:ext cx="2424684" cy="2700528"/>
          </a:xfrm>
          <a:prstGeom prst="rect">
            <a:avLst/>
          </a:prstGeom>
        </p:spPr>
      </p:pic>
      <p:graphicFrame>
        <p:nvGraphicFramePr>
          <p:cNvPr id="12" name="object 12"/>
          <p:cNvGraphicFramePr>
            <a:graphicFrameLocks noGrp="1"/>
          </p:cNvGraphicFramePr>
          <p:nvPr/>
        </p:nvGraphicFramePr>
        <p:xfrm>
          <a:off x="471449" y="3622928"/>
          <a:ext cx="2298065" cy="25749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980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8445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100" b="1" spc="-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НОО-</a:t>
                      </a:r>
                      <a:r>
                        <a:rPr sz="1100" b="1" spc="-2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2021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6615">
                <a:tc>
                  <a:txBody>
                    <a:bodyPr/>
                    <a:lstStyle/>
                    <a:p>
                      <a:pPr marL="427355" marR="140970" indent="-28130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100" b="1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Курсы</a:t>
                      </a:r>
                      <a:r>
                        <a:rPr sz="1100" b="1" spc="2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внеурочной</a:t>
                      </a:r>
                      <a:r>
                        <a:rPr sz="1100" b="1" spc="1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деятельности </a:t>
                      </a:r>
                      <a:r>
                        <a:rPr sz="1100" b="1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по</a:t>
                      </a:r>
                      <a:r>
                        <a:rPr sz="1100" b="1" spc="-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видам</a:t>
                      </a:r>
                      <a:r>
                        <a:rPr sz="1100" b="1" spc="-2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деятельности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118745">
                        <a:lnSpc>
                          <a:spcPts val="1190"/>
                        </a:lnSpc>
                      </a:pPr>
                      <a:r>
                        <a:rPr sz="1000" b="1" i="1" spc="-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(перечень</a:t>
                      </a:r>
                      <a:r>
                        <a:rPr sz="1000" b="1" i="1" spc="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i="1" spc="-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предлагает</a:t>
                      </a:r>
                      <a:r>
                        <a:rPr sz="1000" b="1" i="1" spc="3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i="1" spc="-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Организация)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598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8255">
                        <a:lnSpc>
                          <a:spcPct val="100000"/>
                        </a:lnSpc>
                      </a:pPr>
                      <a:r>
                        <a:rPr sz="1100" b="1" spc="-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Познавательная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8255">
                        <a:lnSpc>
                          <a:spcPct val="100000"/>
                        </a:lnSpc>
                      </a:pPr>
                      <a:r>
                        <a:rPr sz="1100" b="1" spc="-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Художественное</a:t>
                      </a:r>
                      <a:r>
                        <a:rPr sz="1100" b="1" spc="5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творчество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8255" marR="239395">
                        <a:lnSpc>
                          <a:spcPct val="100000"/>
                        </a:lnSpc>
                      </a:pPr>
                      <a:r>
                        <a:rPr sz="1100" b="1" spc="-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Проблемно-ценностное</a:t>
                      </a:r>
                      <a:r>
                        <a:rPr sz="1100" b="1" spc="6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общение Турстско-краеведческая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8255" marR="515620">
                        <a:lnSpc>
                          <a:spcPct val="100000"/>
                        </a:lnSpc>
                      </a:pPr>
                      <a:r>
                        <a:rPr sz="1100" b="1" spc="-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Спортивно-оздоровительная Трудовая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8255">
                        <a:lnSpc>
                          <a:spcPct val="100000"/>
                        </a:lnSpc>
                      </a:pPr>
                      <a:r>
                        <a:rPr sz="1100" b="1" spc="-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Игровая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A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13" name="object 13"/>
          <p:cNvGrpSpPr/>
          <p:nvPr/>
        </p:nvGrpSpPr>
        <p:grpSpPr>
          <a:xfrm>
            <a:off x="2984001" y="3587477"/>
            <a:ext cx="6339840" cy="3270885"/>
            <a:chOff x="2984001" y="3587477"/>
            <a:chExt cx="6339840" cy="3270885"/>
          </a:xfrm>
        </p:grpSpPr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503920" y="5957316"/>
              <a:ext cx="819912" cy="74828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984001" y="3587477"/>
              <a:ext cx="2773650" cy="3270521"/>
            </a:xfrm>
            <a:prstGeom prst="rect">
              <a:avLst/>
            </a:prstGeom>
          </p:spPr>
        </p:pic>
      </p:grpSp>
      <p:graphicFrame>
        <p:nvGraphicFramePr>
          <p:cNvPr id="16" name="object 16"/>
          <p:cNvGraphicFramePr>
            <a:graphicFrameLocks noGrp="1"/>
          </p:cNvGraphicFramePr>
          <p:nvPr/>
        </p:nvGraphicFramePr>
        <p:xfrm>
          <a:off x="2990342" y="3622928"/>
          <a:ext cx="2675255" cy="32016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752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38760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200" b="1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ООО-</a:t>
                      </a:r>
                      <a:r>
                        <a:rPr sz="1200" b="1" spc="-2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2021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5980">
                <a:tc>
                  <a:txBody>
                    <a:bodyPr/>
                    <a:lstStyle/>
                    <a:p>
                      <a:pPr marL="155575" marR="149860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200" b="1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Курсы</a:t>
                      </a:r>
                      <a:r>
                        <a:rPr sz="1200" b="1" spc="-1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внеурочной</a:t>
                      </a:r>
                      <a:r>
                        <a:rPr sz="1200" b="1" spc="-3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деятельности</a:t>
                      </a:r>
                      <a:r>
                        <a:rPr sz="1200" b="1" spc="-4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2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по </a:t>
                      </a:r>
                      <a:r>
                        <a:rPr sz="1200" b="1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основным</a:t>
                      </a:r>
                      <a:r>
                        <a:rPr sz="1200" b="1" spc="-3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направлениям деятельности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050" b="1" i="1" spc="-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(перечень</a:t>
                      </a:r>
                      <a:r>
                        <a:rPr sz="1050" b="1" i="1" spc="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50" b="1" i="1" spc="-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предлагается</a:t>
                      </a:r>
                      <a:r>
                        <a:rPr sz="1050" b="1" i="1" spc="3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50" b="1" i="1" spc="-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Организацией)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0245">
                <a:tc>
                  <a:txBody>
                    <a:bodyPr/>
                    <a:lstStyle/>
                    <a:p>
                      <a:pPr marL="8255" marR="483870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1200" b="1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по</a:t>
                      </a:r>
                      <a:r>
                        <a:rPr sz="1200" b="1" spc="-2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учебным</a:t>
                      </a:r>
                      <a:r>
                        <a:rPr sz="1200" b="1" spc="-3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предметам,</a:t>
                      </a:r>
                      <a:r>
                        <a:rPr sz="1200" b="1" spc="-3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курсам, модулям</a:t>
                      </a:r>
                      <a:r>
                        <a:rPr sz="1200" b="1" spc="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50" b="1" spc="-15" baseline="505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(физическая</a:t>
                      </a:r>
                      <a:r>
                        <a:rPr sz="1650" b="1" spc="-7" baseline="505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50" b="1" spc="-15" baseline="505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культура,</a:t>
                      </a:r>
                      <a:endParaRPr sz="1650" baseline="5050">
                        <a:latin typeface="Calibri"/>
                        <a:cs typeface="Calibri"/>
                      </a:endParaRPr>
                    </a:p>
                    <a:p>
                      <a:pPr marL="825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100" b="1" spc="-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углублённое </a:t>
                      </a:r>
                      <a:r>
                        <a:rPr sz="1100" b="1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изучение</a:t>
                      </a:r>
                      <a:r>
                        <a:rPr sz="1100" b="1" spc="1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предметов </a:t>
                      </a:r>
                      <a:r>
                        <a:rPr sz="1100" b="1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и</a:t>
                      </a:r>
                      <a:r>
                        <a:rPr sz="1100" b="1" spc="2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2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др.)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755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A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3380">
                <a:tc>
                  <a:txBody>
                    <a:bodyPr/>
                    <a:lstStyle/>
                    <a:p>
                      <a:pPr marL="8255" marR="224790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по</a:t>
                      </a:r>
                      <a:r>
                        <a:rPr sz="1200" b="1" spc="-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формированию</a:t>
                      </a:r>
                      <a:r>
                        <a:rPr sz="1200" b="1" spc="-3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функциональной грамотности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A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9430">
                <a:tc>
                  <a:txBody>
                    <a:bodyPr/>
                    <a:lstStyle/>
                    <a:p>
                      <a:pPr marL="8255" marR="48895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1200" b="1" spc="-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деятельность ученических </a:t>
                      </a:r>
                      <a:r>
                        <a:rPr sz="1200" b="1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сообществ</a:t>
                      </a:r>
                      <a:r>
                        <a:rPr sz="1200" b="1" spc="2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и </a:t>
                      </a:r>
                      <a:r>
                        <a:rPr sz="1200" b="1" spc="-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воспитательные</a:t>
                      </a:r>
                      <a:r>
                        <a:rPr sz="1200" b="1" spc="2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мероприятия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A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3875">
                <a:tc>
                  <a:txBody>
                    <a:bodyPr/>
                    <a:lstStyle/>
                    <a:p>
                      <a:pPr marL="8255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050" b="1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орг.</a:t>
                      </a:r>
                      <a:r>
                        <a:rPr sz="1050" b="1" spc="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50" b="1" spc="-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обеспечение</a:t>
                      </a:r>
                      <a:r>
                        <a:rPr sz="1050" b="1" spc="-2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50" b="1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учебной</a:t>
                      </a:r>
                      <a:r>
                        <a:rPr sz="1050" b="1" spc="1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50" b="1" spc="-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деят-</a:t>
                      </a:r>
                      <a:r>
                        <a:rPr sz="1050" b="1" spc="-2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ти,</a:t>
                      </a:r>
                      <a:endParaRPr sz="1050">
                        <a:latin typeface="Calibri"/>
                        <a:cs typeface="Calibri"/>
                      </a:endParaRPr>
                    </a:p>
                    <a:p>
                      <a:pPr marL="8255" marR="49530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взаимодействие</a:t>
                      </a:r>
                      <a:r>
                        <a:rPr sz="1050" b="1" spc="-5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50" b="1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с</a:t>
                      </a:r>
                      <a:r>
                        <a:rPr sz="1050" b="1" spc="-2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50" b="1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родителями,</a:t>
                      </a:r>
                      <a:r>
                        <a:rPr sz="1050" b="1" spc="-2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50" b="1" spc="-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организация </a:t>
                      </a:r>
                      <a:r>
                        <a:rPr sz="1050" b="1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пед.</a:t>
                      </a:r>
                      <a:r>
                        <a:rPr sz="1050" b="1" spc="-5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50" b="1" spc="-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поддержки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68322" y="127761"/>
            <a:ext cx="95446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858260" algn="l"/>
              </a:tabLst>
            </a:pPr>
            <a:r>
              <a:rPr u="sng" dirty="0">
                <a:solidFill>
                  <a:srgbClr val="244060"/>
                </a:solidFill>
                <a:uFill>
                  <a:solidFill>
                    <a:srgbClr val="244060"/>
                  </a:solidFill>
                </a:uFill>
                <a:latin typeface="Calibri"/>
                <a:cs typeface="Calibri"/>
              </a:rPr>
              <a:t>ПРЕДМЕТНЫЕ</a:t>
            </a:r>
            <a:r>
              <a:rPr u="sng" spc="-25" dirty="0">
                <a:solidFill>
                  <a:srgbClr val="244060"/>
                </a:solidFill>
                <a:uFill>
                  <a:solidFill>
                    <a:srgbClr val="244060"/>
                  </a:solidFill>
                </a:uFill>
                <a:latin typeface="Calibri"/>
                <a:cs typeface="Calibri"/>
              </a:rPr>
              <a:t> </a:t>
            </a:r>
            <a:r>
              <a:rPr u="sng" spc="-10" dirty="0">
                <a:solidFill>
                  <a:srgbClr val="244060"/>
                </a:solidFill>
                <a:uFill>
                  <a:solidFill>
                    <a:srgbClr val="244060"/>
                  </a:solidFill>
                </a:uFill>
                <a:latin typeface="Calibri"/>
                <a:cs typeface="Calibri"/>
              </a:rPr>
              <a:t>РЕЗУЛЬТАТЫ</a:t>
            </a:r>
            <a:r>
              <a:rPr u="sng" dirty="0">
                <a:solidFill>
                  <a:srgbClr val="244060"/>
                </a:solidFill>
                <a:uFill>
                  <a:solidFill>
                    <a:srgbClr val="244060"/>
                  </a:solidFill>
                </a:uFill>
                <a:latin typeface="Calibri"/>
                <a:cs typeface="Calibri"/>
              </a:rPr>
              <a:t>	ФГОС</a:t>
            </a:r>
            <a:r>
              <a:rPr u="sng" spc="-15" dirty="0">
                <a:solidFill>
                  <a:srgbClr val="244060"/>
                </a:solidFill>
                <a:uFill>
                  <a:solidFill>
                    <a:srgbClr val="244060"/>
                  </a:solidFill>
                </a:uFill>
                <a:latin typeface="Calibri"/>
                <a:cs typeface="Calibri"/>
              </a:rPr>
              <a:t> </a:t>
            </a:r>
            <a:r>
              <a:rPr u="sng" spc="-10" dirty="0">
                <a:solidFill>
                  <a:srgbClr val="244060"/>
                </a:solidFill>
                <a:uFill>
                  <a:solidFill>
                    <a:srgbClr val="244060"/>
                  </a:solidFill>
                </a:uFill>
                <a:latin typeface="Calibri"/>
                <a:cs typeface="Calibri"/>
              </a:rPr>
              <a:t>ООО-</a:t>
            </a:r>
            <a:r>
              <a:rPr u="sng" dirty="0">
                <a:solidFill>
                  <a:srgbClr val="244060"/>
                </a:solidFill>
                <a:uFill>
                  <a:solidFill>
                    <a:srgbClr val="244060"/>
                  </a:solidFill>
                </a:uFill>
                <a:latin typeface="Calibri"/>
                <a:cs typeface="Calibri"/>
              </a:rPr>
              <a:t>2021г.</a:t>
            </a:r>
            <a:r>
              <a:rPr u="sng" spc="-5" dirty="0">
                <a:solidFill>
                  <a:srgbClr val="244060"/>
                </a:solidFill>
                <a:uFill>
                  <a:solidFill>
                    <a:srgbClr val="244060"/>
                  </a:solidFill>
                </a:uFill>
                <a:latin typeface="Calibri"/>
                <a:cs typeface="Calibri"/>
              </a:rPr>
              <a:t> </a:t>
            </a:r>
            <a:r>
              <a:rPr u="sng" dirty="0">
                <a:solidFill>
                  <a:srgbClr val="244060"/>
                </a:solidFill>
                <a:uFill>
                  <a:solidFill>
                    <a:srgbClr val="244060"/>
                  </a:solidFill>
                </a:uFill>
                <a:latin typeface="Calibri"/>
                <a:cs typeface="Calibri"/>
              </a:rPr>
              <a:t>I.</a:t>
            </a:r>
            <a:r>
              <a:rPr u="sng" spc="-15" dirty="0">
                <a:solidFill>
                  <a:srgbClr val="244060"/>
                </a:solidFill>
                <a:uFill>
                  <a:solidFill>
                    <a:srgbClr val="244060"/>
                  </a:solidFill>
                </a:uFill>
                <a:latin typeface="Calibri"/>
                <a:cs typeface="Calibri"/>
              </a:rPr>
              <a:t> </a:t>
            </a:r>
            <a:r>
              <a:rPr u="sng" dirty="0">
                <a:solidFill>
                  <a:srgbClr val="244060"/>
                </a:solidFill>
                <a:uFill>
                  <a:solidFill>
                    <a:srgbClr val="244060"/>
                  </a:solidFill>
                </a:uFill>
                <a:latin typeface="Calibri"/>
                <a:cs typeface="Calibri"/>
              </a:rPr>
              <a:t>Общие</a:t>
            </a:r>
            <a:r>
              <a:rPr u="sng" spc="10" dirty="0">
                <a:solidFill>
                  <a:srgbClr val="244060"/>
                </a:solidFill>
                <a:uFill>
                  <a:solidFill>
                    <a:srgbClr val="244060"/>
                  </a:solidFill>
                </a:uFill>
                <a:latin typeface="Calibri"/>
                <a:cs typeface="Calibri"/>
              </a:rPr>
              <a:t> </a:t>
            </a:r>
            <a:r>
              <a:rPr u="sng" dirty="0">
                <a:solidFill>
                  <a:srgbClr val="244060"/>
                </a:solidFill>
                <a:uFill>
                  <a:solidFill>
                    <a:srgbClr val="244060"/>
                  </a:solidFill>
                </a:uFill>
                <a:latin typeface="Calibri"/>
                <a:cs typeface="Calibri"/>
              </a:rPr>
              <a:t>положения.</a:t>
            </a:r>
            <a:r>
              <a:rPr u="sng" spc="-25" dirty="0">
                <a:solidFill>
                  <a:srgbClr val="244060"/>
                </a:solidFill>
                <a:uFill>
                  <a:solidFill>
                    <a:srgbClr val="244060"/>
                  </a:solidFill>
                </a:uFill>
                <a:latin typeface="Calibri"/>
                <a:cs typeface="Calibri"/>
              </a:rPr>
              <a:t> п.9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0" y="513587"/>
            <a:ext cx="12037060" cy="6344920"/>
            <a:chOff x="0" y="513587"/>
            <a:chExt cx="12037060" cy="634492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872984"/>
              <a:ext cx="12036552" cy="498501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9456" y="513587"/>
              <a:ext cx="11817096" cy="1630680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206451" y="566165"/>
            <a:ext cx="11584305" cy="60845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5499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ФГОС</a:t>
            </a:r>
            <a:r>
              <a:rPr sz="1800" b="1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определяет</a:t>
            </a:r>
            <a:r>
              <a:rPr sz="1800" b="1" spc="-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элементы</a:t>
            </a:r>
            <a:r>
              <a:rPr sz="1800" b="1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социального</a:t>
            </a:r>
            <a:r>
              <a:rPr sz="1800" b="1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опыта</a:t>
            </a:r>
            <a:r>
              <a:rPr sz="1800" b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(знания,</a:t>
            </a:r>
            <a:r>
              <a:rPr sz="1800" b="1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умения</a:t>
            </a:r>
            <a:r>
              <a:rPr sz="1800" b="1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1800" b="1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навыки,</a:t>
            </a:r>
            <a:r>
              <a:rPr sz="1800" b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опыт</a:t>
            </a:r>
            <a:r>
              <a:rPr sz="1800" b="1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решения</a:t>
            </a:r>
            <a:r>
              <a:rPr sz="1800" b="1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проблем</a:t>
            </a:r>
            <a:r>
              <a:rPr sz="1800" b="1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50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endParaRPr sz="1800">
              <a:latin typeface="Calibri"/>
              <a:cs typeface="Calibri"/>
            </a:endParaRPr>
          </a:p>
          <a:p>
            <a:pPr marL="499109" marR="222250">
              <a:lnSpc>
                <a:spcPct val="100000"/>
              </a:lnSpc>
              <a:spcBef>
                <a:spcPts val="45"/>
              </a:spcBef>
            </a:pP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творческой</a:t>
            </a:r>
            <a:r>
              <a:rPr sz="1800" b="1" spc="-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деятельности)</a:t>
            </a:r>
            <a:r>
              <a:rPr sz="1800" b="1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освоения</a:t>
            </a:r>
            <a:r>
              <a:rPr sz="1800" b="1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программ</a:t>
            </a:r>
            <a:r>
              <a:rPr sz="1800" b="1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ООО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с</a:t>
            </a:r>
            <a:r>
              <a:rPr sz="1800" b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учетом</a:t>
            </a:r>
            <a:r>
              <a:rPr sz="1800" b="1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необходимости</a:t>
            </a:r>
            <a:r>
              <a:rPr sz="1800" b="1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сохранения</a:t>
            </a:r>
            <a:r>
              <a:rPr sz="1800" b="1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фундаментального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характера</a:t>
            </a:r>
            <a:r>
              <a:rPr sz="1800" b="1" spc="-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образования,</a:t>
            </a:r>
            <a:r>
              <a:rPr sz="1800" b="1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специфики</a:t>
            </a:r>
            <a:r>
              <a:rPr sz="1800" b="1" spc="-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изучаемых</a:t>
            </a:r>
            <a:r>
              <a:rPr sz="1800" b="1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учебных</a:t>
            </a:r>
            <a:r>
              <a:rPr sz="1800" b="1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предметов</a:t>
            </a:r>
            <a:r>
              <a:rPr sz="1800" b="1" spc="-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1800" b="1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обеспечения</a:t>
            </a:r>
            <a:r>
              <a:rPr sz="1800" b="1" spc="-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успешного</a:t>
            </a:r>
            <a:r>
              <a:rPr sz="1800" b="1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обучения</a:t>
            </a:r>
            <a:endParaRPr sz="1800">
              <a:latin typeface="Calibri"/>
              <a:cs typeface="Calibri"/>
            </a:endParaRPr>
          </a:p>
          <a:p>
            <a:pPr marL="499109">
              <a:lnSpc>
                <a:spcPct val="100000"/>
              </a:lnSpc>
            </a:pP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обучающихся</a:t>
            </a:r>
            <a:r>
              <a:rPr sz="1800" b="1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на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 следующем</a:t>
            </a:r>
            <a:r>
              <a:rPr sz="1800" b="1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уровне</a:t>
            </a:r>
            <a:r>
              <a:rPr sz="1800" b="1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образования</a:t>
            </a:r>
            <a:r>
              <a:rPr sz="1800" b="1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-</a:t>
            </a:r>
            <a:r>
              <a:rPr sz="1800" b="1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ПРЕДМЕТНЫЕ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 РЕЗУЛЬТАТЫ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4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b="1" spc="-10" dirty="0">
                <a:solidFill>
                  <a:srgbClr val="A1055B"/>
                </a:solidFill>
                <a:latin typeface="Calibri"/>
                <a:cs typeface="Calibri"/>
              </a:rPr>
              <a:t>Требования</a:t>
            </a:r>
            <a:r>
              <a:rPr sz="2000" b="1" spc="-75" dirty="0">
                <a:solidFill>
                  <a:srgbClr val="A1055B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A1055B"/>
                </a:solidFill>
                <a:latin typeface="Calibri"/>
                <a:cs typeface="Calibri"/>
              </a:rPr>
              <a:t>к</a:t>
            </a:r>
            <a:r>
              <a:rPr sz="2000" b="1" spc="-25" dirty="0">
                <a:solidFill>
                  <a:srgbClr val="A1055B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A1055B"/>
                </a:solidFill>
                <a:latin typeface="Calibri"/>
                <a:cs typeface="Calibri"/>
              </a:rPr>
              <a:t>ПРЕДМЕТНЫМ</a:t>
            </a:r>
            <a:r>
              <a:rPr sz="2000" b="1" spc="-25" dirty="0">
                <a:solidFill>
                  <a:srgbClr val="A1055B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A1055B"/>
                </a:solidFill>
                <a:latin typeface="Calibri"/>
                <a:cs typeface="Calibri"/>
              </a:rPr>
              <a:t>РЕЗУЛЬТАТАМ:</a:t>
            </a:r>
            <a:endParaRPr sz="2000">
              <a:latin typeface="Calibri"/>
              <a:cs typeface="Calibri"/>
            </a:endParaRPr>
          </a:p>
          <a:p>
            <a:pPr marL="355600" marR="29209" indent="-342900">
              <a:lnSpc>
                <a:spcPct val="100000"/>
              </a:lnSpc>
              <a:spcBef>
                <a:spcPts val="600"/>
              </a:spcBef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формулируются</a:t>
            </a:r>
            <a:r>
              <a:rPr sz="2000" b="1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A1055B"/>
                </a:solidFill>
                <a:latin typeface="Calibri"/>
                <a:cs typeface="Calibri"/>
              </a:rPr>
              <a:t>в</a:t>
            </a:r>
            <a:r>
              <a:rPr sz="2000" b="1" spc="-20" dirty="0">
                <a:solidFill>
                  <a:srgbClr val="A1055B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A1055B"/>
                </a:solidFill>
                <a:latin typeface="Calibri"/>
                <a:cs typeface="Calibri"/>
              </a:rPr>
              <a:t>деятельностной</a:t>
            </a:r>
            <a:r>
              <a:rPr sz="2000" b="1" spc="-45" dirty="0">
                <a:solidFill>
                  <a:srgbClr val="A1055B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A1055B"/>
                </a:solidFill>
                <a:latin typeface="Calibri"/>
                <a:cs typeface="Calibri"/>
              </a:rPr>
              <a:t>форме</a:t>
            </a:r>
            <a:r>
              <a:rPr sz="2000" b="1" spc="-35" dirty="0">
                <a:solidFill>
                  <a:srgbClr val="A1055B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с</a:t>
            </a:r>
            <a:r>
              <a:rPr sz="2000" b="1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усилением</a:t>
            </a:r>
            <a:r>
              <a:rPr sz="2000" b="1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акцента</a:t>
            </a:r>
            <a:r>
              <a:rPr sz="2000" b="1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на</a:t>
            </a:r>
            <a:r>
              <a:rPr sz="2000" b="1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применение</a:t>
            </a:r>
            <a:r>
              <a:rPr sz="2000" b="1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знаний</a:t>
            </a:r>
            <a:r>
              <a:rPr sz="2000" b="1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2000" b="1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конкретных умений;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формулируются</a:t>
            </a:r>
            <a:r>
              <a:rPr sz="2000" b="1" spc="-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на</a:t>
            </a:r>
            <a:r>
              <a:rPr sz="2000" b="1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основе</a:t>
            </a:r>
            <a:r>
              <a:rPr sz="2000" b="1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документов</a:t>
            </a:r>
            <a:r>
              <a:rPr sz="2000" b="1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стратегического</a:t>
            </a:r>
            <a:r>
              <a:rPr sz="2000" b="1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планирования</a:t>
            </a:r>
            <a:r>
              <a:rPr sz="2000" b="1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с</a:t>
            </a:r>
            <a:r>
              <a:rPr sz="2000" b="1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учетом</a:t>
            </a:r>
            <a:r>
              <a:rPr sz="2000" b="1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результатов</a:t>
            </a:r>
            <a:endParaRPr sz="20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проводимых</a:t>
            </a:r>
            <a:r>
              <a:rPr sz="2000" b="1" spc="-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на</a:t>
            </a:r>
            <a:r>
              <a:rPr sz="2000" b="1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федеральном</a:t>
            </a:r>
            <a:r>
              <a:rPr sz="2000" b="1" spc="-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уровне</a:t>
            </a:r>
            <a:r>
              <a:rPr sz="2000" b="1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процедур</a:t>
            </a:r>
            <a:r>
              <a:rPr sz="2000" b="1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оценки</a:t>
            </a:r>
            <a:r>
              <a:rPr sz="2000" b="1" spc="-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качества</a:t>
            </a:r>
            <a:r>
              <a:rPr sz="2000" b="1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образования</a:t>
            </a:r>
            <a:r>
              <a:rPr sz="2000" b="1" spc="-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25" dirty="0">
                <a:solidFill>
                  <a:srgbClr val="001F5F"/>
                </a:solidFill>
                <a:latin typeface="Calibri"/>
                <a:cs typeface="Calibri"/>
              </a:rPr>
              <a:t>(ВПР,</a:t>
            </a:r>
            <a:r>
              <a:rPr sz="2000" b="1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НИКО,</a:t>
            </a:r>
            <a:r>
              <a:rPr sz="2000" b="1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МСИ);</a:t>
            </a:r>
            <a:endParaRPr sz="2000">
              <a:latin typeface="Calibri"/>
              <a:cs typeface="Calibri"/>
            </a:endParaRPr>
          </a:p>
          <a:p>
            <a:pPr marL="355600" marR="152400" indent="-342900">
              <a:lnSpc>
                <a:spcPct val="100000"/>
              </a:lnSpc>
              <a:spcBef>
                <a:spcPts val="600"/>
              </a:spcBef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определяют</a:t>
            </a:r>
            <a:r>
              <a:rPr sz="2000" b="1" spc="-7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A1055B"/>
                </a:solidFill>
                <a:latin typeface="Calibri"/>
                <a:cs typeface="Calibri"/>
              </a:rPr>
              <a:t>минимум</a:t>
            </a:r>
            <a:r>
              <a:rPr sz="2000" b="1" spc="-50" dirty="0">
                <a:solidFill>
                  <a:srgbClr val="A1055B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A1055B"/>
                </a:solidFill>
                <a:latin typeface="Calibri"/>
                <a:cs typeface="Calibri"/>
              </a:rPr>
              <a:t>содержания</a:t>
            </a:r>
            <a:r>
              <a:rPr sz="2000" b="1" spc="-50" dirty="0">
                <a:solidFill>
                  <a:srgbClr val="A1055B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A1055B"/>
                </a:solidFill>
                <a:latin typeface="Calibri"/>
                <a:cs typeface="Calibri"/>
              </a:rPr>
              <a:t>основного</a:t>
            </a:r>
            <a:r>
              <a:rPr sz="2000" b="1" spc="-65" dirty="0">
                <a:solidFill>
                  <a:srgbClr val="A1055B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A1055B"/>
                </a:solidFill>
                <a:latin typeface="Calibri"/>
                <a:cs typeface="Calibri"/>
              </a:rPr>
              <a:t>общего</a:t>
            </a:r>
            <a:r>
              <a:rPr sz="2000" b="1" spc="-40" dirty="0">
                <a:solidFill>
                  <a:srgbClr val="A1055B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образования,</a:t>
            </a:r>
            <a:r>
              <a:rPr sz="2000" b="1" spc="-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изучение</a:t>
            </a:r>
            <a:r>
              <a:rPr sz="2000" b="1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которого</a:t>
            </a:r>
            <a:r>
              <a:rPr sz="2000" b="1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гарантирует государство,</a:t>
            </a:r>
            <a:r>
              <a:rPr sz="2000" b="1" spc="-8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построенного</a:t>
            </a:r>
            <a:r>
              <a:rPr sz="2000" b="1" spc="-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в</a:t>
            </a:r>
            <a:r>
              <a:rPr sz="2000" b="1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логике</a:t>
            </a:r>
            <a:r>
              <a:rPr sz="2000" b="1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изучения</a:t>
            </a:r>
            <a:r>
              <a:rPr sz="2000" b="1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каждого</a:t>
            </a:r>
            <a:r>
              <a:rPr sz="2000" b="1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учебного</a:t>
            </a:r>
            <a:r>
              <a:rPr sz="2000" b="1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предмета;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определяют</a:t>
            </a:r>
            <a:r>
              <a:rPr sz="2000" b="1" spc="-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требования</a:t>
            </a:r>
            <a:r>
              <a:rPr sz="2000" b="1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к</a:t>
            </a:r>
            <a:r>
              <a:rPr sz="2000" b="1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001F5F"/>
                </a:solidFill>
                <a:latin typeface="Calibri"/>
                <a:cs typeface="Calibri"/>
              </a:rPr>
              <a:t>результатам</a:t>
            </a:r>
            <a:r>
              <a:rPr sz="2000" b="1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освоения</a:t>
            </a:r>
            <a:r>
              <a:rPr sz="2000" b="1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программ</a:t>
            </a:r>
            <a:r>
              <a:rPr sz="2000" b="1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основного</a:t>
            </a:r>
            <a:r>
              <a:rPr sz="2000" b="1" spc="-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общего</a:t>
            </a:r>
            <a:r>
              <a:rPr sz="2000" b="1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образования</a:t>
            </a:r>
            <a:r>
              <a:rPr sz="2000" b="1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25" dirty="0">
                <a:solidFill>
                  <a:srgbClr val="001F5F"/>
                </a:solidFill>
                <a:latin typeface="Calibri"/>
                <a:cs typeface="Calibri"/>
              </a:rPr>
              <a:t>по</a:t>
            </a:r>
            <a:endParaRPr sz="2000">
              <a:latin typeface="Calibri"/>
              <a:cs typeface="Calibri"/>
            </a:endParaRPr>
          </a:p>
          <a:p>
            <a:pPr marL="355600" marR="214629">
              <a:lnSpc>
                <a:spcPct val="100000"/>
              </a:lnSpc>
            </a:pP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учебным</a:t>
            </a:r>
            <a:r>
              <a:rPr sz="2000" b="1" spc="-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предметам</a:t>
            </a:r>
            <a:r>
              <a:rPr sz="2000" b="1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"Математика",</a:t>
            </a:r>
            <a:r>
              <a:rPr sz="2000" b="1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"Информатика",</a:t>
            </a:r>
            <a:r>
              <a:rPr sz="2000" b="1" spc="-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"Физика",</a:t>
            </a:r>
            <a:r>
              <a:rPr sz="2000" b="1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"Химия",</a:t>
            </a:r>
            <a:r>
              <a:rPr sz="2000" b="1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"Биология"</a:t>
            </a:r>
            <a:r>
              <a:rPr sz="2000" b="1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A1055B"/>
                </a:solidFill>
                <a:latin typeface="Calibri"/>
                <a:cs typeface="Calibri"/>
              </a:rPr>
              <a:t>на</a:t>
            </a:r>
            <a:r>
              <a:rPr sz="2000" b="1" spc="-35" dirty="0">
                <a:solidFill>
                  <a:srgbClr val="A1055B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A1055B"/>
                </a:solidFill>
                <a:latin typeface="Calibri"/>
                <a:cs typeface="Calibri"/>
              </a:rPr>
              <a:t>базовом</a:t>
            </a:r>
            <a:r>
              <a:rPr sz="2000" b="1" spc="-40" dirty="0">
                <a:solidFill>
                  <a:srgbClr val="A1055B"/>
                </a:solidFill>
                <a:latin typeface="Calibri"/>
                <a:cs typeface="Calibri"/>
              </a:rPr>
              <a:t> </a:t>
            </a:r>
            <a:r>
              <a:rPr sz="2000" b="1" spc="-50" dirty="0">
                <a:solidFill>
                  <a:srgbClr val="A1055B"/>
                </a:solidFill>
                <a:latin typeface="Calibri"/>
                <a:cs typeface="Calibri"/>
              </a:rPr>
              <a:t>и </a:t>
            </a:r>
            <a:r>
              <a:rPr sz="2000" b="1" spc="-10" dirty="0">
                <a:solidFill>
                  <a:srgbClr val="A1055B"/>
                </a:solidFill>
                <a:latin typeface="Calibri"/>
                <a:cs typeface="Calibri"/>
              </a:rPr>
              <a:t>углубленном</a:t>
            </a:r>
            <a:r>
              <a:rPr sz="2000" b="1" spc="-35" dirty="0">
                <a:solidFill>
                  <a:srgbClr val="A1055B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A1055B"/>
                </a:solidFill>
                <a:latin typeface="Calibri"/>
                <a:cs typeface="Calibri"/>
              </a:rPr>
              <a:t>уровнях;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усиливают</a:t>
            </a:r>
            <a:r>
              <a:rPr sz="2000" b="1" spc="-7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акценты</a:t>
            </a:r>
            <a:r>
              <a:rPr sz="2000" b="1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на</a:t>
            </a:r>
            <a:r>
              <a:rPr sz="2000" b="1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изучение</a:t>
            </a:r>
            <a:r>
              <a:rPr sz="2000" b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явлений</a:t>
            </a:r>
            <a:r>
              <a:rPr sz="2000" b="1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2000" b="1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процессов</a:t>
            </a:r>
            <a:r>
              <a:rPr sz="2000" b="1" spc="-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современной</a:t>
            </a:r>
            <a:r>
              <a:rPr sz="2000" b="1" spc="-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России</a:t>
            </a:r>
            <a:r>
              <a:rPr sz="2000" b="1" spc="-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2000" b="1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мира</a:t>
            </a:r>
            <a:r>
              <a:rPr sz="2000" b="1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в</a:t>
            </a:r>
            <a:r>
              <a:rPr sz="2000" b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целом,</a:t>
            </a:r>
            <a:endParaRPr sz="20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современного</a:t>
            </a:r>
            <a:r>
              <a:rPr sz="2000" b="1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состояния</a:t>
            </a:r>
            <a:r>
              <a:rPr sz="2000" b="1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науки;</a:t>
            </a:r>
            <a:endParaRPr sz="20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605"/>
              </a:spcBef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учитывают</a:t>
            </a:r>
            <a:r>
              <a:rPr sz="2000" b="1" spc="-8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особенности</a:t>
            </a:r>
            <a:r>
              <a:rPr sz="2000" b="1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реализации</a:t>
            </a:r>
            <a:r>
              <a:rPr sz="2000" b="1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адаптированных</a:t>
            </a:r>
            <a:r>
              <a:rPr sz="2000" b="1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программ</a:t>
            </a:r>
            <a:r>
              <a:rPr sz="2000" b="1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ООО</a:t>
            </a:r>
            <a:r>
              <a:rPr sz="2000" b="1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обучающихся</a:t>
            </a:r>
            <a:r>
              <a:rPr sz="2000" b="1" spc="-7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с</a:t>
            </a:r>
            <a:r>
              <a:rPr sz="2000" b="1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ОВЗ</a:t>
            </a:r>
            <a:r>
              <a:rPr sz="2000" b="1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различных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нозологических</a:t>
            </a:r>
            <a:r>
              <a:rPr sz="2000" b="1" spc="-1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групп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31722" y="102819"/>
            <a:ext cx="10252075" cy="422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u="sng" dirty="0">
                <a:solidFill>
                  <a:srgbClr val="244060"/>
                </a:solidFill>
                <a:uFill>
                  <a:solidFill>
                    <a:srgbClr val="244060"/>
                  </a:solidFill>
                </a:uFill>
                <a:latin typeface="Calibri"/>
                <a:cs typeface="Calibri"/>
              </a:rPr>
              <a:t>Система</a:t>
            </a:r>
            <a:r>
              <a:rPr sz="2600" u="sng" spc="-55" dirty="0">
                <a:solidFill>
                  <a:srgbClr val="244060"/>
                </a:solidFill>
                <a:uFill>
                  <a:solidFill>
                    <a:srgbClr val="244060"/>
                  </a:solidFill>
                </a:uFill>
                <a:latin typeface="Calibri"/>
                <a:cs typeface="Calibri"/>
              </a:rPr>
              <a:t> </a:t>
            </a:r>
            <a:r>
              <a:rPr sz="2600" u="sng" dirty="0">
                <a:solidFill>
                  <a:srgbClr val="244060"/>
                </a:solidFill>
                <a:uFill>
                  <a:solidFill>
                    <a:srgbClr val="244060"/>
                  </a:solidFill>
                </a:uFill>
                <a:latin typeface="Calibri"/>
                <a:cs typeface="Calibri"/>
              </a:rPr>
              <a:t>оценки</a:t>
            </a:r>
            <a:r>
              <a:rPr sz="2600" u="sng" spc="-30" dirty="0">
                <a:solidFill>
                  <a:srgbClr val="244060"/>
                </a:solidFill>
                <a:uFill>
                  <a:solidFill>
                    <a:srgbClr val="244060"/>
                  </a:solidFill>
                </a:uFill>
                <a:latin typeface="Calibri"/>
                <a:cs typeface="Calibri"/>
              </a:rPr>
              <a:t> </a:t>
            </a:r>
            <a:r>
              <a:rPr sz="2600" u="sng" dirty="0">
                <a:solidFill>
                  <a:srgbClr val="244060"/>
                </a:solidFill>
                <a:uFill>
                  <a:solidFill>
                    <a:srgbClr val="244060"/>
                  </a:solidFill>
                </a:uFill>
                <a:latin typeface="Calibri"/>
                <a:cs typeface="Calibri"/>
              </a:rPr>
              <a:t>достижений</a:t>
            </a:r>
            <a:r>
              <a:rPr sz="2600" u="sng" spc="-55" dirty="0">
                <a:solidFill>
                  <a:srgbClr val="244060"/>
                </a:solidFill>
                <a:uFill>
                  <a:solidFill>
                    <a:srgbClr val="244060"/>
                  </a:solidFill>
                </a:uFill>
                <a:latin typeface="Calibri"/>
                <a:cs typeface="Calibri"/>
              </a:rPr>
              <a:t> </a:t>
            </a:r>
            <a:r>
              <a:rPr sz="2600" u="sng" dirty="0">
                <a:solidFill>
                  <a:srgbClr val="244060"/>
                </a:solidFill>
                <a:uFill>
                  <a:solidFill>
                    <a:srgbClr val="244060"/>
                  </a:solidFill>
                </a:uFill>
                <a:latin typeface="Calibri"/>
                <a:cs typeface="Calibri"/>
              </a:rPr>
              <a:t>планируемых</a:t>
            </a:r>
            <a:r>
              <a:rPr sz="2600" u="sng" spc="-40" dirty="0">
                <a:solidFill>
                  <a:srgbClr val="244060"/>
                </a:solidFill>
                <a:uFill>
                  <a:solidFill>
                    <a:srgbClr val="244060"/>
                  </a:solidFill>
                </a:uFill>
                <a:latin typeface="Calibri"/>
                <a:cs typeface="Calibri"/>
              </a:rPr>
              <a:t> </a:t>
            </a:r>
            <a:r>
              <a:rPr sz="2600" u="sng" dirty="0">
                <a:solidFill>
                  <a:srgbClr val="244060"/>
                </a:solidFill>
                <a:uFill>
                  <a:solidFill>
                    <a:srgbClr val="244060"/>
                  </a:solidFill>
                </a:uFill>
                <a:latin typeface="Calibri"/>
                <a:cs typeface="Calibri"/>
              </a:rPr>
              <a:t>результатов</a:t>
            </a:r>
            <a:r>
              <a:rPr sz="2600" u="sng" spc="-25" dirty="0">
                <a:solidFill>
                  <a:srgbClr val="244060"/>
                </a:solidFill>
                <a:uFill>
                  <a:solidFill>
                    <a:srgbClr val="244060"/>
                  </a:solidFill>
                </a:uFill>
                <a:latin typeface="Calibri"/>
                <a:cs typeface="Calibri"/>
              </a:rPr>
              <a:t> </a:t>
            </a:r>
            <a:r>
              <a:rPr sz="2600" u="sng" dirty="0">
                <a:solidFill>
                  <a:srgbClr val="244060"/>
                </a:solidFill>
                <a:uFill>
                  <a:solidFill>
                    <a:srgbClr val="244060"/>
                  </a:solidFill>
                </a:uFill>
                <a:latin typeface="Calibri"/>
                <a:cs typeface="Calibri"/>
              </a:rPr>
              <a:t>освоения</a:t>
            </a:r>
            <a:r>
              <a:rPr sz="2600" u="sng" spc="-45" dirty="0">
                <a:solidFill>
                  <a:srgbClr val="244060"/>
                </a:solidFill>
                <a:uFill>
                  <a:solidFill>
                    <a:srgbClr val="244060"/>
                  </a:solidFill>
                </a:uFill>
                <a:latin typeface="Calibri"/>
                <a:cs typeface="Calibri"/>
              </a:rPr>
              <a:t> </a:t>
            </a:r>
            <a:r>
              <a:rPr sz="2600" u="sng" spc="-25" dirty="0">
                <a:solidFill>
                  <a:srgbClr val="244060"/>
                </a:solidFill>
                <a:uFill>
                  <a:solidFill>
                    <a:srgbClr val="244060"/>
                  </a:solidFill>
                </a:uFill>
                <a:latin typeface="Calibri"/>
                <a:cs typeface="Calibri"/>
              </a:rPr>
              <a:t>ООП</a:t>
            </a:r>
            <a:endParaRPr sz="26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2394" y="1583436"/>
            <a:ext cx="5045989" cy="5001768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714248" y="1608201"/>
            <a:ext cx="4236720" cy="45993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Система</a:t>
            </a:r>
            <a:r>
              <a:rPr sz="2000" b="1" spc="-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оценки</a:t>
            </a:r>
            <a:r>
              <a:rPr sz="2000" b="1" spc="-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достижения планируемых</a:t>
            </a:r>
            <a:r>
              <a:rPr sz="2000" b="1" spc="-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результатов</a:t>
            </a:r>
            <a:r>
              <a:rPr sz="2000" b="1" spc="-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освоения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ООП</a:t>
            </a:r>
            <a:r>
              <a:rPr sz="2000" b="1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ООО</a:t>
            </a:r>
            <a:r>
              <a:rPr sz="2000" b="1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должна</a:t>
            </a:r>
            <a:r>
              <a:rPr sz="2000" b="1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включать</a:t>
            </a:r>
            <a:r>
              <a:rPr sz="2000" b="1" spc="-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описание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организации</a:t>
            </a:r>
            <a:r>
              <a:rPr sz="2000" b="1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2000" b="1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содержания</a:t>
            </a:r>
            <a:endParaRPr sz="2000">
              <a:latin typeface="Calibri"/>
              <a:cs typeface="Calibri"/>
            </a:endParaRPr>
          </a:p>
          <a:p>
            <a:pPr marL="12700" marR="1051560">
              <a:lnSpc>
                <a:spcPct val="100000"/>
              </a:lnSpc>
              <a:spcBef>
                <a:spcPts val="1200"/>
              </a:spcBef>
            </a:pPr>
            <a:r>
              <a:rPr sz="2000" b="1" i="1" spc="-10" dirty="0">
                <a:solidFill>
                  <a:srgbClr val="001F5F"/>
                </a:solidFill>
                <a:latin typeface="Calibri"/>
                <a:cs typeface="Calibri"/>
              </a:rPr>
              <a:t>государственной</a:t>
            </a:r>
            <a:r>
              <a:rPr sz="2000" b="1" i="1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i="1" spc="-10" dirty="0">
                <a:solidFill>
                  <a:srgbClr val="001F5F"/>
                </a:solidFill>
                <a:latin typeface="Calibri"/>
                <a:cs typeface="Calibri"/>
              </a:rPr>
              <a:t>итоговой </a:t>
            </a:r>
            <a:r>
              <a:rPr sz="2000" b="1" i="1" dirty="0">
                <a:solidFill>
                  <a:srgbClr val="001F5F"/>
                </a:solidFill>
                <a:latin typeface="Calibri"/>
                <a:cs typeface="Calibri"/>
              </a:rPr>
              <a:t>аттестации</a:t>
            </a:r>
            <a:r>
              <a:rPr sz="2000" b="1" i="1" spc="-7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i="1" spc="-10" dirty="0">
                <a:solidFill>
                  <a:srgbClr val="001F5F"/>
                </a:solidFill>
                <a:latin typeface="Calibri"/>
                <a:cs typeface="Calibri"/>
              </a:rPr>
              <a:t>обучающихся,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промежуточной</a:t>
            </a:r>
            <a:r>
              <a:rPr sz="2000" b="1" spc="-1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аттестации</a:t>
            </a:r>
            <a:endParaRPr sz="2000">
              <a:latin typeface="Calibri"/>
              <a:cs typeface="Calibri"/>
            </a:endParaRPr>
          </a:p>
          <a:p>
            <a:pPr marL="12700" marR="462915">
              <a:lnSpc>
                <a:spcPct val="100000"/>
              </a:lnSpc>
            </a:pP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обучающихся</a:t>
            </a:r>
            <a:r>
              <a:rPr sz="2000" b="1" spc="-7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в</a:t>
            </a:r>
            <a:r>
              <a:rPr sz="2000" b="1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рамках</a:t>
            </a:r>
            <a:r>
              <a:rPr sz="2000" b="1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урочной</a:t>
            </a:r>
            <a:r>
              <a:rPr sz="2000" b="1" spc="-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50" dirty="0">
                <a:solidFill>
                  <a:srgbClr val="001F5F"/>
                </a:solidFill>
                <a:latin typeface="Calibri"/>
                <a:cs typeface="Calibri"/>
              </a:rPr>
              <a:t>и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внеурочной</a:t>
            </a:r>
            <a:r>
              <a:rPr sz="2000" b="1" spc="-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деятельности,</a:t>
            </a:r>
            <a:endParaRPr sz="2000">
              <a:latin typeface="Calibri"/>
              <a:cs typeface="Calibri"/>
            </a:endParaRPr>
          </a:p>
          <a:p>
            <a:pPr marL="12700" marR="458470">
              <a:lnSpc>
                <a:spcPct val="100000"/>
              </a:lnSpc>
              <a:spcBef>
                <a:spcPts val="1200"/>
              </a:spcBef>
            </a:pPr>
            <a:r>
              <a:rPr sz="2000" b="1" i="1" dirty="0">
                <a:solidFill>
                  <a:srgbClr val="001F5F"/>
                </a:solidFill>
                <a:latin typeface="Calibri"/>
                <a:cs typeface="Calibri"/>
              </a:rPr>
              <a:t>итоговой</a:t>
            </a:r>
            <a:r>
              <a:rPr sz="2000" b="1" i="1" spc="-8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i="1" dirty="0">
                <a:solidFill>
                  <a:srgbClr val="001F5F"/>
                </a:solidFill>
                <a:latin typeface="Calibri"/>
                <a:cs typeface="Calibri"/>
              </a:rPr>
              <a:t>оценки</a:t>
            </a:r>
            <a:r>
              <a:rPr sz="2000" b="1" i="1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i="1" dirty="0">
                <a:solidFill>
                  <a:srgbClr val="001F5F"/>
                </a:solidFill>
                <a:latin typeface="Calibri"/>
                <a:cs typeface="Calibri"/>
              </a:rPr>
              <a:t>по</a:t>
            </a:r>
            <a:r>
              <a:rPr sz="2000" b="1" i="1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i="1" spc="-10" dirty="0">
                <a:solidFill>
                  <a:srgbClr val="001F5F"/>
                </a:solidFill>
                <a:latin typeface="Calibri"/>
                <a:cs typeface="Calibri"/>
              </a:rPr>
              <a:t>предметам, </a:t>
            </a:r>
            <a:r>
              <a:rPr sz="2000" b="1" i="1" dirty="0">
                <a:solidFill>
                  <a:srgbClr val="001F5F"/>
                </a:solidFill>
                <a:latin typeface="Calibri"/>
                <a:cs typeface="Calibri"/>
              </a:rPr>
              <a:t>не</a:t>
            </a:r>
            <a:r>
              <a:rPr sz="2000" b="1" i="1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i="1" dirty="0">
                <a:solidFill>
                  <a:srgbClr val="001F5F"/>
                </a:solidFill>
                <a:latin typeface="Calibri"/>
                <a:cs typeface="Calibri"/>
              </a:rPr>
              <a:t>выносимым</a:t>
            </a:r>
            <a:r>
              <a:rPr sz="2000" b="1" i="1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i="1" dirty="0">
                <a:solidFill>
                  <a:srgbClr val="001F5F"/>
                </a:solidFill>
                <a:latin typeface="Calibri"/>
                <a:cs typeface="Calibri"/>
              </a:rPr>
              <a:t>на</a:t>
            </a:r>
            <a:r>
              <a:rPr sz="2000" b="1" i="1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i="1" spc="-20" dirty="0">
                <a:solidFill>
                  <a:srgbClr val="001F5F"/>
                </a:solidFill>
                <a:latin typeface="Calibri"/>
                <a:cs typeface="Calibri"/>
              </a:rPr>
              <a:t>ГИА,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оценки</a:t>
            </a:r>
            <a:r>
              <a:rPr sz="2000" b="1" spc="-7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проектной</a:t>
            </a:r>
            <a:r>
              <a:rPr sz="2000" b="1" spc="-7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деятельности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обучающихся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71797" y="1583436"/>
            <a:ext cx="5314259" cy="496062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6778879" y="1608201"/>
            <a:ext cx="4797425" cy="12452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Система</a:t>
            </a:r>
            <a:r>
              <a:rPr sz="2000" b="1" spc="-8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оценки</a:t>
            </a:r>
            <a:r>
              <a:rPr sz="2000" b="1" spc="-7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достижения</a:t>
            </a:r>
            <a:r>
              <a:rPr sz="2000" b="1" spc="-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планируемых результатов</a:t>
            </a:r>
            <a:r>
              <a:rPr sz="2000" b="1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освоения</a:t>
            </a:r>
            <a:r>
              <a:rPr sz="2000" b="1" spc="-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ООП</a:t>
            </a:r>
            <a:r>
              <a:rPr sz="2000" b="1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ООО,</a:t>
            </a:r>
            <a:r>
              <a:rPr sz="2000" b="1" spc="-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i="1" dirty="0">
                <a:solidFill>
                  <a:srgbClr val="001F5F"/>
                </a:solidFill>
                <a:latin typeface="Calibri"/>
                <a:cs typeface="Calibri"/>
              </a:rPr>
              <a:t>в</a:t>
            </a:r>
            <a:r>
              <a:rPr sz="2000" b="1" i="1" spc="-25" dirty="0">
                <a:solidFill>
                  <a:srgbClr val="001F5F"/>
                </a:solidFill>
                <a:latin typeface="Calibri"/>
                <a:cs typeface="Calibri"/>
              </a:rPr>
              <a:t> том </a:t>
            </a:r>
            <a:r>
              <a:rPr sz="2000" b="1" i="1" dirty="0">
                <a:solidFill>
                  <a:srgbClr val="001F5F"/>
                </a:solidFill>
                <a:latin typeface="Calibri"/>
                <a:cs typeface="Calibri"/>
              </a:rPr>
              <a:t>числе</a:t>
            </a:r>
            <a:r>
              <a:rPr sz="2000" b="1" i="1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i="1" spc="-10" dirty="0">
                <a:solidFill>
                  <a:srgbClr val="001F5F"/>
                </a:solidFill>
                <a:latin typeface="Calibri"/>
                <a:cs typeface="Calibri"/>
              </a:rPr>
              <a:t>адаптированной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,</a:t>
            </a:r>
            <a:r>
              <a:rPr sz="2000" b="1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должна</a:t>
            </a:r>
            <a:r>
              <a:rPr sz="2000" b="1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включать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описание</a:t>
            </a:r>
            <a:r>
              <a:rPr sz="2000" b="1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организации</a:t>
            </a:r>
            <a:r>
              <a:rPr sz="2000" b="1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 содержания: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778879" y="3757421"/>
            <a:ext cx="465772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промежуточной</a:t>
            </a:r>
            <a:r>
              <a:rPr sz="2000" b="1" spc="-114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аттестации</a:t>
            </a:r>
            <a:r>
              <a:rPr sz="2000" b="1" spc="-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обучающихся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в</a:t>
            </a:r>
            <a:r>
              <a:rPr sz="2000" b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рамках</a:t>
            </a:r>
            <a:r>
              <a:rPr sz="2000" b="1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урочной</a:t>
            </a:r>
            <a:r>
              <a:rPr sz="2000" b="1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2000" b="1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внеурочной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778879" y="4367276"/>
            <a:ext cx="160147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деятельности;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778879" y="5525516"/>
            <a:ext cx="3630929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оценки</a:t>
            </a:r>
            <a:r>
              <a:rPr sz="2000" b="1" spc="-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проектной</a:t>
            </a:r>
            <a:r>
              <a:rPr sz="2000" b="1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деятельности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778879" y="5830620"/>
            <a:ext cx="154749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обучающихся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23188" y="914400"/>
            <a:ext cx="2779776" cy="947927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182611" y="914400"/>
            <a:ext cx="2779776" cy="947927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1642110" y="970026"/>
            <a:ext cx="819213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073140" algn="l"/>
              </a:tabLst>
            </a:pPr>
            <a:r>
              <a:rPr sz="2400" b="1" dirty="0">
                <a:solidFill>
                  <a:srgbClr val="A1055B"/>
                </a:solidFill>
                <a:latin typeface="Calibri"/>
                <a:cs typeface="Calibri"/>
              </a:rPr>
              <a:t>ФГОС</a:t>
            </a:r>
            <a:r>
              <a:rPr sz="2400" b="1" spc="-50" dirty="0">
                <a:solidFill>
                  <a:srgbClr val="A1055B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A1055B"/>
                </a:solidFill>
                <a:latin typeface="Calibri"/>
                <a:cs typeface="Calibri"/>
              </a:rPr>
              <a:t>ООО-</a:t>
            </a:r>
            <a:r>
              <a:rPr sz="2400" b="1" spc="-20" dirty="0">
                <a:solidFill>
                  <a:srgbClr val="A1055B"/>
                </a:solidFill>
                <a:latin typeface="Calibri"/>
                <a:cs typeface="Calibri"/>
              </a:rPr>
              <a:t>2010</a:t>
            </a:r>
            <a:r>
              <a:rPr sz="2400" b="1" dirty="0">
                <a:solidFill>
                  <a:srgbClr val="A1055B"/>
                </a:solidFill>
                <a:latin typeface="Calibri"/>
                <a:cs typeface="Calibri"/>
              </a:rPr>
              <a:t>	ФГОС</a:t>
            </a:r>
            <a:r>
              <a:rPr sz="2400" b="1" spc="-55" dirty="0">
                <a:solidFill>
                  <a:srgbClr val="A1055B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A1055B"/>
                </a:solidFill>
                <a:latin typeface="Calibri"/>
                <a:cs typeface="Calibri"/>
              </a:rPr>
              <a:t>ООО-</a:t>
            </a:r>
            <a:r>
              <a:rPr sz="2400" b="1" spc="-20" dirty="0">
                <a:solidFill>
                  <a:srgbClr val="A1055B"/>
                </a:solidFill>
                <a:latin typeface="Calibri"/>
                <a:cs typeface="Calibri"/>
              </a:rPr>
              <a:t>2021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15" name="object 1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553956" y="4428744"/>
            <a:ext cx="2513076" cy="841247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10052431" y="4473321"/>
            <a:ext cx="186182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A1055B"/>
                </a:solidFill>
                <a:latin typeface="Calibri"/>
                <a:cs typeface="Calibri"/>
              </a:rPr>
              <a:t>Особенности</a:t>
            </a:r>
            <a:r>
              <a:rPr sz="2000" b="1" spc="-95" dirty="0">
                <a:solidFill>
                  <a:srgbClr val="A1055B"/>
                </a:solidFill>
                <a:latin typeface="Calibri"/>
                <a:cs typeface="Calibri"/>
              </a:rPr>
              <a:t> </a:t>
            </a:r>
            <a:r>
              <a:rPr sz="2000" b="1" spc="-25" dirty="0">
                <a:solidFill>
                  <a:srgbClr val="A1055B"/>
                </a:solidFill>
                <a:latin typeface="Calibri"/>
                <a:cs typeface="Calibri"/>
              </a:rPr>
              <a:t>ОО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17" name="object 1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553956" y="5873496"/>
            <a:ext cx="2513076" cy="841247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10052431" y="5917793"/>
            <a:ext cx="186182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A1055B"/>
                </a:solidFill>
                <a:latin typeface="Calibri"/>
                <a:cs typeface="Calibri"/>
              </a:rPr>
              <a:t>Особенности</a:t>
            </a:r>
            <a:r>
              <a:rPr sz="2000" b="1" spc="-95" dirty="0">
                <a:solidFill>
                  <a:srgbClr val="A1055B"/>
                </a:solidFill>
                <a:latin typeface="Calibri"/>
                <a:cs typeface="Calibri"/>
              </a:rPr>
              <a:t> </a:t>
            </a:r>
            <a:r>
              <a:rPr sz="2000" b="1" spc="-25" dirty="0">
                <a:solidFill>
                  <a:srgbClr val="A1055B"/>
                </a:solidFill>
                <a:latin typeface="Calibri"/>
                <a:cs typeface="Calibri"/>
              </a:rPr>
              <a:t>ОО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39139" y="112522"/>
            <a:ext cx="97853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u="sng" dirty="0">
                <a:solidFill>
                  <a:srgbClr val="244060"/>
                </a:solidFill>
                <a:uFill>
                  <a:solidFill>
                    <a:srgbClr val="244060"/>
                  </a:solidFill>
                </a:uFill>
                <a:latin typeface="Calibri"/>
                <a:cs typeface="Calibri"/>
              </a:rPr>
              <a:t>II.</a:t>
            </a:r>
            <a:r>
              <a:rPr sz="2800" u="sng" spc="-50" dirty="0">
                <a:solidFill>
                  <a:srgbClr val="244060"/>
                </a:solidFill>
                <a:uFill>
                  <a:solidFill>
                    <a:srgbClr val="244060"/>
                  </a:solidFill>
                </a:uFill>
                <a:latin typeface="Calibri"/>
                <a:cs typeface="Calibri"/>
              </a:rPr>
              <a:t> </a:t>
            </a:r>
            <a:r>
              <a:rPr sz="2800" u="sng" spc="-10" dirty="0">
                <a:solidFill>
                  <a:srgbClr val="244060"/>
                </a:solidFill>
                <a:uFill>
                  <a:solidFill>
                    <a:srgbClr val="244060"/>
                  </a:solidFill>
                </a:uFill>
                <a:latin typeface="Calibri"/>
                <a:cs typeface="Calibri"/>
              </a:rPr>
              <a:t>СОДЕРЖАТЕЛЬНЫЙ</a:t>
            </a:r>
            <a:r>
              <a:rPr sz="2800" u="sng" spc="-50" dirty="0">
                <a:solidFill>
                  <a:srgbClr val="244060"/>
                </a:solidFill>
                <a:uFill>
                  <a:solidFill>
                    <a:srgbClr val="244060"/>
                  </a:solidFill>
                </a:uFill>
                <a:latin typeface="Calibri"/>
                <a:cs typeface="Calibri"/>
              </a:rPr>
              <a:t> </a:t>
            </a:r>
            <a:r>
              <a:rPr sz="2800" u="sng" dirty="0">
                <a:solidFill>
                  <a:srgbClr val="244060"/>
                </a:solidFill>
                <a:uFill>
                  <a:solidFill>
                    <a:srgbClr val="244060"/>
                  </a:solidFill>
                </a:uFill>
                <a:latin typeface="Calibri"/>
                <a:cs typeface="Calibri"/>
              </a:rPr>
              <a:t>РАЗДЕЛ</a:t>
            </a:r>
            <a:r>
              <a:rPr sz="2800" u="sng" spc="-55" dirty="0">
                <a:solidFill>
                  <a:srgbClr val="244060"/>
                </a:solidFill>
                <a:uFill>
                  <a:solidFill>
                    <a:srgbClr val="244060"/>
                  </a:solidFill>
                </a:uFill>
                <a:latin typeface="Calibri"/>
                <a:cs typeface="Calibri"/>
              </a:rPr>
              <a:t> </a:t>
            </a:r>
            <a:r>
              <a:rPr sz="2800" u="sng" dirty="0">
                <a:solidFill>
                  <a:srgbClr val="244060"/>
                </a:solidFill>
                <a:uFill>
                  <a:solidFill>
                    <a:srgbClr val="244060"/>
                  </a:solidFill>
                </a:uFill>
                <a:latin typeface="Calibri"/>
                <a:cs typeface="Calibri"/>
              </a:rPr>
              <a:t>ООП</a:t>
            </a:r>
            <a:r>
              <a:rPr sz="2800" u="sng" spc="-80" dirty="0">
                <a:solidFill>
                  <a:srgbClr val="244060"/>
                </a:solidFill>
                <a:uFill>
                  <a:solidFill>
                    <a:srgbClr val="244060"/>
                  </a:solidFill>
                </a:uFill>
                <a:latin typeface="Calibri"/>
                <a:cs typeface="Calibri"/>
              </a:rPr>
              <a:t> </a:t>
            </a:r>
            <a:r>
              <a:rPr sz="2800" u="sng" dirty="0">
                <a:solidFill>
                  <a:srgbClr val="244060"/>
                </a:solidFill>
                <a:uFill>
                  <a:solidFill>
                    <a:srgbClr val="244060"/>
                  </a:solidFill>
                </a:uFill>
                <a:latin typeface="Calibri"/>
                <a:cs typeface="Calibri"/>
              </a:rPr>
              <a:t>НОО</a:t>
            </a:r>
            <a:r>
              <a:rPr sz="2800" u="sng" spc="-60" dirty="0">
                <a:solidFill>
                  <a:srgbClr val="244060"/>
                </a:solidFill>
                <a:uFill>
                  <a:solidFill>
                    <a:srgbClr val="244060"/>
                  </a:solidFill>
                </a:uFill>
                <a:latin typeface="Calibri"/>
                <a:cs typeface="Calibri"/>
              </a:rPr>
              <a:t> </a:t>
            </a:r>
            <a:r>
              <a:rPr sz="2800" u="sng" dirty="0">
                <a:solidFill>
                  <a:srgbClr val="244060"/>
                </a:solidFill>
                <a:uFill>
                  <a:solidFill>
                    <a:srgbClr val="244060"/>
                  </a:solidFill>
                </a:uFill>
                <a:latin typeface="Calibri"/>
                <a:cs typeface="Calibri"/>
              </a:rPr>
              <a:t>и</a:t>
            </a:r>
            <a:r>
              <a:rPr sz="2800" u="sng" spc="-65" dirty="0">
                <a:solidFill>
                  <a:srgbClr val="244060"/>
                </a:solidFill>
                <a:uFill>
                  <a:solidFill>
                    <a:srgbClr val="244060"/>
                  </a:solidFill>
                </a:uFill>
                <a:latin typeface="Calibri"/>
                <a:cs typeface="Calibri"/>
              </a:rPr>
              <a:t> </a:t>
            </a:r>
            <a:r>
              <a:rPr sz="2800" u="sng" dirty="0">
                <a:solidFill>
                  <a:srgbClr val="244060"/>
                </a:solidFill>
                <a:uFill>
                  <a:solidFill>
                    <a:srgbClr val="244060"/>
                  </a:solidFill>
                </a:uFill>
                <a:latin typeface="Calibri"/>
                <a:cs typeface="Calibri"/>
              </a:rPr>
              <a:t>ООО</a:t>
            </a:r>
            <a:r>
              <a:rPr sz="2800" u="sng" spc="-85" dirty="0">
                <a:solidFill>
                  <a:srgbClr val="244060"/>
                </a:solidFill>
                <a:uFill>
                  <a:solidFill>
                    <a:srgbClr val="244060"/>
                  </a:solidFill>
                </a:uFill>
                <a:latin typeface="Calibri"/>
                <a:cs typeface="Calibri"/>
              </a:rPr>
              <a:t> </a:t>
            </a:r>
            <a:r>
              <a:rPr sz="2800" u="sng" dirty="0">
                <a:solidFill>
                  <a:srgbClr val="244060"/>
                </a:solidFill>
                <a:uFill>
                  <a:solidFill>
                    <a:srgbClr val="244060"/>
                  </a:solidFill>
                </a:uFill>
                <a:latin typeface="Calibri"/>
                <a:cs typeface="Calibri"/>
              </a:rPr>
              <a:t>по</a:t>
            </a:r>
            <a:r>
              <a:rPr sz="2800" u="sng" spc="-65" dirty="0">
                <a:solidFill>
                  <a:srgbClr val="244060"/>
                </a:solidFill>
                <a:uFill>
                  <a:solidFill>
                    <a:srgbClr val="244060"/>
                  </a:solidFill>
                </a:uFill>
                <a:latin typeface="Calibri"/>
                <a:cs typeface="Calibri"/>
              </a:rPr>
              <a:t> </a:t>
            </a:r>
            <a:r>
              <a:rPr sz="2800" u="sng" dirty="0">
                <a:solidFill>
                  <a:srgbClr val="244060"/>
                </a:solidFill>
                <a:uFill>
                  <a:solidFill>
                    <a:srgbClr val="244060"/>
                  </a:solidFill>
                </a:uFill>
                <a:latin typeface="Calibri"/>
                <a:cs typeface="Calibri"/>
              </a:rPr>
              <a:t>ФГОС</a:t>
            </a:r>
            <a:r>
              <a:rPr sz="2800" u="sng" spc="-60" dirty="0">
                <a:solidFill>
                  <a:srgbClr val="244060"/>
                </a:solidFill>
                <a:uFill>
                  <a:solidFill>
                    <a:srgbClr val="244060"/>
                  </a:solidFill>
                </a:uFill>
                <a:latin typeface="Calibri"/>
                <a:cs typeface="Calibri"/>
              </a:rPr>
              <a:t> </a:t>
            </a:r>
            <a:r>
              <a:rPr sz="2800" u="sng" spc="-10" dirty="0">
                <a:solidFill>
                  <a:srgbClr val="244060"/>
                </a:solidFill>
                <a:uFill>
                  <a:solidFill>
                    <a:srgbClr val="244060"/>
                  </a:solidFill>
                </a:uFill>
                <a:latin typeface="Calibri"/>
                <a:cs typeface="Calibri"/>
              </a:rPr>
              <a:t>2021г.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87774" y="1941570"/>
            <a:ext cx="5590104" cy="4693936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sz="half" idx="3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Содержательный</a:t>
            </a:r>
            <a:r>
              <a:rPr spc="-65" dirty="0"/>
              <a:t> </a:t>
            </a:r>
            <a:r>
              <a:rPr dirty="0"/>
              <a:t>раздел</a:t>
            </a:r>
            <a:r>
              <a:rPr spc="-55" dirty="0"/>
              <a:t> </a:t>
            </a:r>
            <a:r>
              <a:rPr dirty="0"/>
              <a:t>ООП</a:t>
            </a:r>
            <a:r>
              <a:rPr spc="-60" dirty="0"/>
              <a:t> </a:t>
            </a:r>
            <a:r>
              <a:rPr spc="-25" dirty="0"/>
              <a:t>ООО</a:t>
            </a:r>
          </a:p>
          <a:p>
            <a:pPr marL="12700">
              <a:lnSpc>
                <a:spcPct val="100000"/>
              </a:lnSpc>
            </a:pPr>
            <a:r>
              <a:rPr dirty="0"/>
              <a:t>включает</a:t>
            </a:r>
            <a:r>
              <a:rPr spc="-30" dirty="0"/>
              <a:t> </a:t>
            </a:r>
            <a:r>
              <a:rPr spc="-10" dirty="0"/>
              <a:t>следующие</a:t>
            </a:r>
            <a:r>
              <a:rPr spc="-50" dirty="0"/>
              <a:t> </a:t>
            </a:r>
            <a:r>
              <a:rPr spc="-10" dirty="0"/>
              <a:t>программы:</a:t>
            </a:r>
          </a:p>
          <a:p>
            <a:pPr marL="355600" marR="5080" indent="-342900" algn="just">
              <a:lnSpc>
                <a:spcPct val="100000"/>
              </a:lnSpc>
              <a:spcBef>
                <a:spcPts val="1200"/>
              </a:spcBef>
              <a:buFont typeface="Wingdings"/>
              <a:buChar char=""/>
              <a:tabLst>
                <a:tab pos="355600" algn="l"/>
              </a:tabLst>
            </a:pPr>
            <a:r>
              <a:rPr dirty="0"/>
              <a:t>рабочие</a:t>
            </a:r>
            <a:r>
              <a:rPr spc="-30" dirty="0"/>
              <a:t> </a:t>
            </a:r>
            <a:r>
              <a:rPr dirty="0"/>
              <a:t>программы</a:t>
            </a:r>
            <a:r>
              <a:rPr spc="-30" dirty="0"/>
              <a:t> </a:t>
            </a:r>
            <a:r>
              <a:rPr dirty="0"/>
              <a:t>учебных</a:t>
            </a:r>
            <a:r>
              <a:rPr spc="-30" dirty="0"/>
              <a:t> </a:t>
            </a:r>
            <a:r>
              <a:rPr spc="-10" dirty="0"/>
              <a:t>предметов, </a:t>
            </a:r>
            <a:r>
              <a:rPr dirty="0"/>
              <a:t>учебных</a:t>
            </a:r>
            <a:r>
              <a:rPr spc="-35" dirty="0"/>
              <a:t> </a:t>
            </a:r>
            <a:r>
              <a:rPr dirty="0"/>
              <a:t>курсов</a:t>
            </a:r>
            <a:r>
              <a:rPr spc="-15" dirty="0"/>
              <a:t> </a:t>
            </a:r>
            <a:r>
              <a:rPr dirty="0"/>
              <a:t>(в</a:t>
            </a:r>
            <a:r>
              <a:rPr spc="-20" dirty="0"/>
              <a:t> </a:t>
            </a:r>
            <a:r>
              <a:rPr dirty="0"/>
              <a:t>том</a:t>
            </a:r>
            <a:r>
              <a:rPr spc="-20" dirty="0"/>
              <a:t> </a:t>
            </a:r>
            <a:r>
              <a:rPr dirty="0"/>
              <a:t>числе</a:t>
            </a:r>
            <a:r>
              <a:rPr spc="-10" dirty="0"/>
              <a:t> внеурочной деятельности),</a:t>
            </a:r>
            <a:r>
              <a:rPr spc="-15" dirty="0"/>
              <a:t> </a:t>
            </a:r>
            <a:r>
              <a:rPr dirty="0"/>
              <a:t>учебных</a:t>
            </a:r>
            <a:r>
              <a:rPr spc="5" dirty="0"/>
              <a:t> </a:t>
            </a:r>
            <a:r>
              <a:rPr spc="-10" dirty="0"/>
              <a:t>модулей;</a:t>
            </a:r>
          </a:p>
          <a:p>
            <a:pPr marL="355600" indent="-342900">
              <a:lnSpc>
                <a:spcPct val="100000"/>
              </a:lnSpc>
              <a:spcBef>
                <a:spcPts val="1200"/>
              </a:spcBef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dirty="0"/>
              <a:t>программу</a:t>
            </a:r>
            <a:r>
              <a:rPr spc="-70" dirty="0"/>
              <a:t> </a:t>
            </a:r>
            <a:r>
              <a:rPr spc="-10" dirty="0"/>
              <a:t>формирования</a:t>
            </a:r>
          </a:p>
          <a:p>
            <a:pPr marL="355600" marR="650875">
              <a:lnSpc>
                <a:spcPct val="100000"/>
              </a:lnSpc>
            </a:pPr>
            <a:r>
              <a:rPr dirty="0"/>
              <a:t>универсальных</a:t>
            </a:r>
            <a:r>
              <a:rPr spc="-45" dirty="0"/>
              <a:t> </a:t>
            </a:r>
            <a:r>
              <a:rPr dirty="0"/>
              <a:t>учебных</a:t>
            </a:r>
            <a:r>
              <a:rPr spc="-40" dirty="0"/>
              <a:t> </a:t>
            </a:r>
            <a:r>
              <a:rPr dirty="0"/>
              <a:t>действий</a:t>
            </a:r>
            <a:r>
              <a:rPr spc="-45" dirty="0"/>
              <a:t> </a:t>
            </a:r>
            <a:r>
              <a:rPr spc="-50" dirty="0"/>
              <a:t>у </a:t>
            </a:r>
            <a:r>
              <a:rPr spc="-10" dirty="0"/>
              <a:t>обучающихся;</a:t>
            </a:r>
          </a:p>
          <a:p>
            <a:pPr marL="355600" indent="-342900">
              <a:lnSpc>
                <a:spcPct val="100000"/>
              </a:lnSpc>
              <a:spcBef>
                <a:spcPts val="1200"/>
              </a:spcBef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dirty="0"/>
              <a:t>рабочую</a:t>
            </a:r>
            <a:r>
              <a:rPr spc="-55" dirty="0"/>
              <a:t> </a:t>
            </a:r>
            <a:r>
              <a:rPr dirty="0"/>
              <a:t>программу</a:t>
            </a:r>
            <a:r>
              <a:rPr spc="-40" dirty="0"/>
              <a:t> </a:t>
            </a:r>
            <a:r>
              <a:rPr spc="-10" dirty="0"/>
              <a:t>воспитания;</a:t>
            </a:r>
          </a:p>
          <a:p>
            <a:pPr marL="355600" indent="-342900">
              <a:lnSpc>
                <a:spcPct val="100000"/>
              </a:lnSpc>
              <a:spcBef>
                <a:spcPts val="1205"/>
              </a:spcBef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dirty="0"/>
              <a:t>программу</a:t>
            </a:r>
            <a:r>
              <a:rPr spc="-15" dirty="0"/>
              <a:t> </a:t>
            </a:r>
            <a:r>
              <a:rPr spc="-10" dirty="0"/>
              <a:t>коррекционной</a:t>
            </a:r>
            <a:r>
              <a:rPr spc="-40" dirty="0"/>
              <a:t> </a:t>
            </a:r>
            <a:r>
              <a:rPr spc="-10" dirty="0"/>
              <a:t>работы</a:t>
            </a:r>
          </a:p>
          <a:p>
            <a:pPr marL="355600" marR="342900">
              <a:lnSpc>
                <a:spcPct val="100000"/>
              </a:lnSpc>
              <a:spcBef>
                <a:spcPts val="25"/>
              </a:spcBef>
            </a:pPr>
            <a:r>
              <a:rPr sz="1600" dirty="0"/>
              <a:t>(</a:t>
            </a:r>
            <a:r>
              <a:rPr sz="1600" i="1" dirty="0">
                <a:latin typeface="Calibri"/>
                <a:cs typeface="Calibri"/>
              </a:rPr>
              <a:t>разрабатывается</a:t>
            </a:r>
            <a:r>
              <a:rPr sz="1600" i="1" spc="-5" dirty="0">
                <a:latin typeface="Calibri"/>
                <a:cs typeface="Calibri"/>
              </a:rPr>
              <a:t> </a:t>
            </a:r>
            <a:r>
              <a:rPr sz="1600" i="1" dirty="0">
                <a:latin typeface="Calibri"/>
                <a:cs typeface="Calibri"/>
              </a:rPr>
              <a:t>при</a:t>
            </a:r>
            <a:r>
              <a:rPr sz="1600" i="1" spc="-55" dirty="0">
                <a:latin typeface="Calibri"/>
                <a:cs typeface="Calibri"/>
              </a:rPr>
              <a:t> </a:t>
            </a:r>
            <a:r>
              <a:rPr sz="1600" i="1" dirty="0">
                <a:latin typeface="Calibri"/>
                <a:cs typeface="Calibri"/>
              </a:rPr>
              <a:t>наличии</a:t>
            </a:r>
            <a:r>
              <a:rPr sz="1600" i="1" spc="-20" dirty="0">
                <a:latin typeface="Calibri"/>
                <a:cs typeface="Calibri"/>
              </a:rPr>
              <a:t> </a:t>
            </a:r>
            <a:r>
              <a:rPr sz="1600" i="1" dirty="0">
                <a:latin typeface="Calibri"/>
                <a:cs typeface="Calibri"/>
              </a:rPr>
              <a:t>в</a:t>
            </a:r>
            <a:r>
              <a:rPr sz="1600" i="1" spc="-60" dirty="0">
                <a:latin typeface="Calibri"/>
                <a:cs typeface="Calibri"/>
              </a:rPr>
              <a:t> </a:t>
            </a:r>
            <a:r>
              <a:rPr sz="1600" i="1" spc="-10" dirty="0">
                <a:latin typeface="Calibri"/>
                <a:cs typeface="Calibri"/>
              </a:rPr>
              <a:t>Организации обучающихся</a:t>
            </a:r>
            <a:r>
              <a:rPr sz="1600" i="1" dirty="0">
                <a:latin typeface="Calibri"/>
                <a:cs typeface="Calibri"/>
              </a:rPr>
              <a:t> с</a:t>
            </a:r>
            <a:r>
              <a:rPr sz="1600" i="1" spc="-20" dirty="0">
                <a:latin typeface="Calibri"/>
                <a:cs typeface="Calibri"/>
              </a:rPr>
              <a:t> ОВЗ</a:t>
            </a:r>
            <a:r>
              <a:rPr sz="1600" spc="-20" dirty="0"/>
              <a:t>).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15823" y="1219097"/>
            <a:ext cx="5634355" cy="4772025"/>
            <a:chOff x="115823" y="1219097"/>
            <a:chExt cx="5634355" cy="4772025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5009" y="1219097"/>
              <a:ext cx="2554294" cy="76107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5823" y="1923287"/>
              <a:ext cx="5634228" cy="4067555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ФГОС</a:t>
            </a:r>
            <a:r>
              <a:rPr spc="-40" dirty="0"/>
              <a:t> </a:t>
            </a:r>
            <a:r>
              <a:rPr dirty="0"/>
              <a:t>НОО</a:t>
            </a:r>
            <a:r>
              <a:rPr spc="-35" dirty="0"/>
              <a:t> </a:t>
            </a:r>
            <a:r>
              <a:rPr spc="-20" dirty="0"/>
              <a:t>п.31</a:t>
            </a: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300"/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spc="-10" dirty="0">
                <a:solidFill>
                  <a:srgbClr val="001F5F"/>
                </a:solidFill>
              </a:rPr>
              <a:t>Содержательный</a:t>
            </a:r>
            <a:r>
              <a:rPr sz="2000" spc="-65" dirty="0">
                <a:solidFill>
                  <a:srgbClr val="001F5F"/>
                </a:solidFill>
              </a:rPr>
              <a:t> </a:t>
            </a:r>
            <a:r>
              <a:rPr sz="2000" dirty="0">
                <a:solidFill>
                  <a:srgbClr val="001F5F"/>
                </a:solidFill>
              </a:rPr>
              <a:t>раздел</a:t>
            </a:r>
            <a:r>
              <a:rPr sz="2000" spc="-60" dirty="0">
                <a:solidFill>
                  <a:srgbClr val="001F5F"/>
                </a:solidFill>
              </a:rPr>
              <a:t> </a:t>
            </a:r>
            <a:r>
              <a:rPr sz="2000" dirty="0">
                <a:solidFill>
                  <a:srgbClr val="001F5F"/>
                </a:solidFill>
              </a:rPr>
              <a:t>ООП</a:t>
            </a:r>
            <a:r>
              <a:rPr sz="2000" spc="-60" dirty="0">
                <a:solidFill>
                  <a:srgbClr val="001F5F"/>
                </a:solidFill>
              </a:rPr>
              <a:t> </a:t>
            </a:r>
            <a:r>
              <a:rPr sz="2000" spc="-25" dirty="0">
                <a:solidFill>
                  <a:srgbClr val="001F5F"/>
                </a:solidFill>
              </a:rPr>
              <a:t>НОО</a:t>
            </a:r>
            <a:endParaRPr sz="2000"/>
          </a:p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001F5F"/>
                </a:solidFill>
              </a:rPr>
              <a:t>включает</a:t>
            </a:r>
            <a:r>
              <a:rPr sz="2000" spc="-35" dirty="0">
                <a:solidFill>
                  <a:srgbClr val="001F5F"/>
                </a:solidFill>
              </a:rPr>
              <a:t> </a:t>
            </a:r>
            <a:r>
              <a:rPr sz="2000" spc="-10" dirty="0">
                <a:solidFill>
                  <a:srgbClr val="001F5F"/>
                </a:solidFill>
              </a:rPr>
              <a:t>следующие</a:t>
            </a:r>
            <a:r>
              <a:rPr sz="2000" spc="-45" dirty="0">
                <a:solidFill>
                  <a:srgbClr val="001F5F"/>
                </a:solidFill>
              </a:rPr>
              <a:t> </a:t>
            </a:r>
            <a:r>
              <a:rPr sz="2000" spc="-10" dirty="0">
                <a:solidFill>
                  <a:srgbClr val="001F5F"/>
                </a:solidFill>
              </a:rPr>
              <a:t>программы:</a:t>
            </a:r>
            <a:endParaRPr sz="2000"/>
          </a:p>
          <a:p>
            <a:pPr marL="355600" marR="5080" indent="-342900" algn="just">
              <a:lnSpc>
                <a:spcPct val="100000"/>
              </a:lnSpc>
              <a:spcBef>
                <a:spcPts val="1200"/>
              </a:spcBef>
              <a:buFont typeface="Wingdings"/>
              <a:buChar char=""/>
              <a:tabLst>
                <a:tab pos="355600" algn="l"/>
              </a:tabLst>
            </a:pPr>
            <a:r>
              <a:rPr sz="2000" dirty="0">
                <a:solidFill>
                  <a:srgbClr val="001F5F"/>
                </a:solidFill>
              </a:rPr>
              <a:t>рабочие</a:t>
            </a:r>
            <a:r>
              <a:rPr sz="2000" spc="-50" dirty="0">
                <a:solidFill>
                  <a:srgbClr val="001F5F"/>
                </a:solidFill>
              </a:rPr>
              <a:t> </a:t>
            </a:r>
            <a:r>
              <a:rPr sz="2000" dirty="0">
                <a:solidFill>
                  <a:srgbClr val="001F5F"/>
                </a:solidFill>
              </a:rPr>
              <a:t>программы</a:t>
            </a:r>
            <a:r>
              <a:rPr sz="2000" spc="-35" dirty="0">
                <a:solidFill>
                  <a:srgbClr val="001F5F"/>
                </a:solidFill>
              </a:rPr>
              <a:t> </a:t>
            </a:r>
            <a:r>
              <a:rPr sz="2000" dirty="0">
                <a:solidFill>
                  <a:srgbClr val="001F5F"/>
                </a:solidFill>
              </a:rPr>
              <a:t>учебных</a:t>
            </a:r>
            <a:r>
              <a:rPr sz="2000" spc="-30" dirty="0">
                <a:solidFill>
                  <a:srgbClr val="001F5F"/>
                </a:solidFill>
              </a:rPr>
              <a:t> </a:t>
            </a:r>
            <a:r>
              <a:rPr sz="2000" spc="-10" dirty="0">
                <a:solidFill>
                  <a:srgbClr val="001F5F"/>
                </a:solidFill>
              </a:rPr>
              <a:t>предметов, </a:t>
            </a:r>
            <a:r>
              <a:rPr sz="2000" dirty="0">
                <a:solidFill>
                  <a:srgbClr val="001F5F"/>
                </a:solidFill>
              </a:rPr>
              <a:t>учебных</a:t>
            </a:r>
            <a:r>
              <a:rPr sz="2000" spc="-35" dirty="0">
                <a:solidFill>
                  <a:srgbClr val="001F5F"/>
                </a:solidFill>
              </a:rPr>
              <a:t> </a:t>
            </a:r>
            <a:r>
              <a:rPr sz="2000" dirty="0">
                <a:solidFill>
                  <a:srgbClr val="001F5F"/>
                </a:solidFill>
              </a:rPr>
              <a:t>курсов</a:t>
            </a:r>
            <a:r>
              <a:rPr sz="2000" spc="-15" dirty="0">
                <a:solidFill>
                  <a:srgbClr val="001F5F"/>
                </a:solidFill>
              </a:rPr>
              <a:t> </a:t>
            </a:r>
            <a:r>
              <a:rPr sz="2000" dirty="0">
                <a:solidFill>
                  <a:srgbClr val="001F5F"/>
                </a:solidFill>
              </a:rPr>
              <a:t>(в</a:t>
            </a:r>
            <a:r>
              <a:rPr sz="2000" spc="-25" dirty="0">
                <a:solidFill>
                  <a:srgbClr val="001F5F"/>
                </a:solidFill>
              </a:rPr>
              <a:t> </a:t>
            </a:r>
            <a:r>
              <a:rPr sz="2000" dirty="0">
                <a:solidFill>
                  <a:srgbClr val="001F5F"/>
                </a:solidFill>
              </a:rPr>
              <a:t>том</a:t>
            </a:r>
            <a:r>
              <a:rPr sz="2000" spc="-20" dirty="0">
                <a:solidFill>
                  <a:srgbClr val="001F5F"/>
                </a:solidFill>
              </a:rPr>
              <a:t> </a:t>
            </a:r>
            <a:r>
              <a:rPr sz="2000" dirty="0">
                <a:solidFill>
                  <a:srgbClr val="001F5F"/>
                </a:solidFill>
              </a:rPr>
              <a:t>числе </a:t>
            </a:r>
            <a:r>
              <a:rPr sz="2000" spc="-10" dirty="0">
                <a:solidFill>
                  <a:srgbClr val="001F5F"/>
                </a:solidFill>
              </a:rPr>
              <a:t>внеурочной деятельности),</a:t>
            </a:r>
            <a:r>
              <a:rPr sz="2000" spc="-25" dirty="0">
                <a:solidFill>
                  <a:srgbClr val="001F5F"/>
                </a:solidFill>
              </a:rPr>
              <a:t> </a:t>
            </a:r>
            <a:r>
              <a:rPr sz="2000" dirty="0">
                <a:solidFill>
                  <a:srgbClr val="001F5F"/>
                </a:solidFill>
              </a:rPr>
              <a:t>учебных</a:t>
            </a:r>
            <a:r>
              <a:rPr sz="2000" spc="5" dirty="0">
                <a:solidFill>
                  <a:srgbClr val="001F5F"/>
                </a:solidFill>
              </a:rPr>
              <a:t> </a:t>
            </a:r>
            <a:r>
              <a:rPr sz="2000" spc="-10" dirty="0">
                <a:solidFill>
                  <a:srgbClr val="001F5F"/>
                </a:solidFill>
              </a:rPr>
              <a:t>модулей;</a:t>
            </a:r>
            <a:endParaRPr sz="2000"/>
          </a:p>
          <a:p>
            <a:pPr marL="355600" indent="-342900">
              <a:lnSpc>
                <a:spcPct val="100000"/>
              </a:lnSpc>
              <a:spcBef>
                <a:spcPts val="1200"/>
              </a:spcBef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sz="2000" dirty="0">
                <a:solidFill>
                  <a:srgbClr val="001F5F"/>
                </a:solidFill>
              </a:rPr>
              <a:t>программу</a:t>
            </a:r>
            <a:r>
              <a:rPr sz="2000" spc="-85" dirty="0">
                <a:solidFill>
                  <a:srgbClr val="001F5F"/>
                </a:solidFill>
              </a:rPr>
              <a:t> </a:t>
            </a:r>
            <a:r>
              <a:rPr sz="2000" spc="-10" dirty="0">
                <a:solidFill>
                  <a:srgbClr val="001F5F"/>
                </a:solidFill>
              </a:rPr>
              <a:t>формирования</a:t>
            </a:r>
            <a:endParaRPr sz="2000"/>
          </a:p>
          <a:p>
            <a:pPr marL="355600" marR="649605">
              <a:lnSpc>
                <a:spcPct val="100000"/>
              </a:lnSpc>
            </a:pPr>
            <a:r>
              <a:rPr sz="2000" dirty="0">
                <a:solidFill>
                  <a:srgbClr val="001F5F"/>
                </a:solidFill>
              </a:rPr>
              <a:t>универсальных</a:t>
            </a:r>
            <a:r>
              <a:rPr sz="2000" spc="-55" dirty="0">
                <a:solidFill>
                  <a:srgbClr val="001F5F"/>
                </a:solidFill>
              </a:rPr>
              <a:t> </a:t>
            </a:r>
            <a:r>
              <a:rPr sz="2000" dirty="0">
                <a:solidFill>
                  <a:srgbClr val="001F5F"/>
                </a:solidFill>
              </a:rPr>
              <a:t>учебных</a:t>
            </a:r>
            <a:r>
              <a:rPr sz="2000" spc="-35" dirty="0">
                <a:solidFill>
                  <a:srgbClr val="001F5F"/>
                </a:solidFill>
              </a:rPr>
              <a:t> </a:t>
            </a:r>
            <a:r>
              <a:rPr sz="2000" dirty="0">
                <a:solidFill>
                  <a:srgbClr val="001F5F"/>
                </a:solidFill>
              </a:rPr>
              <a:t>действий</a:t>
            </a:r>
            <a:r>
              <a:rPr sz="2000" spc="-40" dirty="0">
                <a:solidFill>
                  <a:srgbClr val="001F5F"/>
                </a:solidFill>
              </a:rPr>
              <a:t> </a:t>
            </a:r>
            <a:r>
              <a:rPr sz="2000" spc="-50" dirty="0">
                <a:solidFill>
                  <a:srgbClr val="001F5F"/>
                </a:solidFill>
              </a:rPr>
              <a:t>у </a:t>
            </a:r>
            <a:r>
              <a:rPr sz="2000" spc="-10" dirty="0">
                <a:solidFill>
                  <a:srgbClr val="001F5F"/>
                </a:solidFill>
              </a:rPr>
              <a:t>обучающихся;</a:t>
            </a:r>
            <a:endParaRPr sz="2000"/>
          </a:p>
          <a:p>
            <a:pPr marL="355600" indent="-342900">
              <a:lnSpc>
                <a:spcPct val="100000"/>
              </a:lnSpc>
              <a:spcBef>
                <a:spcPts val="1200"/>
              </a:spcBef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sz="2000" dirty="0">
                <a:solidFill>
                  <a:srgbClr val="001F5F"/>
                </a:solidFill>
              </a:rPr>
              <a:t>рабочую</a:t>
            </a:r>
            <a:r>
              <a:rPr sz="2000" spc="-65" dirty="0">
                <a:solidFill>
                  <a:srgbClr val="001F5F"/>
                </a:solidFill>
              </a:rPr>
              <a:t> </a:t>
            </a:r>
            <a:r>
              <a:rPr sz="2000" dirty="0">
                <a:solidFill>
                  <a:srgbClr val="001F5F"/>
                </a:solidFill>
              </a:rPr>
              <a:t>программу</a:t>
            </a:r>
            <a:r>
              <a:rPr sz="2000" spc="-45" dirty="0">
                <a:solidFill>
                  <a:srgbClr val="001F5F"/>
                </a:solidFill>
              </a:rPr>
              <a:t> </a:t>
            </a:r>
            <a:r>
              <a:rPr sz="2000" spc="-10" dirty="0">
                <a:solidFill>
                  <a:srgbClr val="001F5F"/>
                </a:solidFill>
              </a:rPr>
              <a:t>воспитания.</a:t>
            </a:r>
            <a:endParaRPr sz="2000"/>
          </a:p>
        </p:txBody>
      </p:sp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875020" y="1187196"/>
            <a:ext cx="2761487" cy="947927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6393941" y="1242440"/>
            <a:ext cx="20459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ФГОС</a:t>
            </a:r>
            <a:r>
              <a:rPr sz="2400" b="1" spc="-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ООО</a:t>
            </a:r>
            <a:r>
              <a:rPr sz="2400" b="1" spc="-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spc="-20" dirty="0">
                <a:solidFill>
                  <a:srgbClr val="C00000"/>
                </a:solidFill>
                <a:latin typeface="Calibri"/>
                <a:cs typeface="Calibri"/>
              </a:rPr>
              <a:t>п.32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9774935" y="1208532"/>
            <a:ext cx="2265045" cy="1330960"/>
            <a:chOff x="9774935" y="1208532"/>
            <a:chExt cx="2265045" cy="1330960"/>
          </a:xfrm>
        </p:grpSpPr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311383" y="1455420"/>
              <a:ext cx="559307" cy="108356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774935" y="1208532"/>
              <a:ext cx="2264664" cy="1062227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10249661" y="1247013"/>
            <a:ext cx="169481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в</a:t>
            </a:r>
            <a:r>
              <a:rPr sz="1800" b="1" spc="-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том</a:t>
            </a:r>
            <a:r>
              <a:rPr sz="1800" b="1" spc="-10" dirty="0">
                <a:solidFill>
                  <a:srgbClr val="C00000"/>
                </a:solidFill>
                <a:latin typeface="Calibri"/>
                <a:cs typeface="Calibri"/>
              </a:rPr>
              <a:t> числе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spc="-10" dirty="0">
                <a:solidFill>
                  <a:srgbClr val="C00000"/>
                </a:solidFill>
                <a:latin typeface="Calibri"/>
                <a:cs typeface="Calibri"/>
              </a:rPr>
              <a:t>адаптированной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16" name="object 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73252" y="5762243"/>
            <a:ext cx="3995928" cy="1095755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1346072" y="5801359"/>
            <a:ext cx="3325495" cy="790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Адаптированные</a:t>
            </a:r>
            <a:r>
              <a:rPr sz="1800" b="1" spc="-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ООП</a:t>
            </a:r>
            <a:r>
              <a:rPr sz="1800" b="1" spc="-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25" dirty="0">
                <a:solidFill>
                  <a:srgbClr val="C00000"/>
                </a:solidFill>
                <a:latin typeface="Calibri"/>
                <a:cs typeface="Calibri"/>
              </a:rPr>
              <a:t>НОО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25"/>
              </a:spcBef>
            </a:pPr>
            <a:r>
              <a:rPr sz="1600" b="1" dirty="0">
                <a:solidFill>
                  <a:srgbClr val="C00000"/>
                </a:solidFill>
                <a:latin typeface="Calibri"/>
                <a:cs typeface="Calibri"/>
              </a:rPr>
              <a:t>(Примерные</a:t>
            </a:r>
            <a:r>
              <a:rPr sz="1600" b="1" spc="-6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C00000"/>
                </a:solidFill>
                <a:latin typeface="Calibri"/>
                <a:cs typeface="Calibri"/>
              </a:rPr>
              <a:t>АООП</a:t>
            </a:r>
            <a:r>
              <a:rPr sz="1600" b="1" spc="-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C00000"/>
                </a:solidFill>
                <a:latin typeface="Calibri"/>
                <a:cs typeface="Calibri"/>
              </a:rPr>
              <a:t>НОО</a:t>
            </a:r>
            <a:r>
              <a:rPr sz="1600" b="1" spc="-5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C00000"/>
                </a:solidFill>
                <a:latin typeface="Calibri"/>
                <a:cs typeface="Calibri"/>
              </a:rPr>
              <a:t>утверждены ФУМО,</a:t>
            </a:r>
            <a:r>
              <a:rPr sz="1600" b="1" spc="-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C00000"/>
                </a:solidFill>
                <a:latin typeface="Calibri"/>
                <a:cs typeface="Calibri"/>
              </a:rPr>
              <a:t>размещены</a:t>
            </a:r>
            <a:r>
              <a:rPr sz="1600" b="1" spc="-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C00000"/>
                </a:solidFill>
                <a:latin typeface="Calibri"/>
                <a:cs typeface="Calibri"/>
              </a:rPr>
              <a:t>fgosreestr.ru)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18" name="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78307" y="6007608"/>
            <a:ext cx="821436" cy="74828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23594" y="112522"/>
            <a:ext cx="941832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u="sng" spc="-10" dirty="0">
                <a:solidFill>
                  <a:srgbClr val="244060"/>
                </a:solidFill>
                <a:uFill>
                  <a:solidFill>
                    <a:srgbClr val="244060"/>
                  </a:solidFill>
                </a:uFill>
                <a:latin typeface="Calibri"/>
                <a:cs typeface="Calibri"/>
              </a:rPr>
              <a:t>СОДЕРЖАТЕЛЬНЫЙ</a:t>
            </a:r>
            <a:r>
              <a:rPr sz="2800" u="sng" spc="-60" dirty="0">
                <a:solidFill>
                  <a:srgbClr val="244060"/>
                </a:solidFill>
                <a:uFill>
                  <a:solidFill>
                    <a:srgbClr val="244060"/>
                  </a:solidFill>
                </a:uFill>
                <a:latin typeface="Calibri"/>
                <a:cs typeface="Calibri"/>
              </a:rPr>
              <a:t> </a:t>
            </a:r>
            <a:r>
              <a:rPr sz="2800" u="sng" dirty="0">
                <a:solidFill>
                  <a:srgbClr val="244060"/>
                </a:solidFill>
                <a:uFill>
                  <a:solidFill>
                    <a:srgbClr val="244060"/>
                  </a:solidFill>
                </a:uFill>
                <a:latin typeface="Calibri"/>
                <a:cs typeface="Calibri"/>
              </a:rPr>
              <a:t>РАЗДЕЛ</a:t>
            </a:r>
            <a:r>
              <a:rPr sz="2800" u="sng" spc="-55" dirty="0">
                <a:solidFill>
                  <a:srgbClr val="244060"/>
                </a:solidFill>
                <a:uFill>
                  <a:solidFill>
                    <a:srgbClr val="244060"/>
                  </a:solidFill>
                </a:uFill>
                <a:latin typeface="Calibri"/>
                <a:cs typeface="Calibri"/>
              </a:rPr>
              <a:t> </a:t>
            </a:r>
            <a:r>
              <a:rPr sz="2800" u="sng" dirty="0">
                <a:solidFill>
                  <a:srgbClr val="244060"/>
                </a:solidFill>
                <a:uFill>
                  <a:solidFill>
                    <a:srgbClr val="244060"/>
                  </a:solidFill>
                </a:uFill>
                <a:latin typeface="Calibri"/>
                <a:cs typeface="Calibri"/>
              </a:rPr>
              <a:t>ООП</a:t>
            </a:r>
            <a:r>
              <a:rPr sz="2800" u="sng" spc="-75" dirty="0">
                <a:solidFill>
                  <a:srgbClr val="244060"/>
                </a:solidFill>
                <a:uFill>
                  <a:solidFill>
                    <a:srgbClr val="244060"/>
                  </a:solidFill>
                </a:uFill>
                <a:latin typeface="Calibri"/>
                <a:cs typeface="Calibri"/>
              </a:rPr>
              <a:t> </a:t>
            </a:r>
            <a:r>
              <a:rPr sz="2800" u="sng" dirty="0">
                <a:solidFill>
                  <a:srgbClr val="244060"/>
                </a:solidFill>
                <a:uFill>
                  <a:solidFill>
                    <a:srgbClr val="244060"/>
                  </a:solidFill>
                </a:uFill>
                <a:latin typeface="Calibri"/>
                <a:cs typeface="Calibri"/>
              </a:rPr>
              <a:t>НОО</a:t>
            </a:r>
            <a:r>
              <a:rPr sz="2800" u="sng" spc="-80" dirty="0">
                <a:solidFill>
                  <a:srgbClr val="244060"/>
                </a:solidFill>
                <a:uFill>
                  <a:solidFill>
                    <a:srgbClr val="244060"/>
                  </a:solidFill>
                </a:uFill>
                <a:latin typeface="Calibri"/>
                <a:cs typeface="Calibri"/>
              </a:rPr>
              <a:t> </a:t>
            </a:r>
            <a:r>
              <a:rPr sz="2800" u="sng" dirty="0">
                <a:solidFill>
                  <a:srgbClr val="244060"/>
                </a:solidFill>
                <a:uFill>
                  <a:solidFill>
                    <a:srgbClr val="244060"/>
                  </a:solidFill>
                </a:uFill>
                <a:latin typeface="Calibri"/>
                <a:cs typeface="Calibri"/>
              </a:rPr>
              <a:t>и</a:t>
            </a:r>
            <a:r>
              <a:rPr sz="2800" u="sng" spc="-55" dirty="0">
                <a:solidFill>
                  <a:srgbClr val="244060"/>
                </a:solidFill>
                <a:uFill>
                  <a:solidFill>
                    <a:srgbClr val="244060"/>
                  </a:solidFill>
                </a:uFill>
                <a:latin typeface="Calibri"/>
                <a:cs typeface="Calibri"/>
              </a:rPr>
              <a:t> </a:t>
            </a:r>
            <a:r>
              <a:rPr sz="2800" u="sng" dirty="0">
                <a:solidFill>
                  <a:srgbClr val="244060"/>
                </a:solidFill>
                <a:uFill>
                  <a:solidFill>
                    <a:srgbClr val="244060"/>
                  </a:solidFill>
                </a:uFill>
                <a:latin typeface="Calibri"/>
                <a:cs typeface="Calibri"/>
              </a:rPr>
              <a:t>ООО</a:t>
            </a:r>
            <a:r>
              <a:rPr sz="2800" u="sng" spc="-90" dirty="0">
                <a:solidFill>
                  <a:srgbClr val="244060"/>
                </a:solidFill>
                <a:uFill>
                  <a:solidFill>
                    <a:srgbClr val="244060"/>
                  </a:solidFill>
                </a:uFill>
                <a:latin typeface="Calibri"/>
                <a:cs typeface="Calibri"/>
              </a:rPr>
              <a:t> </a:t>
            </a:r>
            <a:r>
              <a:rPr sz="2800" u="sng" dirty="0">
                <a:solidFill>
                  <a:srgbClr val="244060"/>
                </a:solidFill>
                <a:uFill>
                  <a:solidFill>
                    <a:srgbClr val="244060"/>
                  </a:solidFill>
                </a:uFill>
                <a:latin typeface="Calibri"/>
                <a:cs typeface="Calibri"/>
              </a:rPr>
              <a:t>по</a:t>
            </a:r>
            <a:r>
              <a:rPr sz="2800" u="sng" spc="-70" dirty="0">
                <a:solidFill>
                  <a:srgbClr val="244060"/>
                </a:solidFill>
                <a:uFill>
                  <a:solidFill>
                    <a:srgbClr val="244060"/>
                  </a:solidFill>
                </a:uFill>
                <a:latin typeface="Calibri"/>
                <a:cs typeface="Calibri"/>
              </a:rPr>
              <a:t> </a:t>
            </a:r>
            <a:r>
              <a:rPr sz="2800" u="sng" dirty="0">
                <a:solidFill>
                  <a:srgbClr val="244060"/>
                </a:solidFill>
                <a:uFill>
                  <a:solidFill>
                    <a:srgbClr val="244060"/>
                  </a:solidFill>
                </a:uFill>
                <a:latin typeface="Calibri"/>
                <a:cs typeface="Calibri"/>
              </a:rPr>
              <a:t>ФГОС</a:t>
            </a:r>
            <a:r>
              <a:rPr sz="2800" u="sng" spc="-75" dirty="0">
                <a:solidFill>
                  <a:srgbClr val="244060"/>
                </a:solidFill>
                <a:uFill>
                  <a:solidFill>
                    <a:srgbClr val="244060"/>
                  </a:solidFill>
                </a:uFill>
                <a:latin typeface="Calibri"/>
                <a:cs typeface="Calibri"/>
              </a:rPr>
              <a:t> </a:t>
            </a:r>
            <a:r>
              <a:rPr sz="2800" u="sng" spc="-10" dirty="0">
                <a:solidFill>
                  <a:srgbClr val="244060"/>
                </a:solidFill>
                <a:uFill>
                  <a:solidFill>
                    <a:srgbClr val="244060"/>
                  </a:solidFill>
                </a:uFill>
                <a:latin typeface="Calibri"/>
                <a:cs typeface="Calibri"/>
              </a:rPr>
              <a:t>2021г.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417056"/>
            <a:ext cx="4896611" cy="3866432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55193" y="2442463"/>
            <a:ext cx="4431030" cy="34709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Проект</a:t>
            </a:r>
            <a:r>
              <a:rPr sz="2000" b="1" spc="-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Примерной</a:t>
            </a:r>
            <a:r>
              <a:rPr sz="2000" b="1" spc="-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ООП</a:t>
            </a:r>
            <a:r>
              <a:rPr sz="2000" b="1" spc="-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ООО</a:t>
            </a:r>
            <a:r>
              <a:rPr sz="2000" b="1" spc="-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Calibri"/>
                <a:cs typeface="Calibri"/>
              </a:rPr>
              <a:t>(2022г.)</a:t>
            </a:r>
            <a:endParaRPr sz="2000">
              <a:latin typeface="Calibri"/>
              <a:cs typeface="Calibri"/>
            </a:endParaRPr>
          </a:p>
          <a:p>
            <a:pPr marL="12700" marR="547370">
              <a:lnSpc>
                <a:spcPct val="100000"/>
              </a:lnSpc>
            </a:pP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Содержательный</a:t>
            </a:r>
            <a:r>
              <a:rPr sz="2000" b="1" spc="-1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раздел</a:t>
            </a:r>
            <a:r>
              <a:rPr sz="2000" b="1" spc="-7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включает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в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001F5F"/>
                </a:solidFill>
                <a:latin typeface="Calibri"/>
                <a:cs typeface="Calibri"/>
              </a:rPr>
              <a:t>т.ч.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рабочие</a:t>
            </a:r>
            <a:r>
              <a:rPr sz="2000" b="1" spc="-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программы</a:t>
            </a:r>
            <a:r>
              <a:rPr sz="2000" b="1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учебных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предметов</a:t>
            </a:r>
            <a:endParaRPr sz="2000">
              <a:latin typeface="Calibri"/>
              <a:cs typeface="Calibri"/>
            </a:endParaRPr>
          </a:p>
          <a:p>
            <a:pPr marL="12700" marR="172085">
              <a:lnSpc>
                <a:spcPct val="100000"/>
              </a:lnSpc>
              <a:spcBef>
                <a:spcPts val="30"/>
              </a:spcBef>
            </a:pPr>
            <a:r>
              <a:rPr sz="1500" b="1" i="1" dirty="0">
                <a:solidFill>
                  <a:srgbClr val="767070"/>
                </a:solidFill>
                <a:latin typeface="Calibri"/>
                <a:cs typeface="Calibri"/>
              </a:rPr>
              <a:t>по</a:t>
            </a:r>
            <a:r>
              <a:rPr sz="1500" b="1" i="1" spc="-45" dirty="0">
                <a:solidFill>
                  <a:srgbClr val="767070"/>
                </a:solidFill>
                <a:latin typeface="Calibri"/>
                <a:cs typeface="Calibri"/>
              </a:rPr>
              <a:t> </a:t>
            </a:r>
            <a:r>
              <a:rPr sz="1500" b="1" i="1" dirty="0">
                <a:solidFill>
                  <a:srgbClr val="767070"/>
                </a:solidFill>
                <a:latin typeface="Calibri"/>
                <a:cs typeface="Calibri"/>
              </a:rPr>
              <a:t>ФГОС:</a:t>
            </a:r>
            <a:r>
              <a:rPr sz="1500" b="1" i="1" spc="-15" dirty="0">
                <a:solidFill>
                  <a:srgbClr val="767070"/>
                </a:solidFill>
                <a:latin typeface="Calibri"/>
                <a:cs typeface="Calibri"/>
              </a:rPr>
              <a:t> </a:t>
            </a:r>
            <a:r>
              <a:rPr sz="1500" b="1" i="1" dirty="0">
                <a:solidFill>
                  <a:srgbClr val="767070"/>
                </a:solidFill>
                <a:latin typeface="Calibri"/>
                <a:cs typeface="Calibri"/>
              </a:rPr>
              <a:t>учебных</a:t>
            </a:r>
            <a:r>
              <a:rPr sz="1500" b="1" i="1" spc="-30" dirty="0">
                <a:solidFill>
                  <a:srgbClr val="767070"/>
                </a:solidFill>
                <a:latin typeface="Calibri"/>
                <a:cs typeface="Calibri"/>
              </a:rPr>
              <a:t> </a:t>
            </a:r>
            <a:r>
              <a:rPr sz="1500" b="1" i="1" dirty="0">
                <a:solidFill>
                  <a:srgbClr val="767070"/>
                </a:solidFill>
                <a:latin typeface="Calibri"/>
                <a:cs typeface="Calibri"/>
              </a:rPr>
              <a:t>курсов</a:t>
            </a:r>
            <a:r>
              <a:rPr sz="1500" b="1" i="1" spc="-45" dirty="0">
                <a:solidFill>
                  <a:srgbClr val="767070"/>
                </a:solidFill>
                <a:latin typeface="Calibri"/>
                <a:cs typeface="Calibri"/>
              </a:rPr>
              <a:t> </a:t>
            </a:r>
            <a:r>
              <a:rPr sz="1500" b="1" i="1" dirty="0">
                <a:solidFill>
                  <a:srgbClr val="767070"/>
                </a:solidFill>
                <a:latin typeface="Calibri"/>
                <a:cs typeface="Calibri"/>
              </a:rPr>
              <a:t>(в</a:t>
            </a:r>
            <a:r>
              <a:rPr sz="1500" b="1" i="1" spc="-35" dirty="0">
                <a:solidFill>
                  <a:srgbClr val="767070"/>
                </a:solidFill>
                <a:latin typeface="Calibri"/>
                <a:cs typeface="Calibri"/>
              </a:rPr>
              <a:t> </a:t>
            </a:r>
            <a:r>
              <a:rPr sz="1500" b="1" i="1" dirty="0">
                <a:solidFill>
                  <a:srgbClr val="767070"/>
                </a:solidFill>
                <a:latin typeface="Calibri"/>
                <a:cs typeface="Calibri"/>
              </a:rPr>
              <a:t>том</a:t>
            </a:r>
            <a:r>
              <a:rPr sz="1500" b="1" i="1" spc="-10" dirty="0">
                <a:solidFill>
                  <a:srgbClr val="767070"/>
                </a:solidFill>
                <a:latin typeface="Calibri"/>
                <a:cs typeface="Calibri"/>
              </a:rPr>
              <a:t> </a:t>
            </a:r>
            <a:r>
              <a:rPr sz="1500" b="1" i="1" dirty="0">
                <a:solidFill>
                  <a:srgbClr val="767070"/>
                </a:solidFill>
                <a:latin typeface="Calibri"/>
                <a:cs typeface="Calibri"/>
              </a:rPr>
              <a:t>числе</a:t>
            </a:r>
            <a:r>
              <a:rPr sz="1500" b="1" i="1" spc="-15" dirty="0">
                <a:solidFill>
                  <a:srgbClr val="767070"/>
                </a:solidFill>
                <a:latin typeface="Calibri"/>
                <a:cs typeface="Calibri"/>
              </a:rPr>
              <a:t> </a:t>
            </a:r>
            <a:r>
              <a:rPr sz="1500" b="1" i="1" spc="-10" dirty="0">
                <a:solidFill>
                  <a:srgbClr val="767070"/>
                </a:solidFill>
                <a:latin typeface="Calibri"/>
                <a:cs typeface="Calibri"/>
              </a:rPr>
              <a:t>внеурочной деятельности),</a:t>
            </a:r>
            <a:r>
              <a:rPr sz="1500" b="1" i="1" dirty="0">
                <a:solidFill>
                  <a:srgbClr val="767070"/>
                </a:solidFill>
                <a:latin typeface="Calibri"/>
                <a:cs typeface="Calibri"/>
              </a:rPr>
              <a:t> учебных</a:t>
            </a:r>
            <a:r>
              <a:rPr sz="1500" b="1" i="1" spc="25" dirty="0">
                <a:solidFill>
                  <a:srgbClr val="767070"/>
                </a:solidFill>
                <a:latin typeface="Calibri"/>
                <a:cs typeface="Calibri"/>
              </a:rPr>
              <a:t> </a:t>
            </a:r>
            <a:r>
              <a:rPr sz="1500" b="1" i="1" spc="-10" dirty="0">
                <a:solidFill>
                  <a:srgbClr val="767070"/>
                </a:solidFill>
                <a:latin typeface="Calibri"/>
                <a:cs typeface="Calibri"/>
              </a:rPr>
              <a:t>модулей;</a:t>
            </a:r>
            <a:endParaRPr sz="1500">
              <a:latin typeface="Calibri"/>
              <a:cs typeface="Calibri"/>
            </a:endParaRPr>
          </a:p>
          <a:p>
            <a:pPr marL="12700" marR="478155">
              <a:lnSpc>
                <a:spcPct val="100000"/>
              </a:lnSpc>
            </a:pPr>
            <a:r>
              <a:rPr sz="1500" b="1" i="1" dirty="0">
                <a:solidFill>
                  <a:srgbClr val="001F5F"/>
                </a:solidFill>
                <a:latin typeface="Calibri"/>
                <a:cs typeface="Calibri"/>
              </a:rPr>
              <a:t>по</a:t>
            </a:r>
            <a:r>
              <a:rPr sz="1500" b="1" i="1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500" b="1" i="1" dirty="0">
                <a:solidFill>
                  <a:srgbClr val="001F5F"/>
                </a:solidFill>
                <a:latin typeface="Calibri"/>
                <a:cs typeface="Calibri"/>
              </a:rPr>
              <a:t>факту</a:t>
            </a:r>
            <a:r>
              <a:rPr sz="1500" b="1" i="1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500" b="1" i="1" dirty="0">
                <a:solidFill>
                  <a:srgbClr val="001F5F"/>
                </a:solidFill>
                <a:latin typeface="Calibri"/>
                <a:cs typeface="Calibri"/>
              </a:rPr>
              <a:t>в</a:t>
            </a:r>
            <a:r>
              <a:rPr sz="1500" b="1" i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500" b="1" i="1" dirty="0">
                <a:solidFill>
                  <a:srgbClr val="001F5F"/>
                </a:solidFill>
                <a:latin typeface="Calibri"/>
                <a:cs typeface="Calibri"/>
              </a:rPr>
              <a:t>ПООП</a:t>
            </a:r>
            <a:r>
              <a:rPr sz="1500" b="1" i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500" b="1" i="1" dirty="0">
                <a:solidFill>
                  <a:srgbClr val="001F5F"/>
                </a:solidFill>
                <a:latin typeface="Calibri"/>
                <a:cs typeface="Calibri"/>
              </a:rPr>
              <a:t>–</a:t>
            </a:r>
            <a:r>
              <a:rPr sz="1500" b="1" i="1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500" b="1" i="1" dirty="0">
                <a:solidFill>
                  <a:srgbClr val="001F5F"/>
                </a:solidFill>
                <a:latin typeface="Calibri"/>
                <a:cs typeface="Calibri"/>
              </a:rPr>
              <a:t>обязательных</a:t>
            </a:r>
            <a:r>
              <a:rPr sz="1500" b="1" i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500" b="1" i="1" spc="-10" dirty="0">
                <a:solidFill>
                  <a:srgbClr val="001F5F"/>
                </a:solidFill>
                <a:latin typeface="Calibri"/>
                <a:cs typeface="Calibri"/>
              </a:rPr>
              <a:t>предметов </a:t>
            </a:r>
            <a:r>
              <a:rPr sz="1500" b="1" i="1" dirty="0">
                <a:solidFill>
                  <a:srgbClr val="001F5F"/>
                </a:solidFill>
                <a:latin typeface="Calibri"/>
                <a:cs typeface="Calibri"/>
              </a:rPr>
              <a:t>исключая</a:t>
            </a:r>
            <a:r>
              <a:rPr sz="1500" b="1" i="1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500" b="1" i="1" spc="-10" dirty="0">
                <a:solidFill>
                  <a:srgbClr val="001F5F"/>
                </a:solidFill>
                <a:latin typeface="Calibri"/>
                <a:cs typeface="Calibri"/>
              </a:rPr>
              <a:t>ОДНКНР</a:t>
            </a:r>
            <a:endParaRPr sz="15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95"/>
              </a:spcBef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содержание</a:t>
            </a:r>
            <a:r>
              <a:rPr sz="2000" b="1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учебного</a:t>
            </a:r>
            <a:r>
              <a:rPr sz="2000" b="1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предмета</a:t>
            </a:r>
            <a:endParaRPr sz="20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планируемые</a:t>
            </a:r>
            <a:r>
              <a:rPr sz="2000" b="1" spc="-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результаты</a:t>
            </a:r>
            <a:r>
              <a:rPr sz="2000" b="1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освоения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учебного</a:t>
            </a:r>
            <a:r>
              <a:rPr sz="2000" b="1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предмета</a:t>
            </a:r>
            <a:r>
              <a:rPr sz="2000" b="1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…</a:t>
            </a:r>
            <a:r>
              <a:rPr sz="2000" b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на</a:t>
            </a:r>
            <a:r>
              <a:rPr sz="2000" b="1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уровне</a:t>
            </a:r>
            <a:r>
              <a:rPr sz="2000" b="1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25" dirty="0">
                <a:solidFill>
                  <a:srgbClr val="001F5F"/>
                </a:solidFill>
                <a:latin typeface="Calibri"/>
                <a:cs typeface="Calibri"/>
              </a:rPr>
              <a:t>ООО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760476"/>
            <a:ext cx="3390900" cy="946403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314045" y="783716"/>
            <a:ext cx="27565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ФГОС</a:t>
            </a:r>
            <a:r>
              <a:rPr sz="2400" b="1" spc="-4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Calibri"/>
                <a:cs typeface="Calibri"/>
              </a:rPr>
              <a:t>ООО-</a:t>
            </a: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2010</a:t>
            </a:r>
            <a:r>
              <a:rPr sz="2400" b="1" spc="-20" dirty="0">
                <a:solidFill>
                  <a:srgbClr val="C00000"/>
                </a:solidFill>
                <a:latin typeface="Calibri"/>
                <a:cs typeface="Calibri"/>
              </a:rPr>
              <a:t> п.14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1556003"/>
            <a:ext cx="3390900" cy="1005839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314045" y="1611629"/>
            <a:ext cx="27565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ФГОС</a:t>
            </a:r>
            <a:r>
              <a:rPr sz="2400" b="1" spc="-4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Calibri"/>
                <a:cs typeface="Calibri"/>
              </a:rPr>
              <a:t>ООО-</a:t>
            </a: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2021</a:t>
            </a:r>
            <a:r>
              <a:rPr sz="2400" b="1" spc="-20" dirty="0">
                <a:solidFill>
                  <a:srgbClr val="C00000"/>
                </a:solidFill>
                <a:latin typeface="Calibri"/>
                <a:cs typeface="Calibri"/>
              </a:rPr>
              <a:t> п.32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259270" y="2417050"/>
            <a:ext cx="4793072" cy="4413534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5661405" y="2442463"/>
            <a:ext cx="4030979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Примерные</a:t>
            </a:r>
            <a:r>
              <a:rPr sz="2000" b="1" spc="-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рабочие</a:t>
            </a:r>
            <a:r>
              <a:rPr sz="2000" b="1" spc="-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программы</a:t>
            </a:r>
            <a:r>
              <a:rPr sz="2000" b="1" spc="-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spc="-25" dirty="0">
                <a:solidFill>
                  <a:srgbClr val="C00000"/>
                </a:solidFill>
                <a:latin typeface="Calibri"/>
                <a:cs typeface="Calibri"/>
              </a:rPr>
              <a:t>по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учебным</a:t>
            </a:r>
            <a:r>
              <a:rPr sz="2000" b="1" spc="-7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предметам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,</a:t>
            </a:r>
            <a:r>
              <a:rPr sz="2000" b="1" spc="-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принятые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ФУМО</a:t>
            </a:r>
            <a:r>
              <a:rPr sz="2000" b="1" spc="-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spc="-20" dirty="0">
                <a:solidFill>
                  <a:srgbClr val="001F5F"/>
                </a:solidFill>
                <a:latin typeface="Calibri"/>
                <a:cs typeface="Calibri"/>
              </a:rPr>
              <a:t>27-</a:t>
            </a:r>
            <a:r>
              <a:rPr sz="1600" b="1" spc="-10" dirty="0">
                <a:solidFill>
                  <a:srgbClr val="001F5F"/>
                </a:solidFill>
                <a:latin typeface="Calibri"/>
                <a:cs typeface="Calibri"/>
              </a:rPr>
              <a:t>28.09.2021г.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,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b="1" spc="-10" dirty="0">
                <a:solidFill>
                  <a:srgbClr val="0462C1"/>
                </a:solidFill>
                <a:latin typeface="Calibri"/>
                <a:cs typeface="Calibri"/>
                <a:hlinkClick r:id="rId6"/>
              </a:rPr>
              <a:t>http://www.fgosreestr.ru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661405" y="4210558"/>
            <a:ext cx="294576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sz="2000" b="1" spc="-10" dirty="0">
                <a:solidFill>
                  <a:srgbClr val="767070"/>
                </a:solidFill>
                <a:latin typeface="Calibri"/>
                <a:cs typeface="Calibri"/>
              </a:rPr>
              <a:t>пояснительная</a:t>
            </a:r>
            <a:r>
              <a:rPr sz="2000" b="1" spc="10" dirty="0">
                <a:solidFill>
                  <a:srgbClr val="76707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767070"/>
                </a:solidFill>
                <a:latin typeface="Calibri"/>
                <a:cs typeface="Calibri"/>
              </a:rPr>
              <a:t>записка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13" name="object 1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188207" y="749808"/>
            <a:ext cx="8709660" cy="1062227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3661409" y="788289"/>
            <a:ext cx="71329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Содержательный</a:t>
            </a:r>
            <a:r>
              <a:rPr sz="1800" b="1" spc="-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раздел</a:t>
            </a:r>
            <a:r>
              <a:rPr sz="1800" b="1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001F5F"/>
                </a:solidFill>
                <a:latin typeface="Calibri"/>
                <a:cs typeface="Calibri"/>
              </a:rPr>
              <a:t>должен</a:t>
            </a:r>
            <a:r>
              <a:rPr sz="1800" b="1" i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001F5F"/>
                </a:solidFill>
                <a:latin typeface="Calibri"/>
                <a:cs typeface="Calibri"/>
              </a:rPr>
              <a:t>определять</a:t>
            </a:r>
            <a:r>
              <a:rPr sz="1800" b="1" i="1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001F5F"/>
                </a:solidFill>
                <a:latin typeface="Calibri"/>
                <a:cs typeface="Calibri"/>
              </a:rPr>
              <a:t>общее</a:t>
            </a:r>
            <a:r>
              <a:rPr sz="1800" b="1" i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001F5F"/>
                </a:solidFill>
                <a:latin typeface="Calibri"/>
                <a:cs typeface="Calibri"/>
              </a:rPr>
              <a:t>содержание</a:t>
            </a:r>
            <a:r>
              <a:rPr sz="1800" b="1" i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i="1" spc="-25" dirty="0">
                <a:solidFill>
                  <a:srgbClr val="001F5F"/>
                </a:solidFill>
                <a:latin typeface="Calibri"/>
                <a:cs typeface="Calibri"/>
              </a:rPr>
              <a:t>ООО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1800" b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включать</a:t>
            </a:r>
            <a:r>
              <a:rPr sz="1800" b="1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образовательные</a:t>
            </a:r>
            <a:r>
              <a:rPr sz="1800" b="1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программы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15" name="object 1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188207" y="1577339"/>
            <a:ext cx="8709660" cy="1062227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3661409" y="1616202"/>
            <a:ext cx="801433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Содержательный</a:t>
            </a:r>
            <a:r>
              <a:rPr sz="1800" b="1" spc="-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раздел</a:t>
            </a:r>
            <a:r>
              <a:rPr sz="1800" b="1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включает</a:t>
            </a:r>
            <a:r>
              <a:rPr sz="1800" b="1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программы:</a:t>
            </a:r>
            <a:r>
              <a:rPr sz="1800" b="1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развития</a:t>
            </a:r>
            <a:r>
              <a:rPr sz="1800" b="1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УУД,</a:t>
            </a:r>
            <a:r>
              <a:rPr sz="1800" b="1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воспитания,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коррекционной</a:t>
            </a:r>
            <a:r>
              <a:rPr sz="1800" b="1" spc="-7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работы,</a:t>
            </a:r>
            <a:r>
              <a:rPr sz="1800" b="1" spc="3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001F5F"/>
                </a:solidFill>
                <a:latin typeface="Calibri"/>
                <a:cs typeface="Calibri"/>
              </a:rPr>
              <a:t>учебных</a:t>
            </a:r>
            <a:r>
              <a:rPr sz="1800" b="1" i="1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001F5F"/>
                </a:solidFill>
                <a:latin typeface="Calibri"/>
                <a:cs typeface="Calibri"/>
              </a:rPr>
              <a:t>предметов,</a:t>
            </a:r>
            <a:r>
              <a:rPr sz="1800" b="1" i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001F5F"/>
                </a:solidFill>
                <a:latin typeface="Calibri"/>
                <a:cs typeface="Calibri"/>
              </a:rPr>
              <a:t>курсов,</a:t>
            </a:r>
            <a:r>
              <a:rPr sz="1800" b="1" i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001F5F"/>
                </a:solidFill>
                <a:latin typeface="Calibri"/>
                <a:cs typeface="Calibri"/>
              </a:rPr>
              <a:t>в</a:t>
            </a:r>
            <a:r>
              <a:rPr sz="1800" b="1" i="1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001F5F"/>
                </a:solidFill>
                <a:latin typeface="Calibri"/>
                <a:cs typeface="Calibri"/>
              </a:rPr>
              <a:t>т.ч.</a:t>
            </a:r>
            <a:r>
              <a:rPr sz="1800" b="1" i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i="1" spc="-10" dirty="0">
                <a:solidFill>
                  <a:srgbClr val="001F5F"/>
                </a:solidFill>
                <a:latin typeface="Calibri"/>
                <a:cs typeface="Calibri"/>
              </a:rPr>
              <a:t>интегрированных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4607052" y="4722875"/>
            <a:ext cx="7429500" cy="2135505"/>
            <a:chOff x="4607052" y="4722875"/>
            <a:chExt cx="7429500" cy="2135505"/>
          </a:xfrm>
        </p:grpSpPr>
        <p:pic>
          <p:nvPicPr>
            <p:cNvPr id="18" name="object 1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607052" y="5167884"/>
              <a:ext cx="833627" cy="853439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10101834" y="4914138"/>
              <a:ext cx="269875" cy="1637030"/>
            </a:xfrm>
            <a:custGeom>
              <a:avLst/>
              <a:gdLst/>
              <a:ahLst/>
              <a:cxnLst/>
              <a:rect l="l" t="t" r="r" b="b"/>
              <a:pathLst>
                <a:path w="269875" h="1637029">
                  <a:moveTo>
                    <a:pt x="0" y="0"/>
                  </a:moveTo>
                  <a:lnTo>
                    <a:pt x="52524" y="1762"/>
                  </a:lnTo>
                  <a:lnTo>
                    <a:pt x="95392" y="6572"/>
                  </a:lnTo>
                  <a:lnTo>
                    <a:pt x="124283" y="13715"/>
                  </a:lnTo>
                  <a:lnTo>
                    <a:pt x="134874" y="22479"/>
                  </a:lnTo>
                  <a:lnTo>
                    <a:pt x="134874" y="795909"/>
                  </a:lnTo>
                  <a:lnTo>
                    <a:pt x="145464" y="804661"/>
                  </a:lnTo>
                  <a:lnTo>
                    <a:pt x="174355" y="811806"/>
                  </a:lnTo>
                  <a:lnTo>
                    <a:pt x="217223" y="816622"/>
                  </a:lnTo>
                  <a:lnTo>
                    <a:pt x="269748" y="818388"/>
                  </a:lnTo>
                  <a:lnTo>
                    <a:pt x="217223" y="820153"/>
                  </a:lnTo>
                  <a:lnTo>
                    <a:pt x="174355" y="824969"/>
                  </a:lnTo>
                  <a:lnTo>
                    <a:pt x="145464" y="832114"/>
                  </a:lnTo>
                  <a:lnTo>
                    <a:pt x="134874" y="840867"/>
                  </a:lnTo>
                  <a:lnTo>
                    <a:pt x="134874" y="1614297"/>
                  </a:lnTo>
                  <a:lnTo>
                    <a:pt x="124283" y="1623049"/>
                  </a:lnTo>
                  <a:lnTo>
                    <a:pt x="95392" y="1630194"/>
                  </a:lnTo>
                  <a:lnTo>
                    <a:pt x="52524" y="1635010"/>
                  </a:lnTo>
                  <a:lnTo>
                    <a:pt x="0" y="1636776"/>
                  </a:lnTo>
                </a:path>
              </a:pathLst>
            </a:custGeom>
            <a:ln w="38099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165080" y="4722875"/>
              <a:ext cx="1871472" cy="2135123"/>
            </a:xfrm>
            <a:prstGeom prst="rect">
              <a:avLst/>
            </a:prstGeom>
          </p:spPr>
        </p:pic>
      </p:grpSp>
      <p:sp>
        <p:nvSpPr>
          <p:cNvPr id="21" name="object 21"/>
          <p:cNvSpPr txBox="1"/>
          <p:nvPr/>
        </p:nvSpPr>
        <p:spPr>
          <a:xfrm>
            <a:off x="10623931" y="4755896"/>
            <a:ext cx="1162685" cy="1732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001F5F"/>
                </a:solidFill>
                <a:latin typeface="Calibri"/>
                <a:cs typeface="Calibri"/>
              </a:rPr>
              <a:t>Обязательно </a:t>
            </a: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для</a:t>
            </a:r>
            <a:r>
              <a:rPr sz="1600" b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001F5F"/>
                </a:solidFill>
                <a:latin typeface="Calibri"/>
                <a:cs typeface="Calibri"/>
              </a:rPr>
              <a:t>рабочих программ</a:t>
            </a:r>
            <a:endParaRPr sz="1600">
              <a:latin typeface="Calibri"/>
              <a:cs typeface="Calibri"/>
            </a:endParaRPr>
          </a:p>
          <a:p>
            <a:pPr marL="12700" marR="121920">
              <a:lnSpc>
                <a:spcPct val="100000"/>
              </a:lnSpc>
            </a:pPr>
            <a:r>
              <a:rPr sz="1600" b="1" spc="-10" dirty="0">
                <a:solidFill>
                  <a:srgbClr val="001F5F"/>
                </a:solidFill>
                <a:latin typeface="Calibri"/>
                <a:cs typeface="Calibri"/>
              </a:rPr>
              <a:t>учебных предметов, курсов, модулей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22" name="object 22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9991343" y="2417064"/>
            <a:ext cx="2039111" cy="2197607"/>
          </a:xfrm>
          <a:prstGeom prst="rect">
            <a:avLst/>
          </a:prstGeom>
        </p:spPr>
      </p:pic>
      <p:sp>
        <p:nvSpPr>
          <p:cNvPr id="23" name="object 23"/>
          <p:cNvSpPr txBox="1"/>
          <p:nvPr/>
        </p:nvSpPr>
        <p:spPr>
          <a:xfrm>
            <a:off x="10450830" y="2450337"/>
            <a:ext cx="1489710" cy="1732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76225" marR="266065" algn="ctr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C00000"/>
                </a:solidFill>
                <a:latin typeface="Calibri"/>
                <a:cs typeface="Calibri"/>
              </a:rPr>
              <a:t>В</a:t>
            </a:r>
            <a:r>
              <a:rPr sz="1600" b="1" spc="-10" dirty="0">
                <a:solidFill>
                  <a:srgbClr val="C00000"/>
                </a:solidFill>
                <a:latin typeface="Calibri"/>
                <a:cs typeface="Calibri"/>
              </a:rPr>
              <a:t> штатном режиме</a:t>
            </a:r>
            <a:r>
              <a:rPr sz="1600" b="1" spc="-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b="1" spc="-50" dirty="0">
                <a:solidFill>
                  <a:srgbClr val="C00000"/>
                </a:solidFill>
                <a:latin typeface="Calibri"/>
                <a:cs typeface="Calibri"/>
              </a:rPr>
              <a:t>-</a:t>
            </a:r>
            <a:endParaRPr sz="1600">
              <a:latin typeface="Calibri"/>
              <a:cs typeface="Calibri"/>
            </a:endParaRPr>
          </a:p>
          <a:p>
            <a:pPr marL="67310" marR="57150" algn="ctr">
              <a:lnSpc>
                <a:spcPct val="100000"/>
              </a:lnSpc>
            </a:pPr>
            <a:r>
              <a:rPr sz="1600" b="1" spc="-10" dirty="0">
                <a:solidFill>
                  <a:srgbClr val="C00000"/>
                </a:solidFill>
                <a:latin typeface="Calibri"/>
                <a:cs typeface="Calibri"/>
              </a:rPr>
              <a:t>формирование рабочих</a:t>
            </a:r>
            <a:endParaRPr sz="1600">
              <a:latin typeface="Calibri"/>
              <a:cs typeface="Calibri"/>
            </a:endParaRPr>
          </a:p>
          <a:p>
            <a:pPr marL="1905" algn="ctr">
              <a:lnSpc>
                <a:spcPct val="100000"/>
              </a:lnSpc>
            </a:pPr>
            <a:r>
              <a:rPr sz="1600" b="1" spc="-10" dirty="0">
                <a:solidFill>
                  <a:srgbClr val="C00000"/>
                </a:solidFill>
                <a:latin typeface="Calibri"/>
                <a:cs typeface="Calibri"/>
              </a:rPr>
              <a:t>программ</a:t>
            </a:r>
            <a:endParaRPr sz="1600">
              <a:latin typeface="Calibri"/>
              <a:cs typeface="Calibri"/>
            </a:endParaRPr>
          </a:p>
          <a:p>
            <a:pPr marL="12700" marR="5080" indent="2540" algn="ctr">
              <a:lnSpc>
                <a:spcPct val="100000"/>
              </a:lnSpc>
            </a:pPr>
            <a:r>
              <a:rPr sz="1600" b="1" dirty="0">
                <a:solidFill>
                  <a:srgbClr val="C00000"/>
                </a:solidFill>
                <a:latin typeface="Calibri"/>
                <a:cs typeface="Calibri"/>
              </a:rPr>
              <a:t>с</a:t>
            </a:r>
            <a:r>
              <a:rPr sz="1600" b="1" spc="-10" dirty="0">
                <a:solidFill>
                  <a:srgbClr val="C00000"/>
                </a:solidFill>
                <a:latin typeface="Calibri"/>
                <a:cs typeface="Calibri"/>
              </a:rPr>
              <a:t> помощью конструктора</a:t>
            </a:r>
            <a:r>
              <a:rPr sz="1600" b="1" spc="-25" dirty="0">
                <a:solidFill>
                  <a:srgbClr val="C00000"/>
                </a:solidFill>
                <a:latin typeface="Calibri"/>
                <a:cs typeface="Calibri"/>
              </a:rPr>
              <a:t> РП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24" name="object 24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7982711" y="6417563"/>
            <a:ext cx="2078736" cy="440435"/>
          </a:xfrm>
          <a:prstGeom prst="rect">
            <a:avLst/>
          </a:prstGeom>
        </p:spPr>
      </p:pic>
      <p:sp>
        <p:nvSpPr>
          <p:cNvPr id="25" name="object 25"/>
          <p:cNvSpPr txBox="1"/>
          <p:nvPr/>
        </p:nvSpPr>
        <p:spPr>
          <a:xfrm>
            <a:off x="5661405" y="4911978"/>
            <a:ext cx="4302125" cy="18078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содержание</a:t>
            </a:r>
            <a:r>
              <a:rPr sz="2000" b="1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учебного</a:t>
            </a:r>
            <a:r>
              <a:rPr sz="2000" b="1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предмета</a:t>
            </a:r>
            <a:endParaRPr sz="20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планируемые</a:t>
            </a:r>
            <a:r>
              <a:rPr sz="2000" b="1" spc="-7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результаты</a:t>
            </a:r>
            <a:r>
              <a:rPr sz="2000" b="1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освоения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учебного</a:t>
            </a:r>
            <a:r>
              <a:rPr sz="2000" b="1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предмета</a:t>
            </a:r>
            <a:r>
              <a:rPr sz="2000" b="1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…</a:t>
            </a:r>
            <a:r>
              <a:rPr sz="2000" b="1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на</a:t>
            </a:r>
            <a:r>
              <a:rPr sz="2000" b="1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уровне</a:t>
            </a:r>
            <a:endParaRPr sz="20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2000" b="1" spc="-25" dirty="0">
                <a:solidFill>
                  <a:srgbClr val="001F5F"/>
                </a:solidFill>
                <a:latin typeface="Calibri"/>
                <a:cs typeface="Calibri"/>
              </a:rPr>
              <a:t>ООО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sz="2000" b="1" spc="-10" dirty="0">
                <a:solidFill>
                  <a:srgbClr val="767070"/>
                </a:solidFill>
                <a:latin typeface="Calibri"/>
                <a:cs typeface="Calibri"/>
              </a:rPr>
              <a:t>тематическое</a:t>
            </a:r>
            <a:r>
              <a:rPr sz="2000" b="1" spc="5" dirty="0">
                <a:solidFill>
                  <a:srgbClr val="76707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767070"/>
                </a:solidFill>
                <a:latin typeface="Calibri"/>
                <a:cs typeface="Calibri"/>
              </a:rPr>
              <a:t>планирование</a:t>
            </a:r>
            <a:endParaRPr sz="2000">
              <a:latin typeface="Calibri"/>
              <a:cs typeface="Calibri"/>
            </a:endParaRPr>
          </a:p>
          <a:p>
            <a:pPr marL="2799080">
              <a:lnSpc>
                <a:spcPct val="100000"/>
              </a:lnSpc>
              <a:spcBef>
                <a:spcPts val="114"/>
              </a:spcBef>
            </a:pPr>
            <a:r>
              <a:rPr sz="1600" b="1" spc="-10" dirty="0">
                <a:solidFill>
                  <a:srgbClr val="C00000"/>
                </a:solidFill>
                <a:latin typeface="Calibri"/>
                <a:cs typeface="Calibri"/>
              </a:rPr>
              <a:t>Отсутствуют</a:t>
            </a:r>
            <a:r>
              <a:rPr sz="1600" b="1" spc="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b="1" spc="-25" dirty="0">
                <a:solidFill>
                  <a:srgbClr val="C00000"/>
                </a:solidFill>
                <a:latin typeface="Calibri"/>
                <a:cs typeface="Calibri"/>
              </a:rPr>
              <a:t>ЭОР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524127" y="6477"/>
            <a:ext cx="1014158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u="sng" dirty="0">
                <a:solidFill>
                  <a:srgbClr val="244060"/>
                </a:solidFill>
                <a:uFill>
                  <a:solidFill>
                    <a:srgbClr val="244060"/>
                  </a:solidFill>
                </a:uFill>
                <a:latin typeface="Calibri"/>
                <a:cs typeface="Calibri"/>
              </a:rPr>
              <a:t>III.</a:t>
            </a:r>
            <a:r>
              <a:rPr sz="2800" u="sng" spc="-50" dirty="0">
                <a:solidFill>
                  <a:srgbClr val="244060"/>
                </a:solidFill>
                <a:uFill>
                  <a:solidFill>
                    <a:srgbClr val="244060"/>
                  </a:solidFill>
                </a:uFill>
                <a:latin typeface="Calibri"/>
                <a:cs typeface="Calibri"/>
              </a:rPr>
              <a:t> </a:t>
            </a:r>
            <a:r>
              <a:rPr sz="2800" u="sng" spc="-10" dirty="0">
                <a:solidFill>
                  <a:srgbClr val="244060"/>
                </a:solidFill>
                <a:uFill>
                  <a:solidFill>
                    <a:srgbClr val="244060"/>
                  </a:solidFill>
                </a:uFill>
                <a:latin typeface="Calibri"/>
                <a:cs typeface="Calibri"/>
              </a:rPr>
              <a:t>ОРГАНИЗАЦИОННЫЙ</a:t>
            </a:r>
            <a:r>
              <a:rPr sz="2800" u="sng" spc="-45" dirty="0">
                <a:solidFill>
                  <a:srgbClr val="244060"/>
                </a:solidFill>
                <a:uFill>
                  <a:solidFill>
                    <a:srgbClr val="244060"/>
                  </a:solidFill>
                </a:uFill>
                <a:latin typeface="Calibri"/>
                <a:cs typeface="Calibri"/>
              </a:rPr>
              <a:t> </a:t>
            </a:r>
            <a:r>
              <a:rPr sz="2800" u="sng" dirty="0">
                <a:solidFill>
                  <a:srgbClr val="244060"/>
                </a:solidFill>
                <a:uFill>
                  <a:solidFill>
                    <a:srgbClr val="244060"/>
                  </a:solidFill>
                </a:uFill>
                <a:latin typeface="Calibri"/>
                <a:cs typeface="Calibri"/>
              </a:rPr>
              <a:t>РАЗДЕЛ</a:t>
            </a:r>
            <a:r>
              <a:rPr sz="2800" u="sng" spc="-45" dirty="0">
                <a:solidFill>
                  <a:srgbClr val="244060"/>
                </a:solidFill>
                <a:uFill>
                  <a:solidFill>
                    <a:srgbClr val="244060"/>
                  </a:solidFill>
                </a:uFill>
                <a:latin typeface="Calibri"/>
                <a:cs typeface="Calibri"/>
              </a:rPr>
              <a:t> </a:t>
            </a:r>
            <a:r>
              <a:rPr sz="2800" u="sng" dirty="0">
                <a:solidFill>
                  <a:srgbClr val="244060"/>
                </a:solidFill>
                <a:uFill>
                  <a:solidFill>
                    <a:srgbClr val="244060"/>
                  </a:solidFill>
                </a:uFill>
                <a:latin typeface="Calibri"/>
                <a:cs typeface="Calibri"/>
              </a:rPr>
              <a:t>ООП</a:t>
            </a:r>
            <a:r>
              <a:rPr sz="2800" u="sng" spc="-70" dirty="0">
                <a:solidFill>
                  <a:srgbClr val="244060"/>
                </a:solidFill>
                <a:uFill>
                  <a:solidFill>
                    <a:srgbClr val="244060"/>
                  </a:solidFill>
                </a:uFill>
                <a:latin typeface="Calibri"/>
                <a:cs typeface="Calibri"/>
              </a:rPr>
              <a:t> </a:t>
            </a:r>
            <a:r>
              <a:rPr sz="2800" u="sng" dirty="0">
                <a:solidFill>
                  <a:srgbClr val="244060"/>
                </a:solidFill>
                <a:uFill>
                  <a:solidFill>
                    <a:srgbClr val="244060"/>
                  </a:solidFill>
                </a:uFill>
                <a:latin typeface="Calibri"/>
                <a:cs typeface="Calibri"/>
              </a:rPr>
              <a:t>НОО</a:t>
            </a:r>
            <a:r>
              <a:rPr sz="2800" u="sng" spc="-75" dirty="0">
                <a:solidFill>
                  <a:srgbClr val="244060"/>
                </a:solidFill>
                <a:uFill>
                  <a:solidFill>
                    <a:srgbClr val="244060"/>
                  </a:solidFill>
                </a:uFill>
                <a:latin typeface="Calibri"/>
                <a:cs typeface="Calibri"/>
              </a:rPr>
              <a:t> </a:t>
            </a:r>
            <a:r>
              <a:rPr sz="2800" u="sng" dirty="0">
                <a:solidFill>
                  <a:srgbClr val="244060"/>
                </a:solidFill>
                <a:uFill>
                  <a:solidFill>
                    <a:srgbClr val="244060"/>
                  </a:solidFill>
                </a:uFill>
                <a:latin typeface="Calibri"/>
                <a:cs typeface="Calibri"/>
              </a:rPr>
              <a:t>и</a:t>
            </a:r>
            <a:r>
              <a:rPr sz="2800" u="sng" spc="-50" dirty="0">
                <a:solidFill>
                  <a:srgbClr val="244060"/>
                </a:solidFill>
                <a:uFill>
                  <a:solidFill>
                    <a:srgbClr val="244060"/>
                  </a:solidFill>
                </a:uFill>
                <a:latin typeface="Calibri"/>
                <a:cs typeface="Calibri"/>
              </a:rPr>
              <a:t> </a:t>
            </a:r>
            <a:r>
              <a:rPr sz="2800" u="sng" dirty="0">
                <a:solidFill>
                  <a:srgbClr val="244060"/>
                </a:solidFill>
                <a:uFill>
                  <a:solidFill>
                    <a:srgbClr val="244060"/>
                  </a:solidFill>
                </a:uFill>
                <a:latin typeface="Calibri"/>
                <a:cs typeface="Calibri"/>
              </a:rPr>
              <a:t>ООО</a:t>
            </a:r>
            <a:r>
              <a:rPr sz="2800" u="sng" spc="-80" dirty="0">
                <a:solidFill>
                  <a:srgbClr val="244060"/>
                </a:solidFill>
                <a:uFill>
                  <a:solidFill>
                    <a:srgbClr val="244060"/>
                  </a:solidFill>
                </a:uFill>
                <a:latin typeface="Calibri"/>
                <a:cs typeface="Calibri"/>
              </a:rPr>
              <a:t> </a:t>
            </a:r>
            <a:r>
              <a:rPr sz="2800" u="sng" dirty="0">
                <a:solidFill>
                  <a:srgbClr val="244060"/>
                </a:solidFill>
                <a:uFill>
                  <a:solidFill>
                    <a:srgbClr val="244060"/>
                  </a:solidFill>
                </a:uFill>
                <a:latin typeface="Calibri"/>
                <a:cs typeface="Calibri"/>
              </a:rPr>
              <a:t>по</a:t>
            </a:r>
            <a:r>
              <a:rPr sz="2800" u="sng" spc="-65" dirty="0">
                <a:solidFill>
                  <a:srgbClr val="244060"/>
                </a:solidFill>
                <a:uFill>
                  <a:solidFill>
                    <a:srgbClr val="244060"/>
                  </a:solidFill>
                </a:uFill>
                <a:latin typeface="Calibri"/>
                <a:cs typeface="Calibri"/>
              </a:rPr>
              <a:t> </a:t>
            </a:r>
            <a:r>
              <a:rPr sz="2800" u="sng" dirty="0">
                <a:solidFill>
                  <a:srgbClr val="244060"/>
                </a:solidFill>
                <a:uFill>
                  <a:solidFill>
                    <a:srgbClr val="244060"/>
                  </a:solidFill>
                </a:uFill>
                <a:latin typeface="Calibri"/>
                <a:cs typeface="Calibri"/>
              </a:rPr>
              <a:t>ФГОС</a:t>
            </a:r>
            <a:r>
              <a:rPr sz="2800" u="sng" spc="-70" dirty="0">
                <a:solidFill>
                  <a:srgbClr val="244060"/>
                </a:solidFill>
                <a:uFill>
                  <a:solidFill>
                    <a:srgbClr val="244060"/>
                  </a:solidFill>
                </a:uFill>
                <a:latin typeface="Calibri"/>
                <a:cs typeface="Calibri"/>
              </a:rPr>
              <a:t> </a:t>
            </a:r>
            <a:r>
              <a:rPr sz="2800" u="sng" spc="-10" dirty="0">
                <a:solidFill>
                  <a:srgbClr val="244060"/>
                </a:solidFill>
                <a:uFill>
                  <a:solidFill>
                    <a:srgbClr val="244060"/>
                  </a:solidFill>
                </a:uFill>
                <a:latin typeface="Calibri"/>
                <a:cs typeface="Calibri"/>
              </a:rPr>
              <a:t>2021г.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943226" y="1345438"/>
            <a:ext cx="6180455" cy="36925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27100" marR="1106805">
              <a:lnSpc>
                <a:spcPct val="100000"/>
              </a:lnSpc>
              <a:spcBef>
                <a:spcPts val="100"/>
              </a:spcBef>
              <a:tabLst>
                <a:tab pos="2418715" algn="l"/>
              </a:tabLst>
            </a:pP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Организационный</a:t>
            </a:r>
            <a:r>
              <a:rPr sz="2400" b="1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раздел</a:t>
            </a:r>
            <a:r>
              <a:rPr sz="2400" b="1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25" dirty="0">
                <a:solidFill>
                  <a:srgbClr val="001F5F"/>
                </a:solidFill>
                <a:latin typeface="Calibri"/>
                <a:cs typeface="Calibri"/>
              </a:rPr>
              <a:t>ООП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НОО/ООО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	должен</a:t>
            </a:r>
            <a:r>
              <a:rPr sz="2400" b="1" spc="-1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включать: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200"/>
              </a:spcBef>
              <a:buFont typeface="Wingdings"/>
              <a:buChar char=""/>
              <a:tabLst>
                <a:tab pos="355600" algn="l"/>
              </a:tabLst>
            </a:pP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учебный</a:t>
            </a:r>
            <a:r>
              <a:rPr sz="2400" b="1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план;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200"/>
              </a:spcBef>
              <a:buFont typeface="Wingdings"/>
              <a:buChar char=""/>
              <a:tabLst>
                <a:tab pos="355600" algn="l"/>
              </a:tabLst>
            </a:pP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план</a:t>
            </a:r>
            <a:r>
              <a:rPr sz="2400" b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внеурочной</a:t>
            </a:r>
            <a:r>
              <a:rPr sz="2400" b="1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деятельности;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200"/>
              </a:spcBef>
              <a:buFont typeface="Wingdings"/>
              <a:buChar char=""/>
              <a:tabLst>
                <a:tab pos="355600" algn="l"/>
              </a:tabLst>
            </a:pP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календарный</a:t>
            </a:r>
            <a:r>
              <a:rPr sz="2400" b="1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учебный</a:t>
            </a:r>
            <a:r>
              <a:rPr sz="2400" b="1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график;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205"/>
              </a:spcBef>
              <a:buFont typeface="Wingdings"/>
              <a:buChar char=""/>
              <a:tabLst>
                <a:tab pos="355600" algn="l"/>
              </a:tabLst>
            </a:pP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календарный</a:t>
            </a:r>
            <a:r>
              <a:rPr sz="2400" b="1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план</a:t>
            </a:r>
            <a:r>
              <a:rPr sz="2400" b="1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воспитательной</a:t>
            </a:r>
            <a:r>
              <a:rPr sz="2400" b="1" spc="-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работы</a:t>
            </a: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,</a:t>
            </a:r>
            <a:endParaRPr sz="14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  <a:spcBef>
                <a:spcPts val="60"/>
              </a:spcBef>
            </a:pP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содержащий</a:t>
            </a:r>
            <a:r>
              <a:rPr sz="1400" b="1" spc="-7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1F5F"/>
                </a:solidFill>
                <a:latin typeface="Calibri"/>
                <a:cs typeface="Calibri"/>
              </a:rPr>
              <a:t>перечень</a:t>
            </a:r>
            <a:r>
              <a:rPr sz="1400" b="1" spc="-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1F5F"/>
                </a:solidFill>
                <a:latin typeface="Calibri"/>
                <a:cs typeface="Calibri"/>
              </a:rPr>
              <a:t>событий</a:t>
            </a:r>
            <a:r>
              <a:rPr sz="1400" b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1400" b="1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1F5F"/>
                </a:solidFill>
                <a:latin typeface="Calibri"/>
                <a:cs typeface="Calibri"/>
              </a:rPr>
              <a:t>мероприятий</a:t>
            </a:r>
            <a:r>
              <a:rPr sz="1400" b="1" spc="-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воспитательной</a:t>
            </a:r>
            <a:endParaRPr sz="1400">
              <a:latin typeface="Calibri"/>
              <a:cs typeface="Calibri"/>
            </a:endParaRPr>
          </a:p>
          <a:p>
            <a:pPr marL="355600" marR="42545">
              <a:lnSpc>
                <a:spcPct val="100000"/>
              </a:lnSpc>
            </a:pP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направленности, </a:t>
            </a:r>
            <a:r>
              <a:rPr sz="1400" b="1" dirty="0">
                <a:solidFill>
                  <a:srgbClr val="001F5F"/>
                </a:solidFill>
                <a:latin typeface="Calibri"/>
                <a:cs typeface="Calibri"/>
              </a:rPr>
              <a:t>которые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организуются </a:t>
            </a:r>
            <a:r>
              <a:rPr sz="1400" b="1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1400" b="1" spc="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проводятся</a:t>
            </a:r>
            <a:r>
              <a:rPr sz="1400" b="1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Организацией</a:t>
            </a:r>
            <a:r>
              <a:rPr sz="1400" b="1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1F5F"/>
                </a:solidFill>
                <a:latin typeface="Calibri"/>
                <a:cs typeface="Calibri"/>
              </a:rPr>
              <a:t>или</a:t>
            </a:r>
            <a:r>
              <a:rPr sz="1400" b="1" spc="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spc="-50" dirty="0">
                <a:solidFill>
                  <a:srgbClr val="001F5F"/>
                </a:solidFill>
                <a:latin typeface="Calibri"/>
                <a:cs typeface="Calibri"/>
              </a:rPr>
              <a:t>в </a:t>
            </a:r>
            <a:r>
              <a:rPr sz="1400" b="1" dirty="0">
                <a:solidFill>
                  <a:srgbClr val="001F5F"/>
                </a:solidFill>
                <a:latin typeface="Calibri"/>
                <a:cs typeface="Calibri"/>
              </a:rPr>
              <a:t>которых</a:t>
            </a:r>
            <a:r>
              <a:rPr sz="1400" b="1" spc="-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1F5F"/>
                </a:solidFill>
                <a:latin typeface="Calibri"/>
                <a:cs typeface="Calibri"/>
              </a:rPr>
              <a:t>Организация</a:t>
            </a:r>
            <a:r>
              <a:rPr sz="1400" b="1" spc="-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1F5F"/>
                </a:solidFill>
                <a:latin typeface="Calibri"/>
                <a:cs typeface="Calibri"/>
              </a:rPr>
              <a:t>принимает</a:t>
            </a:r>
            <a:r>
              <a:rPr sz="1400" b="1" spc="-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1F5F"/>
                </a:solidFill>
                <a:latin typeface="Calibri"/>
                <a:cs typeface="Calibri"/>
              </a:rPr>
              <a:t>участие</a:t>
            </a:r>
            <a:r>
              <a:rPr sz="1400" b="1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1F5F"/>
                </a:solidFill>
                <a:latin typeface="Calibri"/>
                <a:cs typeface="Calibri"/>
              </a:rPr>
              <a:t>в</a:t>
            </a:r>
            <a:r>
              <a:rPr sz="1400" b="1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1F5F"/>
                </a:solidFill>
                <a:latin typeface="Calibri"/>
                <a:cs typeface="Calibri"/>
              </a:rPr>
              <a:t>учебном</a:t>
            </a:r>
            <a:r>
              <a:rPr sz="1400" b="1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году</a:t>
            </a:r>
            <a:r>
              <a:rPr sz="1400" b="1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1F5F"/>
                </a:solidFill>
                <a:latin typeface="Calibri"/>
                <a:cs typeface="Calibri"/>
              </a:rPr>
              <a:t>или</a:t>
            </a:r>
            <a:r>
              <a:rPr sz="1400" b="1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периоде</a:t>
            </a:r>
            <a:endParaRPr sz="14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обучения;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943226" y="5156453"/>
            <a:ext cx="556958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Font typeface="Wingdings"/>
              <a:buChar char=""/>
              <a:tabLst>
                <a:tab pos="355600" algn="l"/>
              </a:tabLst>
            </a:pP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характеристику</a:t>
            </a:r>
            <a:r>
              <a:rPr sz="2400" b="1" spc="-7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условий</a:t>
            </a:r>
            <a:r>
              <a:rPr sz="2400" b="1" spc="-7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реализации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программы</a:t>
            </a:r>
            <a:r>
              <a:rPr sz="2400" b="1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НОО/ООО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в</a:t>
            </a:r>
            <a:r>
              <a:rPr sz="2400" b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соответствии</a:t>
            </a:r>
            <a:r>
              <a:rPr sz="2400" b="1" spc="-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50" dirty="0">
                <a:solidFill>
                  <a:srgbClr val="001F5F"/>
                </a:solidFill>
                <a:latin typeface="Calibri"/>
                <a:cs typeface="Calibri"/>
              </a:rPr>
              <a:t>с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требованиями</a:t>
            </a:r>
            <a:r>
              <a:rPr sz="2400" b="1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ФГОС.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528" y="826008"/>
            <a:ext cx="2634996" cy="841248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521309" y="879094"/>
            <a:ext cx="198945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A1055B"/>
                </a:solidFill>
                <a:latin typeface="Arial"/>
                <a:cs typeface="Arial"/>
              </a:rPr>
              <a:t>ФГОС</a:t>
            </a:r>
            <a:r>
              <a:rPr sz="2000" b="1" spc="-40" dirty="0">
                <a:solidFill>
                  <a:srgbClr val="A1055B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A1055B"/>
                </a:solidFill>
                <a:latin typeface="Arial"/>
                <a:cs typeface="Arial"/>
              </a:rPr>
              <a:t>НОО</a:t>
            </a:r>
            <a:r>
              <a:rPr sz="2000" b="1" spc="-40" dirty="0">
                <a:solidFill>
                  <a:srgbClr val="A1055B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A1055B"/>
                </a:solidFill>
                <a:latin typeface="Arial"/>
                <a:cs typeface="Arial"/>
              </a:rPr>
              <a:t>п.32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035749" y="829022"/>
            <a:ext cx="2549714" cy="693685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9443466" y="862025"/>
            <a:ext cx="200342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A1055B"/>
                </a:solidFill>
                <a:latin typeface="Arial"/>
                <a:cs typeface="Arial"/>
              </a:rPr>
              <a:t>ФГОС</a:t>
            </a:r>
            <a:r>
              <a:rPr sz="2000" b="1" spc="-45" dirty="0">
                <a:solidFill>
                  <a:srgbClr val="A1055B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A1055B"/>
                </a:solidFill>
                <a:latin typeface="Arial"/>
                <a:cs typeface="Arial"/>
              </a:rPr>
              <a:t>ООО</a:t>
            </a:r>
            <a:r>
              <a:rPr sz="2000" b="1" spc="-50" dirty="0">
                <a:solidFill>
                  <a:srgbClr val="A1055B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A1055B"/>
                </a:solidFill>
                <a:latin typeface="Arial"/>
                <a:cs typeface="Arial"/>
              </a:rPr>
              <a:t>п.33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6783323" y="1392936"/>
            <a:ext cx="5302250" cy="841375"/>
            <a:chOff x="6783323" y="1392936"/>
            <a:chExt cx="5302250" cy="841375"/>
          </a:xfrm>
        </p:grpSpPr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783323" y="1505712"/>
              <a:ext cx="2252472" cy="55778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093963" y="1392936"/>
              <a:ext cx="3991355" cy="841248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8583294" y="1435988"/>
            <a:ext cx="322707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в</a:t>
            </a:r>
            <a:r>
              <a:rPr sz="2000" b="1" spc="-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том</a:t>
            </a:r>
            <a:r>
              <a:rPr sz="2000" b="1" spc="-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числе</a:t>
            </a:r>
            <a:r>
              <a:rPr sz="2000" b="1" spc="-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Calibri"/>
                <a:cs typeface="Calibri"/>
              </a:rPr>
              <a:t>адаптированной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5059679" y="5337047"/>
            <a:ext cx="7023100" cy="841375"/>
            <a:chOff x="5059679" y="5337047"/>
            <a:chExt cx="7023100" cy="841375"/>
          </a:xfrm>
        </p:grpSpPr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059679" y="5433059"/>
              <a:ext cx="4716780" cy="569976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090915" y="5337047"/>
              <a:ext cx="3991355" cy="841247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8580501" y="5381650"/>
            <a:ext cx="322707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в</a:t>
            </a:r>
            <a:r>
              <a:rPr sz="2000" b="1" spc="-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том</a:t>
            </a:r>
            <a:r>
              <a:rPr sz="2000" b="1" spc="-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числе</a:t>
            </a:r>
            <a:r>
              <a:rPr sz="2000" b="1" spc="-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Calibri"/>
                <a:cs typeface="Calibri"/>
              </a:rPr>
              <a:t>адаптированной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704845" y="285115"/>
            <a:ext cx="7522209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u="sng" dirty="0">
                <a:solidFill>
                  <a:srgbClr val="244060"/>
                </a:solidFill>
                <a:uFill>
                  <a:solidFill>
                    <a:srgbClr val="244060"/>
                  </a:solidFill>
                </a:uFill>
                <a:latin typeface="Calibri"/>
                <a:cs typeface="Calibri"/>
              </a:rPr>
              <a:t>Этапы</a:t>
            </a:r>
            <a:r>
              <a:rPr sz="2800" u="sng" spc="-75" dirty="0">
                <a:solidFill>
                  <a:srgbClr val="244060"/>
                </a:solidFill>
                <a:uFill>
                  <a:solidFill>
                    <a:srgbClr val="244060"/>
                  </a:solidFill>
                </a:uFill>
                <a:latin typeface="Calibri"/>
                <a:cs typeface="Calibri"/>
              </a:rPr>
              <a:t> </a:t>
            </a:r>
            <a:r>
              <a:rPr sz="2800" u="sng" dirty="0">
                <a:solidFill>
                  <a:srgbClr val="244060"/>
                </a:solidFill>
                <a:uFill>
                  <a:solidFill>
                    <a:srgbClr val="244060"/>
                  </a:solidFill>
                </a:uFill>
                <a:latin typeface="Calibri"/>
                <a:cs typeface="Calibri"/>
              </a:rPr>
              <a:t>введения</a:t>
            </a:r>
            <a:r>
              <a:rPr sz="2800" u="sng" spc="-55" dirty="0">
                <a:solidFill>
                  <a:srgbClr val="244060"/>
                </a:solidFill>
                <a:uFill>
                  <a:solidFill>
                    <a:srgbClr val="244060"/>
                  </a:solidFill>
                </a:uFill>
                <a:latin typeface="Calibri"/>
                <a:cs typeface="Calibri"/>
              </a:rPr>
              <a:t> </a:t>
            </a:r>
            <a:r>
              <a:rPr sz="2800" u="sng" dirty="0">
                <a:solidFill>
                  <a:srgbClr val="244060"/>
                </a:solidFill>
                <a:uFill>
                  <a:solidFill>
                    <a:srgbClr val="244060"/>
                  </a:solidFill>
                </a:uFill>
                <a:latin typeface="Calibri"/>
                <a:cs typeface="Calibri"/>
              </a:rPr>
              <a:t>обновленных</a:t>
            </a:r>
            <a:r>
              <a:rPr sz="2800" u="sng" spc="-60" dirty="0">
                <a:solidFill>
                  <a:srgbClr val="244060"/>
                </a:solidFill>
                <a:uFill>
                  <a:solidFill>
                    <a:srgbClr val="244060"/>
                  </a:solidFill>
                </a:uFill>
                <a:latin typeface="Calibri"/>
                <a:cs typeface="Calibri"/>
              </a:rPr>
              <a:t> </a:t>
            </a:r>
            <a:r>
              <a:rPr sz="2800" u="sng" dirty="0">
                <a:solidFill>
                  <a:srgbClr val="244060"/>
                </a:solidFill>
                <a:uFill>
                  <a:solidFill>
                    <a:srgbClr val="244060"/>
                  </a:solidFill>
                </a:uFill>
                <a:latin typeface="Calibri"/>
                <a:cs typeface="Calibri"/>
              </a:rPr>
              <a:t>ФГОС</a:t>
            </a:r>
            <a:r>
              <a:rPr sz="2800" u="sng" spc="-95" dirty="0">
                <a:solidFill>
                  <a:srgbClr val="244060"/>
                </a:solidFill>
                <a:uFill>
                  <a:solidFill>
                    <a:srgbClr val="244060"/>
                  </a:solidFill>
                </a:uFill>
                <a:latin typeface="Calibri"/>
                <a:cs typeface="Calibri"/>
              </a:rPr>
              <a:t> </a:t>
            </a:r>
            <a:r>
              <a:rPr sz="2800" u="sng" dirty="0">
                <a:solidFill>
                  <a:srgbClr val="244060"/>
                </a:solidFill>
                <a:uFill>
                  <a:solidFill>
                    <a:srgbClr val="244060"/>
                  </a:solidFill>
                </a:uFill>
                <a:latin typeface="Calibri"/>
                <a:cs typeface="Calibri"/>
              </a:rPr>
              <a:t>НОО</a:t>
            </a:r>
            <a:r>
              <a:rPr sz="2800" u="sng" spc="-100" dirty="0">
                <a:solidFill>
                  <a:srgbClr val="244060"/>
                </a:solidFill>
                <a:uFill>
                  <a:solidFill>
                    <a:srgbClr val="244060"/>
                  </a:solidFill>
                </a:uFill>
                <a:latin typeface="Calibri"/>
                <a:cs typeface="Calibri"/>
              </a:rPr>
              <a:t> </a:t>
            </a:r>
            <a:r>
              <a:rPr sz="2800" u="sng" dirty="0">
                <a:solidFill>
                  <a:srgbClr val="244060"/>
                </a:solidFill>
                <a:uFill>
                  <a:solidFill>
                    <a:srgbClr val="244060"/>
                  </a:solidFill>
                </a:uFill>
                <a:latin typeface="Calibri"/>
                <a:cs typeface="Calibri"/>
              </a:rPr>
              <a:t>и</a:t>
            </a:r>
            <a:r>
              <a:rPr sz="2800" u="sng" spc="-80" dirty="0">
                <a:solidFill>
                  <a:srgbClr val="244060"/>
                </a:solidFill>
                <a:uFill>
                  <a:solidFill>
                    <a:srgbClr val="244060"/>
                  </a:solidFill>
                </a:uFill>
                <a:latin typeface="Calibri"/>
                <a:cs typeface="Calibri"/>
              </a:rPr>
              <a:t> </a:t>
            </a:r>
            <a:r>
              <a:rPr sz="2800" u="sng" spc="-25" dirty="0">
                <a:solidFill>
                  <a:srgbClr val="244060"/>
                </a:solidFill>
                <a:uFill>
                  <a:solidFill>
                    <a:srgbClr val="244060"/>
                  </a:solidFill>
                </a:uFill>
                <a:latin typeface="Calibri"/>
                <a:cs typeface="Calibri"/>
              </a:rPr>
              <a:t>ООО</a:t>
            </a:r>
            <a:endParaRPr sz="2800">
              <a:latin typeface="Calibri"/>
              <a:cs typeface="Calibri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167561" y="1582674"/>
          <a:ext cx="10001882" cy="35013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519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85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55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15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626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2583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407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6487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2583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446405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95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2200" b="1" spc="-10" dirty="0">
                          <a:solidFill>
                            <a:srgbClr val="1F4E79"/>
                          </a:solidFill>
                          <a:latin typeface="Calibri"/>
                          <a:cs typeface="Calibri"/>
                        </a:rPr>
                        <a:t>Годы/классы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BF7FF"/>
                    </a:solidFill>
                  </a:tcPr>
                </a:tc>
                <a:tc gridSpan="9">
                  <a:txBody>
                    <a:bodyPr/>
                    <a:lstStyle/>
                    <a:p>
                      <a:pPr marL="1905" algn="ctr">
                        <a:lnSpc>
                          <a:spcPts val="2350"/>
                        </a:lnSpc>
                      </a:pPr>
                      <a:r>
                        <a:rPr sz="2000" b="1" dirty="0">
                          <a:solidFill>
                            <a:srgbClr val="A1055B"/>
                          </a:solidFill>
                          <a:latin typeface="Arial"/>
                          <a:cs typeface="Arial"/>
                        </a:rPr>
                        <a:t>Обязательное</a:t>
                      </a:r>
                      <a:r>
                        <a:rPr sz="2000" b="1" spc="-120" dirty="0">
                          <a:solidFill>
                            <a:srgbClr val="A105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-10" dirty="0">
                          <a:solidFill>
                            <a:srgbClr val="A1055B"/>
                          </a:solidFill>
                          <a:latin typeface="Arial"/>
                          <a:cs typeface="Arial"/>
                        </a:rPr>
                        <a:t>введение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BF7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085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BF7F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1169670">
                        <a:lnSpc>
                          <a:spcPts val="2350"/>
                        </a:lnSpc>
                      </a:pPr>
                      <a:r>
                        <a:rPr sz="2000" b="1" dirty="0">
                          <a:solidFill>
                            <a:srgbClr val="A1055B"/>
                          </a:solidFill>
                          <a:latin typeface="Arial"/>
                          <a:cs typeface="Arial"/>
                        </a:rPr>
                        <a:t>ФГОС</a:t>
                      </a:r>
                      <a:r>
                        <a:rPr sz="2000" b="1" spc="-45" dirty="0">
                          <a:solidFill>
                            <a:srgbClr val="A105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-25" dirty="0">
                          <a:solidFill>
                            <a:srgbClr val="A1055B"/>
                          </a:solidFill>
                          <a:latin typeface="Arial"/>
                          <a:cs typeface="Arial"/>
                        </a:rPr>
                        <a:t>НОО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BF7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5">
                  <a:txBody>
                    <a:bodyPr/>
                    <a:lstStyle/>
                    <a:p>
                      <a:pPr marL="1270" algn="ctr">
                        <a:lnSpc>
                          <a:spcPts val="2350"/>
                        </a:lnSpc>
                      </a:pPr>
                      <a:r>
                        <a:rPr sz="2000" b="1" dirty="0">
                          <a:solidFill>
                            <a:srgbClr val="A1055B"/>
                          </a:solidFill>
                          <a:latin typeface="Arial"/>
                          <a:cs typeface="Arial"/>
                        </a:rPr>
                        <a:t>ФГОС</a:t>
                      </a:r>
                      <a:r>
                        <a:rPr sz="2000" b="1" spc="-45" dirty="0">
                          <a:solidFill>
                            <a:srgbClr val="A105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-25" dirty="0">
                          <a:solidFill>
                            <a:srgbClr val="A1055B"/>
                          </a:solidFill>
                          <a:latin typeface="Arial"/>
                          <a:cs typeface="Arial"/>
                        </a:rPr>
                        <a:t>ООО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BF7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498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BF7FF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2400" b="1" dirty="0">
                          <a:solidFill>
                            <a:srgbClr val="1F4E79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BF7FF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2400" b="1" dirty="0">
                          <a:solidFill>
                            <a:srgbClr val="1F4E79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BF7FF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2400" b="1" dirty="0">
                          <a:solidFill>
                            <a:srgbClr val="1F4E79"/>
                          </a:solidFill>
                          <a:latin typeface="Calibri"/>
                          <a:cs typeface="Calibri"/>
                        </a:rPr>
                        <a:t>3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BF7FF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2400" b="1" dirty="0">
                          <a:solidFill>
                            <a:srgbClr val="1F4E79"/>
                          </a:solidFill>
                          <a:latin typeface="Calibri"/>
                          <a:cs typeface="Calibri"/>
                        </a:rPr>
                        <a:t>4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BF7FF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2400" b="1" dirty="0">
                          <a:solidFill>
                            <a:srgbClr val="1F4E79"/>
                          </a:solidFill>
                          <a:latin typeface="Calibri"/>
                          <a:cs typeface="Calibri"/>
                        </a:rPr>
                        <a:t>5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BF7FF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2400" b="1" dirty="0">
                          <a:solidFill>
                            <a:srgbClr val="1F4E79"/>
                          </a:solidFill>
                          <a:latin typeface="Calibri"/>
                          <a:cs typeface="Calibri"/>
                        </a:rPr>
                        <a:t>6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BF7FF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2400" b="1" dirty="0">
                          <a:solidFill>
                            <a:srgbClr val="1F4E79"/>
                          </a:solidFill>
                          <a:latin typeface="Calibri"/>
                          <a:cs typeface="Calibri"/>
                        </a:rPr>
                        <a:t>7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BF7FF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2400" b="1" dirty="0">
                          <a:solidFill>
                            <a:srgbClr val="1F4E79"/>
                          </a:solidFill>
                          <a:latin typeface="Calibri"/>
                          <a:cs typeface="Calibri"/>
                        </a:rPr>
                        <a:t>8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BF7FF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2400" b="1" dirty="0">
                          <a:solidFill>
                            <a:srgbClr val="1F4E79"/>
                          </a:solidFill>
                          <a:latin typeface="Calibri"/>
                          <a:cs typeface="Calibri"/>
                        </a:rPr>
                        <a:t>9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BF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5010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225"/>
                        </a:spcBef>
                      </a:pPr>
                      <a:r>
                        <a:rPr sz="2400" b="1" spc="-10" dirty="0">
                          <a:solidFill>
                            <a:srgbClr val="1F4E79"/>
                          </a:solidFill>
                          <a:latin typeface="Calibri"/>
                          <a:cs typeface="Calibri"/>
                        </a:rPr>
                        <a:t>2022-</a:t>
                      </a:r>
                      <a:r>
                        <a:rPr sz="2400" b="1" spc="-20" dirty="0">
                          <a:solidFill>
                            <a:srgbClr val="1F4E79"/>
                          </a:solidFill>
                          <a:latin typeface="Calibri"/>
                          <a:cs typeface="Calibri"/>
                        </a:rPr>
                        <a:t>2023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555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BF7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7697D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BF7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BF7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BF7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7697D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BF7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BF7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BF7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BF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290"/>
                        </a:spcBef>
                      </a:pPr>
                      <a:r>
                        <a:rPr sz="2400" b="1" spc="-10" dirty="0">
                          <a:solidFill>
                            <a:srgbClr val="1F4E79"/>
                          </a:solidFill>
                          <a:latin typeface="Calibri"/>
                          <a:cs typeface="Calibri"/>
                        </a:rPr>
                        <a:t>2023-</a:t>
                      </a:r>
                      <a:r>
                        <a:rPr sz="2400" b="1" spc="-20" dirty="0">
                          <a:solidFill>
                            <a:srgbClr val="1F4E79"/>
                          </a:solidFill>
                          <a:latin typeface="Calibri"/>
                          <a:cs typeface="Calibri"/>
                        </a:rPr>
                        <a:t>2024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63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BF7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7697D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7697D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7697D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7697D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7697D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7697D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7697D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BF7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BF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2625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100"/>
                        </a:spcBef>
                      </a:pPr>
                      <a:r>
                        <a:rPr sz="2400" b="1" spc="-10" dirty="0">
                          <a:solidFill>
                            <a:srgbClr val="1F4E79"/>
                          </a:solidFill>
                          <a:latin typeface="Calibri"/>
                          <a:cs typeface="Calibri"/>
                        </a:rPr>
                        <a:t>2024-</a:t>
                      </a:r>
                      <a:r>
                        <a:rPr sz="2400" b="1" spc="-20" dirty="0">
                          <a:solidFill>
                            <a:srgbClr val="1F4E79"/>
                          </a:solidFill>
                          <a:latin typeface="Calibri"/>
                          <a:cs typeface="Calibri"/>
                        </a:rPr>
                        <a:t>2025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397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BF7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7697D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7697D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7697D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7697D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7697D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7697D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7697D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7697D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7697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80894" y="47066"/>
            <a:ext cx="703199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u="sng" spc="-10" dirty="0">
                <a:solidFill>
                  <a:srgbClr val="244060"/>
                </a:solidFill>
                <a:uFill>
                  <a:solidFill>
                    <a:srgbClr val="244060"/>
                  </a:solidFill>
                </a:uFill>
                <a:latin typeface="Calibri"/>
                <a:cs typeface="Calibri"/>
              </a:rPr>
              <a:t>Организация</a:t>
            </a:r>
            <a:r>
              <a:rPr sz="2800" u="sng" spc="-80" dirty="0">
                <a:solidFill>
                  <a:srgbClr val="244060"/>
                </a:solidFill>
                <a:uFill>
                  <a:solidFill>
                    <a:srgbClr val="244060"/>
                  </a:solidFill>
                </a:uFill>
                <a:latin typeface="Calibri"/>
                <a:cs typeface="Calibri"/>
              </a:rPr>
              <a:t> </a:t>
            </a:r>
            <a:r>
              <a:rPr sz="2800" u="sng" spc="-10" dirty="0">
                <a:solidFill>
                  <a:srgbClr val="244060"/>
                </a:solidFill>
                <a:uFill>
                  <a:solidFill>
                    <a:srgbClr val="244060"/>
                  </a:solidFill>
                </a:uFill>
                <a:latin typeface="Calibri"/>
                <a:cs typeface="Calibri"/>
              </a:rPr>
              <a:t>образовательной</a:t>
            </a:r>
            <a:r>
              <a:rPr sz="2800" u="sng" spc="-60" dirty="0">
                <a:solidFill>
                  <a:srgbClr val="244060"/>
                </a:solidFill>
                <a:uFill>
                  <a:solidFill>
                    <a:srgbClr val="244060"/>
                  </a:solidFill>
                </a:uFill>
                <a:latin typeface="Calibri"/>
                <a:cs typeface="Calibri"/>
              </a:rPr>
              <a:t> </a:t>
            </a:r>
            <a:r>
              <a:rPr sz="2800" u="sng" spc="-10" dirty="0">
                <a:solidFill>
                  <a:srgbClr val="244060"/>
                </a:solidFill>
                <a:uFill>
                  <a:solidFill>
                    <a:srgbClr val="244060"/>
                  </a:solidFill>
                </a:uFill>
                <a:latin typeface="Calibri"/>
                <a:cs typeface="Calibri"/>
              </a:rPr>
              <a:t>деятельности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499499" y="664361"/>
            <a:ext cx="10193020" cy="1900555"/>
            <a:chOff x="1499499" y="664361"/>
            <a:chExt cx="10193020" cy="190055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99499" y="685697"/>
              <a:ext cx="2749412" cy="75196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43156" y="664361"/>
              <a:ext cx="2714303" cy="76107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44540" y="1228344"/>
              <a:ext cx="5847588" cy="1336548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6317996" y="688340"/>
            <a:ext cx="4864735" cy="1428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8455" algn="ctr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ФГОС</a:t>
            </a:r>
            <a:r>
              <a:rPr sz="2400" b="1" spc="-5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Calibri"/>
                <a:cs typeface="Calibri"/>
              </a:rPr>
              <a:t>ООО-</a:t>
            </a:r>
            <a:r>
              <a:rPr sz="2400" b="1" spc="-20" dirty="0">
                <a:solidFill>
                  <a:srgbClr val="C00000"/>
                </a:solidFill>
                <a:latin typeface="Calibri"/>
                <a:cs typeface="Calibri"/>
              </a:rPr>
              <a:t>2021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680"/>
              </a:spcBef>
            </a:pP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Общий</a:t>
            </a:r>
            <a:r>
              <a:rPr sz="1800" b="1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объем</a:t>
            </a:r>
            <a:r>
              <a:rPr sz="1800" b="1" spc="-5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Calibri"/>
                <a:cs typeface="Calibri"/>
              </a:rPr>
              <a:t>аудиторной</a:t>
            </a:r>
            <a:r>
              <a:rPr sz="1800" b="1" spc="-4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работы</a:t>
            </a:r>
            <a:r>
              <a:rPr sz="1800" b="1" spc="-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Calibri"/>
                <a:cs typeface="Calibri"/>
              </a:rPr>
              <a:t>обучающихся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за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пять</a:t>
            </a: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учебных</a:t>
            </a:r>
            <a:r>
              <a:rPr sz="1800" b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25" dirty="0">
                <a:solidFill>
                  <a:srgbClr val="001F5F"/>
                </a:solidFill>
                <a:latin typeface="Calibri"/>
                <a:cs typeface="Calibri"/>
              </a:rPr>
              <a:t>лет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5058</a:t>
            </a:r>
            <a:r>
              <a:rPr sz="1800" b="1" spc="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-</a:t>
            </a:r>
            <a:r>
              <a:rPr sz="1800" b="1" spc="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5549</a:t>
            </a:r>
            <a:r>
              <a:rPr sz="1800" b="1" spc="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академических</a:t>
            </a:r>
            <a:r>
              <a:rPr sz="1800" b="1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часов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1231391"/>
            <a:ext cx="7106411" cy="1336548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383540" y="708736"/>
            <a:ext cx="4866005" cy="14109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0990" algn="ctr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ФГОС</a:t>
            </a:r>
            <a:r>
              <a:rPr sz="2400" b="1" spc="-6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Calibri"/>
                <a:cs typeface="Calibri"/>
              </a:rPr>
              <a:t>НОО-</a:t>
            </a:r>
            <a:r>
              <a:rPr sz="2400" b="1" spc="-20" dirty="0">
                <a:solidFill>
                  <a:srgbClr val="C00000"/>
                </a:solidFill>
                <a:latin typeface="Calibri"/>
                <a:cs typeface="Calibri"/>
              </a:rPr>
              <a:t>2021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545"/>
              </a:spcBef>
            </a:pP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Общий</a:t>
            </a:r>
            <a:r>
              <a:rPr sz="1800" b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объем</a:t>
            </a:r>
            <a:r>
              <a:rPr sz="1800" b="1" spc="-4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Calibri"/>
                <a:cs typeface="Calibri"/>
              </a:rPr>
              <a:t>аудиторной</a:t>
            </a:r>
            <a:r>
              <a:rPr sz="1800" b="1" spc="-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работы 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обучающихся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за</a:t>
            </a:r>
            <a:r>
              <a:rPr sz="1800" b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четыре</a:t>
            </a:r>
            <a:r>
              <a:rPr sz="1800" b="1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учебных</a:t>
            </a:r>
            <a:r>
              <a:rPr sz="1800" b="1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20" dirty="0">
                <a:solidFill>
                  <a:srgbClr val="001F5F"/>
                </a:solidFill>
                <a:latin typeface="Calibri"/>
                <a:cs typeface="Calibri"/>
              </a:rPr>
              <a:t>года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2954</a:t>
            </a:r>
            <a:r>
              <a:rPr sz="1800" b="1" spc="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-</a:t>
            </a:r>
            <a:r>
              <a:rPr sz="1800" b="1" spc="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3190</a:t>
            </a:r>
            <a:r>
              <a:rPr sz="1800" b="1" spc="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академических</a:t>
            </a:r>
            <a:r>
              <a:rPr sz="1800" b="1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часов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0" y="4180332"/>
            <a:ext cx="12056364" cy="694944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2108707" y="4206366"/>
            <a:ext cx="8004809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ТРЕБОВАНИЯ</a:t>
            </a:r>
            <a:r>
              <a:rPr sz="2000" b="1" spc="-7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К</a:t>
            </a:r>
            <a:r>
              <a:rPr sz="2000" b="1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УЧЕБНОЙ</a:t>
            </a:r>
            <a:r>
              <a:rPr sz="2000" b="1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НАГРУЗКЕ</a:t>
            </a:r>
            <a:r>
              <a:rPr sz="2000" b="1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ОБУЧАЮЩИХСЯ</a:t>
            </a:r>
            <a:r>
              <a:rPr sz="2000" b="1" spc="-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СанПиН</a:t>
            </a:r>
            <a:r>
              <a:rPr sz="2000" b="1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1.2.3685-</a:t>
            </a:r>
            <a:r>
              <a:rPr sz="2000" b="1" spc="-25" dirty="0">
                <a:solidFill>
                  <a:srgbClr val="001F5F"/>
                </a:solidFill>
                <a:latin typeface="Calibri"/>
                <a:cs typeface="Calibri"/>
              </a:rPr>
              <a:t>21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13" name="object 1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4692395"/>
            <a:ext cx="6979920" cy="2165603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253695" y="4731511"/>
            <a:ext cx="59385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C00000"/>
                </a:solidFill>
                <a:latin typeface="Calibri"/>
                <a:cs typeface="Calibri"/>
              </a:rPr>
              <a:t>Продолжительность</a:t>
            </a:r>
            <a:r>
              <a:rPr sz="1800" b="1" spc="-4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дневной</a:t>
            </a:r>
            <a:r>
              <a:rPr sz="1800" b="1" spc="-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суммарной</a:t>
            </a:r>
            <a:r>
              <a:rPr sz="1800" b="1" spc="-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Calibri"/>
                <a:cs typeface="Calibri"/>
              </a:rPr>
              <a:t>образовательной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нагрузки</a:t>
            </a:r>
            <a:r>
              <a:rPr sz="1800" b="1" spc="-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для</a:t>
            </a:r>
            <a:r>
              <a:rPr sz="1800" b="1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обучающихся: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53695" y="5241747"/>
            <a:ext cx="1362710" cy="142811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700"/>
              </a:spcBef>
            </a:pP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I 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класс</a:t>
            </a:r>
            <a:endParaRPr sz="1800">
              <a:latin typeface="Calibri"/>
              <a:cs typeface="Calibri"/>
            </a:endParaRPr>
          </a:p>
          <a:p>
            <a:pPr marL="12700" marR="5080" algn="just">
              <a:lnSpc>
                <a:spcPct val="127800"/>
              </a:lnSpc>
              <a:spcBef>
                <a:spcPts val="5"/>
              </a:spcBef>
            </a:pP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II-IV</a:t>
            </a:r>
            <a:r>
              <a:rPr sz="1800" b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классов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V-VI</a:t>
            </a:r>
            <a:r>
              <a:rPr sz="1800" b="1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классов VII-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XI</a:t>
            </a:r>
            <a:r>
              <a:rPr sz="1800" b="1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классов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724405" y="5241747"/>
            <a:ext cx="5163820" cy="1428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5240">
              <a:lnSpc>
                <a:spcPct val="127800"/>
              </a:lnSpc>
              <a:spcBef>
                <a:spcPts val="100"/>
              </a:spcBef>
            </a:pP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4</a:t>
            </a:r>
            <a:r>
              <a:rPr sz="1800" b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урока</a:t>
            </a:r>
            <a:r>
              <a:rPr sz="1800" b="1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(при</a:t>
            </a:r>
            <a:r>
              <a:rPr sz="1400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2ч</a:t>
            </a:r>
            <a:r>
              <a:rPr sz="1400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Calibri"/>
                <a:cs typeface="Calibri"/>
              </a:rPr>
              <a:t>физкультуры)</a:t>
            </a: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,</a:t>
            </a:r>
            <a:r>
              <a:rPr sz="1400" b="1" dirty="0">
                <a:solidFill>
                  <a:srgbClr val="001F5F"/>
                </a:solidFill>
                <a:latin typeface="Calibri"/>
                <a:cs typeface="Calibri"/>
              </a:rPr>
              <a:t> 5</a:t>
            </a:r>
            <a:r>
              <a:rPr sz="1400" b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1F5F"/>
                </a:solidFill>
                <a:latin typeface="Calibri"/>
                <a:cs typeface="Calibri"/>
              </a:rPr>
              <a:t>уроков</a:t>
            </a:r>
            <a:r>
              <a:rPr sz="1400" b="1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1F5F"/>
                </a:solidFill>
                <a:latin typeface="Calibri"/>
                <a:cs typeface="Calibri"/>
              </a:rPr>
              <a:t>1</a:t>
            </a:r>
            <a:r>
              <a:rPr sz="1400" b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1F5F"/>
                </a:solidFill>
                <a:latin typeface="Calibri"/>
                <a:cs typeface="Calibri"/>
              </a:rPr>
              <a:t>раз/нед.</a:t>
            </a:r>
            <a:r>
              <a:rPr sz="1400" b="1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(при</a:t>
            </a:r>
            <a:r>
              <a:rPr sz="1400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3ч</a:t>
            </a:r>
            <a:r>
              <a:rPr sz="1400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Calibri"/>
                <a:cs typeface="Calibri"/>
              </a:rPr>
              <a:t>физ.)</a:t>
            </a:r>
            <a:r>
              <a:rPr sz="1400" spc="2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5</a:t>
            </a:r>
            <a:r>
              <a:rPr sz="1800" b="1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уроков</a:t>
            </a:r>
            <a:r>
              <a:rPr sz="1800" b="1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(при</a:t>
            </a:r>
            <a:r>
              <a:rPr sz="1400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2ч</a:t>
            </a:r>
            <a:r>
              <a:rPr sz="1400" spc="-10" dirty="0">
                <a:solidFill>
                  <a:srgbClr val="001F5F"/>
                </a:solidFill>
                <a:latin typeface="Calibri"/>
                <a:cs typeface="Calibri"/>
              </a:rPr>
              <a:t> физкультуры),</a:t>
            </a:r>
            <a:r>
              <a:rPr sz="1400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1F5F"/>
                </a:solidFill>
                <a:latin typeface="Calibri"/>
                <a:cs typeface="Calibri"/>
              </a:rPr>
              <a:t>6</a:t>
            </a:r>
            <a:r>
              <a:rPr sz="1400" b="1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1F5F"/>
                </a:solidFill>
                <a:latin typeface="Calibri"/>
                <a:cs typeface="Calibri"/>
              </a:rPr>
              <a:t>уроков</a:t>
            </a:r>
            <a:r>
              <a:rPr sz="1400" b="1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1F5F"/>
                </a:solidFill>
                <a:latin typeface="Calibri"/>
                <a:cs typeface="Calibri"/>
              </a:rPr>
              <a:t>1</a:t>
            </a:r>
            <a:r>
              <a:rPr sz="1400" b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1F5F"/>
                </a:solidFill>
                <a:latin typeface="Calibri"/>
                <a:cs typeface="Calibri"/>
              </a:rPr>
              <a:t>раз/нед.</a:t>
            </a:r>
            <a:r>
              <a:rPr sz="1400" b="1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(при</a:t>
            </a:r>
            <a:r>
              <a:rPr sz="1400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3ч</a:t>
            </a:r>
            <a:r>
              <a:rPr sz="1400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Calibri"/>
                <a:cs typeface="Calibri"/>
              </a:rPr>
              <a:t>физ.)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6</a:t>
            </a: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уроков</a:t>
            </a:r>
            <a:r>
              <a:rPr sz="1800" b="1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не</a:t>
            </a:r>
            <a:r>
              <a:rPr sz="1800" b="1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20" dirty="0">
                <a:solidFill>
                  <a:srgbClr val="001F5F"/>
                </a:solidFill>
                <a:latin typeface="Calibri"/>
                <a:cs typeface="Calibri"/>
              </a:rPr>
              <a:t>более</a:t>
            </a:r>
            <a:endParaRPr sz="1800">
              <a:latin typeface="Calibri"/>
              <a:cs typeface="Calibri"/>
            </a:endParaRPr>
          </a:p>
          <a:p>
            <a:pPr marL="32384">
              <a:lnSpc>
                <a:spcPct val="100000"/>
              </a:lnSpc>
              <a:spcBef>
                <a:spcPts val="600"/>
              </a:spcBef>
            </a:pP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7</a:t>
            </a: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уроков</a:t>
            </a:r>
            <a:r>
              <a:rPr sz="1800" b="1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не</a:t>
            </a: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20" dirty="0">
                <a:solidFill>
                  <a:srgbClr val="001F5F"/>
                </a:solidFill>
                <a:latin typeface="Calibri"/>
                <a:cs typeface="Calibri"/>
              </a:rPr>
              <a:t>более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17" name="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793480" y="4692395"/>
            <a:ext cx="3262883" cy="2165603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9267825" y="4731511"/>
            <a:ext cx="2564130" cy="191579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620395">
              <a:lnSpc>
                <a:spcPct val="100499"/>
              </a:lnSpc>
              <a:spcBef>
                <a:spcPts val="90"/>
              </a:spcBef>
            </a:pP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Перерыв</a:t>
            </a:r>
            <a:r>
              <a:rPr sz="1800" b="1" spc="-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20" dirty="0">
                <a:solidFill>
                  <a:srgbClr val="001F5F"/>
                </a:solidFill>
                <a:latin typeface="Calibri"/>
                <a:cs typeface="Calibri"/>
              </a:rPr>
              <a:t>между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последним</a:t>
            </a:r>
            <a:r>
              <a:rPr sz="1800" b="1" spc="-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уроком </a:t>
            </a:r>
            <a:r>
              <a:rPr sz="1600" b="1" spc="-10" dirty="0">
                <a:solidFill>
                  <a:srgbClr val="001F5F"/>
                </a:solidFill>
                <a:latin typeface="Calibri"/>
                <a:cs typeface="Calibri"/>
              </a:rPr>
              <a:t>(занятием)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ts val="2140"/>
              </a:lnSpc>
            </a:pP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1800" b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началом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 внеурочных/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дополнительных</a:t>
            </a:r>
            <a:r>
              <a:rPr sz="1800" b="1" spc="-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занятий следующей</a:t>
            </a:r>
            <a:r>
              <a:rPr sz="1800" b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смены,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не менее</a:t>
            </a:r>
            <a:r>
              <a:rPr sz="1800" b="1" spc="-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20</a:t>
            </a:r>
            <a:r>
              <a:rPr sz="1800" b="1" spc="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Calibri"/>
                <a:cs typeface="Calibri"/>
              </a:rPr>
              <a:t>минут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0" y="2282951"/>
            <a:ext cx="11692255" cy="2186940"/>
            <a:chOff x="0" y="2282951"/>
            <a:chExt cx="11692255" cy="2186940"/>
          </a:xfrm>
        </p:grpSpPr>
        <p:pic>
          <p:nvPicPr>
            <p:cNvPr id="20" name="object 2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844539" y="2282951"/>
              <a:ext cx="5847588" cy="1673352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0" y="2289047"/>
              <a:ext cx="5772912" cy="1673352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0" y="3540251"/>
              <a:ext cx="2168652" cy="929640"/>
            </a:xfrm>
            <a:prstGeom prst="rect">
              <a:avLst/>
            </a:prstGeom>
          </p:spPr>
        </p:pic>
      </p:grpSp>
      <p:sp>
        <p:nvSpPr>
          <p:cNvPr id="23" name="object 23"/>
          <p:cNvSpPr txBox="1"/>
          <p:nvPr/>
        </p:nvSpPr>
        <p:spPr>
          <a:xfrm>
            <a:off x="253695" y="2328417"/>
            <a:ext cx="5415280" cy="1753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224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Объем</a:t>
            </a:r>
            <a:r>
              <a:rPr sz="1800" b="1" spc="-6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внеурочной</a:t>
            </a:r>
            <a:r>
              <a:rPr sz="1800" b="1" spc="-6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деятельности</a:t>
            </a:r>
            <a:r>
              <a:rPr sz="1800" b="1" spc="-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для</a:t>
            </a:r>
            <a:r>
              <a:rPr sz="1800" b="1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обучающихся</a:t>
            </a:r>
            <a:endParaRPr sz="1800">
              <a:latin typeface="Calibri"/>
              <a:cs typeface="Calibri"/>
            </a:endParaRPr>
          </a:p>
          <a:p>
            <a:pPr marL="142240">
              <a:lnSpc>
                <a:spcPct val="100000"/>
              </a:lnSpc>
            </a:pP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при</a:t>
            </a:r>
            <a:r>
              <a:rPr sz="1800" b="1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освоении</a:t>
            </a:r>
            <a:r>
              <a:rPr sz="1800" b="1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ими</a:t>
            </a:r>
            <a:r>
              <a:rPr sz="1800" b="1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ООП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НОО</a:t>
            </a:r>
            <a:r>
              <a:rPr sz="1800" b="1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до 1320</a:t>
            </a:r>
            <a:r>
              <a:rPr sz="1800" b="1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академ.</a:t>
            </a:r>
            <a:r>
              <a:rPr sz="1400" b="1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часов</a:t>
            </a:r>
            <a:endParaRPr sz="1400">
              <a:latin typeface="Calibri"/>
              <a:cs typeface="Calibri"/>
            </a:endParaRPr>
          </a:p>
          <a:p>
            <a:pPr marL="459105">
              <a:lnSpc>
                <a:spcPct val="100000"/>
              </a:lnSpc>
              <a:spcBef>
                <a:spcPts val="30"/>
              </a:spcBef>
            </a:pPr>
            <a:r>
              <a:rPr sz="1400" b="1" dirty="0">
                <a:solidFill>
                  <a:srgbClr val="001F5F"/>
                </a:solidFill>
                <a:latin typeface="Calibri"/>
                <a:cs typeface="Calibri"/>
              </a:rPr>
              <a:t>-за</a:t>
            </a:r>
            <a:r>
              <a:rPr sz="1400" b="1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1F5F"/>
                </a:solidFill>
                <a:latin typeface="Calibri"/>
                <a:cs typeface="Calibri"/>
              </a:rPr>
              <a:t>четыре</a:t>
            </a:r>
            <a:r>
              <a:rPr sz="1400" b="1" spc="-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1F5F"/>
                </a:solidFill>
                <a:latin typeface="Calibri"/>
                <a:cs typeface="Calibri"/>
              </a:rPr>
              <a:t>года</a:t>
            </a:r>
            <a:r>
              <a:rPr sz="1400" b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обучения,</a:t>
            </a:r>
            <a:endParaRPr sz="1400">
              <a:latin typeface="Calibri"/>
              <a:cs typeface="Calibri"/>
            </a:endParaRPr>
          </a:p>
          <a:p>
            <a:pPr marL="459105">
              <a:lnSpc>
                <a:spcPct val="100000"/>
              </a:lnSpc>
            </a:pPr>
            <a:r>
              <a:rPr sz="1400" b="1" dirty="0">
                <a:solidFill>
                  <a:srgbClr val="001F5F"/>
                </a:solidFill>
                <a:latin typeface="Calibri"/>
                <a:cs typeface="Calibri"/>
              </a:rPr>
              <a:t>-с учетом</a:t>
            </a: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 образовательных</a:t>
            </a:r>
            <a:r>
              <a:rPr sz="1400" b="1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1F5F"/>
                </a:solidFill>
                <a:latin typeface="Calibri"/>
                <a:cs typeface="Calibri"/>
              </a:rPr>
              <a:t>потребностей,</a:t>
            </a:r>
            <a:r>
              <a:rPr sz="1400" b="1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интересов,</a:t>
            </a:r>
            <a:r>
              <a:rPr sz="1400" b="1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запросов,</a:t>
            </a:r>
            <a:endParaRPr sz="1400">
              <a:latin typeface="Calibri"/>
              <a:cs typeface="Calibri"/>
            </a:endParaRPr>
          </a:p>
          <a:p>
            <a:pPr marL="459105">
              <a:lnSpc>
                <a:spcPct val="100000"/>
              </a:lnSpc>
            </a:pPr>
            <a:r>
              <a:rPr sz="1400" b="1" dirty="0">
                <a:solidFill>
                  <a:srgbClr val="001F5F"/>
                </a:solidFill>
                <a:latin typeface="Calibri"/>
                <a:cs typeface="Calibri"/>
              </a:rPr>
              <a:t>-</a:t>
            </a: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возможностей</a:t>
            </a:r>
            <a:r>
              <a:rPr sz="1400" b="1" spc="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Организации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sz="1050" b="1" i="1" spc="-10" dirty="0">
                <a:solidFill>
                  <a:srgbClr val="001F5F"/>
                </a:solidFill>
                <a:latin typeface="Calibri"/>
                <a:cs typeface="Calibri"/>
              </a:rPr>
              <a:t>Например:</a:t>
            </a:r>
            <a:endParaRPr sz="10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050" b="1" i="1" dirty="0">
                <a:solidFill>
                  <a:srgbClr val="001F5F"/>
                </a:solidFill>
                <a:latin typeface="Calibri"/>
                <a:cs typeface="Calibri"/>
              </a:rPr>
              <a:t>1кл.</a:t>
            </a:r>
            <a:r>
              <a:rPr sz="1050" b="1" i="1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050" b="1" i="1" dirty="0">
                <a:solidFill>
                  <a:srgbClr val="001F5F"/>
                </a:solidFill>
                <a:latin typeface="Calibri"/>
                <a:cs typeface="Calibri"/>
              </a:rPr>
              <a:t>-</a:t>
            </a:r>
            <a:r>
              <a:rPr sz="1050" b="1" i="1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050" b="1" i="1" dirty="0">
                <a:solidFill>
                  <a:srgbClr val="001F5F"/>
                </a:solidFill>
                <a:latin typeface="Calibri"/>
                <a:cs typeface="Calibri"/>
              </a:rPr>
              <a:t>300</a:t>
            </a:r>
            <a:r>
              <a:rPr sz="1050" b="1" i="1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050" b="1" i="1" dirty="0">
                <a:solidFill>
                  <a:srgbClr val="001F5F"/>
                </a:solidFill>
                <a:latin typeface="Calibri"/>
                <a:cs typeface="Calibri"/>
              </a:rPr>
              <a:t>часов</a:t>
            </a:r>
            <a:r>
              <a:rPr sz="1050" b="1" i="1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050" b="1" i="1" dirty="0">
                <a:solidFill>
                  <a:srgbClr val="001F5F"/>
                </a:solidFill>
                <a:latin typeface="Calibri"/>
                <a:cs typeface="Calibri"/>
              </a:rPr>
              <a:t>ВД</a:t>
            </a:r>
            <a:r>
              <a:rPr sz="1050" b="1" i="1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050" b="1" i="1" dirty="0">
                <a:solidFill>
                  <a:srgbClr val="001F5F"/>
                </a:solidFill>
                <a:latin typeface="Calibri"/>
                <a:cs typeface="Calibri"/>
              </a:rPr>
              <a:t>в</a:t>
            </a:r>
            <a:r>
              <a:rPr sz="1050" b="1" i="1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050" b="1" i="1" spc="-25" dirty="0">
                <a:solidFill>
                  <a:srgbClr val="001F5F"/>
                </a:solidFill>
                <a:latin typeface="Calibri"/>
                <a:cs typeface="Calibri"/>
              </a:rPr>
              <a:t>год</a:t>
            </a:r>
            <a:endParaRPr sz="10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050" b="1" i="1" dirty="0">
                <a:solidFill>
                  <a:srgbClr val="001F5F"/>
                </a:solidFill>
                <a:latin typeface="Calibri"/>
                <a:cs typeface="Calibri"/>
              </a:rPr>
              <a:t>2-4кл.</a:t>
            </a:r>
            <a:r>
              <a:rPr sz="1050" b="1" i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050" b="1" i="1" dirty="0">
                <a:solidFill>
                  <a:srgbClr val="001F5F"/>
                </a:solidFill>
                <a:latin typeface="Calibri"/>
                <a:cs typeface="Calibri"/>
              </a:rPr>
              <a:t>–</a:t>
            </a:r>
            <a:r>
              <a:rPr sz="1050" b="1" i="1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050" b="1" i="1" dirty="0">
                <a:solidFill>
                  <a:srgbClr val="001F5F"/>
                </a:solidFill>
                <a:latin typeface="Calibri"/>
                <a:cs typeface="Calibri"/>
              </a:rPr>
              <a:t>по</a:t>
            </a:r>
            <a:r>
              <a:rPr sz="1050" b="1" i="1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050" b="1" i="1" dirty="0">
                <a:solidFill>
                  <a:srgbClr val="001F5F"/>
                </a:solidFill>
                <a:latin typeface="Calibri"/>
                <a:cs typeface="Calibri"/>
              </a:rPr>
              <a:t>340</a:t>
            </a:r>
            <a:r>
              <a:rPr sz="1050" b="1" i="1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050" b="1" i="1" dirty="0">
                <a:solidFill>
                  <a:srgbClr val="001F5F"/>
                </a:solidFill>
                <a:latin typeface="Calibri"/>
                <a:cs typeface="Calibri"/>
              </a:rPr>
              <a:t>часов ВД</a:t>
            </a:r>
            <a:r>
              <a:rPr sz="1050" b="1" i="1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050" b="1" i="1" dirty="0">
                <a:solidFill>
                  <a:srgbClr val="001F5F"/>
                </a:solidFill>
                <a:latin typeface="Calibri"/>
                <a:cs typeface="Calibri"/>
              </a:rPr>
              <a:t>в</a:t>
            </a:r>
            <a:r>
              <a:rPr sz="1050" b="1" i="1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050" b="1" i="1" spc="-25" dirty="0">
                <a:solidFill>
                  <a:srgbClr val="001F5F"/>
                </a:solidFill>
                <a:latin typeface="Calibri"/>
                <a:cs typeface="Calibri"/>
              </a:rPr>
              <a:t>год</a:t>
            </a:r>
            <a:endParaRPr sz="1050">
              <a:latin typeface="Calibri"/>
              <a:cs typeface="Calibri"/>
            </a:endParaRPr>
          </a:p>
        </p:txBody>
      </p:sp>
      <p:pic>
        <p:nvPicPr>
          <p:cNvPr id="24" name="object 24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9707880" y="3537203"/>
            <a:ext cx="2348483" cy="769620"/>
          </a:xfrm>
          <a:prstGeom prst="rect">
            <a:avLst/>
          </a:prstGeom>
        </p:spPr>
      </p:pic>
      <p:sp>
        <p:nvSpPr>
          <p:cNvPr id="25" name="object 25"/>
          <p:cNvSpPr txBox="1"/>
          <p:nvPr/>
        </p:nvSpPr>
        <p:spPr>
          <a:xfrm>
            <a:off x="6317996" y="2322703"/>
            <a:ext cx="5556250" cy="1595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74015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Объем</a:t>
            </a:r>
            <a:r>
              <a:rPr sz="1800" b="1" spc="-6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внеурочной</a:t>
            </a:r>
            <a:r>
              <a:rPr sz="1800" b="1" spc="-6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деятельности</a:t>
            </a:r>
            <a:r>
              <a:rPr sz="1800" b="1" spc="-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для</a:t>
            </a:r>
            <a:r>
              <a:rPr sz="1800" b="1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обучающихся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при</a:t>
            </a:r>
            <a:r>
              <a:rPr sz="1800" b="1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освоении</a:t>
            </a:r>
            <a:r>
              <a:rPr sz="1800" b="1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ими</a:t>
            </a: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ООП ООО</a:t>
            </a:r>
            <a:r>
              <a:rPr sz="1800" b="1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до</a:t>
            </a:r>
            <a:r>
              <a:rPr sz="1800" b="1" spc="-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1750</a:t>
            </a:r>
            <a:r>
              <a:rPr sz="1800" b="1" spc="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академ.</a:t>
            </a:r>
            <a:r>
              <a:rPr sz="1400" b="1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часов</a:t>
            </a:r>
            <a:endParaRPr sz="1400">
              <a:latin typeface="Calibri"/>
              <a:cs typeface="Calibri"/>
            </a:endParaRPr>
          </a:p>
          <a:p>
            <a:pPr marL="329565">
              <a:lnSpc>
                <a:spcPct val="100000"/>
              </a:lnSpc>
              <a:spcBef>
                <a:spcPts val="25"/>
              </a:spcBef>
            </a:pPr>
            <a:r>
              <a:rPr sz="1400" b="1" dirty="0">
                <a:solidFill>
                  <a:srgbClr val="001F5F"/>
                </a:solidFill>
                <a:latin typeface="Calibri"/>
                <a:cs typeface="Calibri"/>
              </a:rPr>
              <a:t>-за</a:t>
            </a:r>
            <a:r>
              <a:rPr sz="1400" b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1F5F"/>
                </a:solidFill>
                <a:latin typeface="Calibri"/>
                <a:cs typeface="Calibri"/>
              </a:rPr>
              <a:t>пять</a:t>
            </a:r>
            <a:r>
              <a:rPr sz="1400" b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1F5F"/>
                </a:solidFill>
                <a:latin typeface="Calibri"/>
                <a:cs typeface="Calibri"/>
              </a:rPr>
              <a:t>лет</a:t>
            </a:r>
            <a:r>
              <a:rPr sz="1400" b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обучения,</a:t>
            </a:r>
            <a:endParaRPr sz="1400">
              <a:latin typeface="Calibri"/>
              <a:cs typeface="Calibri"/>
            </a:endParaRPr>
          </a:p>
          <a:p>
            <a:pPr marL="329565">
              <a:lnSpc>
                <a:spcPct val="100000"/>
              </a:lnSpc>
            </a:pPr>
            <a:r>
              <a:rPr sz="1400" b="1" dirty="0">
                <a:solidFill>
                  <a:srgbClr val="001F5F"/>
                </a:solidFill>
                <a:latin typeface="Calibri"/>
                <a:cs typeface="Calibri"/>
              </a:rPr>
              <a:t>-с учетом</a:t>
            </a: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 образовательных</a:t>
            </a:r>
            <a:r>
              <a:rPr sz="1400" b="1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1F5F"/>
                </a:solidFill>
                <a:latin typeface="Calibri"/>
                <a:cs typeface="Calibri"/>
              </a:rPr>
              <a:t>потребностей,</a:t>
            </a:r>
            <a:r>
              <a:rPr sz="1400" b="1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интересов,</a:t>
            </a:r>
            <a:r>
              <a:rPr sz="1400" b="1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запросов,</a:t>
            </a:r>
            <a:endParaRPr sz="1400">
              <a:latin typeface="Calibri"/>
              <a:cs typeface="Calibri"/>
            </a:endParaRPr>
          </a:p>
          <a:p>
            <a:pPr marL="329565">
              <a:lnSpc>
                <a:spcPct val="100000"/>
              </a:lnSpc>
            </a:pPr>
            <a:r>
              <a:rPr sz="1400" b="1" dirty="0">
                <a:solidFill>
                  <a:srgbClr val="001F5F"/>
                </a:solidFill>
                <a:latin typeface="Calibri"/>
                <a:cs typeface="Calibri"/>
              </a:rPr>
              <a:t>-</a:t>
            </a: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возможностей</a:t>
            </a:r>
            <a:r>
              <a:rPr sz="1400" b="1" spc="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Организации</a:t>
            </a:r>
            <a:endParaRPr sz="1400">
              <a:latin typeface="Calibri"/>
              <a:cs typeface="Calibri"/>
            </a:endParaRPr>
          </a:p>
          <a:p>
            <a:pPr marL="3837940">
              <a:lnSpc>
                <a:spcPct val="100000"/>
              </a:lnSpc>
              <a:spcBef>
                <a:spcPts val="455"/>
              </a:spcBef>
            </a:pPr>
            <a:r>
              <a:rPr sz="1050" b="1" i="1" spc="-10" dirty="0">
                <a:solidFill>
                  <a:srgbClr val="001F5F"/>
                </a:solidFill>
                <a:latin typeface="Calibri"/>
                <a:cs typeface="Calibri"/>
              </a:rPr>
              <a:t>Например:</a:t>
            </a:r>
            <a:endParaRPr sz="1050">
              <a:latin typeface="Calibri"/>
              <a:cs typeface="Calibri"/>
            </a:endParaRPr>
          </a:p>
          <a:p>
            <a:pPr marL="3837940">
              <a:lnSpc>
                <a:spcPct val="100000"/>
              </a:lnSpc>
            </a:pPr>
            <a:r>
              <a:rPr sz="1050" b="1" i="1" dirty="0">
                <a:solidFill>
                  <a:srgbClr val="001F5F"/>
                </a:solidFill>
                <a:latin typeface="Calibri"/>
                <a:cs typeface="Calibri"/>
              </a:rPr>
              <a:t>5-9кл.</a:t>
            </a:r>
            <a:r>
              <a:rPr sz="1050" b="1" i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050" b="1" i="1" dirty="0">
                <a:solidFill>
                  <a:srgbClr val="001F5F"/>
                </a:solidFill>
                <a:latin typeface="Calibri"/>
                <a:cs typeface="Calibri"/>
              </a:rPr>
              <a:t>-</a:t>
            </a:r>
            <a:r>
              <a:rPr sz="1050" b="1" i="1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050" b="1" i="1" dirty="0">
                <a:solidFill>
                  <a:srgbClr val="001F5F"/>
                </a:solidFill>
                <a:latin typeface="Calibri"/>
                <a:cs typeface="Calibri"/>
              </a:rPr>
              <a:t>по</a:t>
            </a:r>
            <a:r>
              <a:rPr sz="1050" b="1" i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050" b="1" i="1" dirty="0">
                <a:solidFill>
                  <a:srgbClr val="001F5F"/>
                </a:solidFill>
                <a:latin typeface="Calibri"/>
                <a:cs typeface="Calibri"/>
              </a:rPr>
              <a:t>340</a:t>
            </a:r>
            <a:r>
              <a:rPr sz="1050" b="1" i="1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050" b="1" i="1" dirty="0">
                <a:solidFill>
                  <a:srgbClr val="001F5F"/>
                </a:solidFill>
                <a:latin typeface="Calibri"/>
                <a:cs typeface="Calibri"/>
              </a:rPr>
              <a:t>часов ВД</a:t>
            </a:r>
            <a:r>
              <a:rPr sz="1050" b="1" i="1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050" b="1" i="1" dirty="0">
                <a:solidFill>
                  <a:srgbClr val="001F5F"/>
                </a:solidFill>
                <a:latin typeface="Calibri"/>
                <a:cs typeface="Calibri"/>
              </a:rPr>
              <a:t>в </a:t>
            </a:r>
            <a:r>
              <a:rPr sz="1050" b="1" i="1" spc="-25" dirty="0">
                <a:solidFill>
                  <a:srgbClr val="001F5F"/>
                </a:solidFill>
                <a:latin typeface="Calibri"/>
                <a:cs typeface="Calibri"/>
              </a:rPr>
              <a:t>год</a:t>
            </a:r>
            <a:endParaRPr sz="1050">
              <a:latin typeface="Calibri"/>
              <a:cs typeface="Calibri"/>
            </a:endParaRPr>
          </a:p>
        </p:txBody>
      </p:sp>
      <p:pic>
        <p:nvPicPr>
          <p:cNvPr id="26" name="object 26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6726935" y="4698491"/>
            <a:ext cx="2319528" cy="2159507"/>
          </a:xfrm>
          <a:prstGeom prst="rect">
            <a:avLst/>
          </a:prstGeom>
        </p:spPr>
      </p:pic>
      <p:sp>
        <p:nvSpPr>
          <p:cNvPr id="27" name="object 27"/>
          <p:cNvSpPr txBox="1"/>
          <p:nvPr/>
        </p:nvSpPr>
        <p:spPr>
          <a:xfrm>
            <a:off x="7200645" y="4717795"/>
            <a:ext cx="1484630" cy="614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2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C00000"/>
                </a:solidFill>
                <a:latin typeface="Calibri"/>
                <a:cs typeface="Calibri"/>
              </a:rPr>
              <a:t>Внеурочная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деятельность</a:t>
            </a:r>
            <a:r>
              <a:rPr sz="1800" b="1" spc="-8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50" dirty="0">
                <a:solidFill>
                  <a:srgbClr val="001F5F"/>
                </a:solidFill>
                <a:latin typeface="Calibri"/>
                <a:cs typeface="Calibri"/>
              </a:rPr>
              <a:t>-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200645" y="5470078"/>
            <a:ext cx="1465580" cy="1198245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45"/>
              </a:spcBef>
            </a:pP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недельный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ts val="2320"/>
              </a:lnSpc>
              <a:spcBef>
                <a:spcPts val="90"/>
              </a:spcBef>
            </a:pP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объем</a:t>
            </a:r>
            <a:r>
              <a:rPr sz="1800" b="1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для</a:t>
            </a:r>
            <a:r>
              <a:rPr sz="1800" b="1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I-</a:t>
            </a:r>
            <a:r>
              <a:rPr sz="1800" b="1" spc="-25" dirty="0">
                <a:solidFill>
                  <a:srgbClr val="001F5F"/>
                </a:solidFill>
                <a:latin typeface="Calibri"/>
                <a:cs typeface="Calibri"/>
              </a:rPr>
              <a:t>XI 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классов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не</a:t>
            </a:r>
            <a:r>
              <a:rPr sz="1800" b="1" spc="-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более</a:t>
            </a:r>
            <a:r>
              <a:rPr sz="1800" b="1" spc="-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10</a:t>
            </a:r>
            <a:r>
              <a:rPr sz="1800" b="1" spc="-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25" dirty="0">
                <a:solidFill>
                  <a:srgbClr val="C00000"/>
                </a:solidFill>
                <a:latin typeface="Calibri"/>
                <a:cs typeface="Calibri"/>
              </a:rPr>
              <a:t>ч.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86603" y="54940"/>
            <a:ext cx="22307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u="sng" dirty="0">
                <a:solidFill>
                  <a:srgbClr val="244060"/>
                </a:solidFill>
                <a:uFill>
                  <a:solidFill>
                    <a:srgbClr val="244060"/>
                  </a:solidFill>
                </a:uFill>
                <a:latin typeface="Calibri"/>
                <a:cs typeface="Calibri"/>
              </a:rPr>
              <a:t>Учебный</a:t>
            </a:r>
            <a:r>
              <a:rPr sz="2800" u="sng" spc="-145" dirty="0">
                <a:solidFill>
                  <a:srgbClr val="244060"/>
                </a:solidFill>
                <a:uFill>
                  <a:solidFill>
                    <a:srgbClr val="244060"/>
                  </a:solidFill>
                </a:uFill>
                <a:latin typeface="Calibri"/>
                <a:cs typeface="Calibri"/>
              </a:rPr>
              <a:t> </a:t>
            </a:r>
            <a:r>
              <a:rPr sz="2800" u="sng" spc="-20" dirty="0">
                <a:solidFill>
                  <a:srgbClr val="244060"/>
                </a:solidFill>
                <a:uFill>
                  <a:solidFill>
                    <a:srgbClr val="244060"/>
                  </a:solidFill>
                </a:uFill>
                <a:latin typeface="Calibri"/>
                <a:cs typeface="Calibri"/>
              </a:rPr>
              <a:t>план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21713" y="691134"/>
            <a:ext cx="9547225" cy="19494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1F3863"/>
                </a:solidFill>
                <a:latin typeface="Arial"/>
                <a:cs typeface="Arial"/>
              </a:rPr>
              <a:t>ФЕДЕРАЛЬНЫЙ</a:t>
            </a:r>
            <a:r>
              <a:rPr sz="1800" b="1" spc="-1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F3863"/>
                </a:solidFill>
                <a:latin typeface="Arial"/>
                <a:cs typeface="Arial"/>
              </a:rPr>
              <a:t>ЗАКОН ОБ</a:t>
            </a:r>
            <a:r>
              <a:rPr sz="1800" b="1" spc="-5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1F3863"/>
                </a:solidFill>
                <a:latin typeface="Arial"/>
                <a:cs typeface="Arial"/>
              </a:rPr>
              <a:t>ОБРАЗОВАНИИ</a:t>
            </a:r>
            <a:r>
              <a:rPr sz="1800" b="1" spc="1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F3863"/>
                </a:solidFill>
                <a:latin typeface="Arial"/>
                <a:cs typeface="Arial"/>
              </a:rPr>
              <a:t>В</a:t>
            </a:r>
            <a:r>
              <a:rPr sz="1800" b="1" spc="-5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F3863"/>
                </a:solidFill>
                <a:latin typeface="Arial"/>
                <a:cs typeface="Arial"/>
              </a:rPr>
              <a:t>РОССИЙСКОЙ</a:t>
            </a:r>
            <a:r>
              <a:rPr sz="1800" b="1" spc="-3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1F3863"/>
                </a:solidFill>
                <a:latin typeface="Arial"/>
                <a:cs typeface="Arial"/>
              </a:rPr>
              <a:t>ФЕДЕРАЦИИ</a:t>
            </a:r>
            <a:r>
              <a:rPr sz="1800" b="1" spc="1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F3863"/>
                </a:solidFill>
                <a:latin typeface="Arial"/>
                <a:cs typeface="Arial"/>
              </a:rPr>
              <a:t>–</a:t>
            </a:r>
            <a:r>
              <a:rPr sz="1800" b="1" spc="-5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1F3863"/>
                </a:solidFill>
                <a:latin typeface="Arial"/>
                <a:cs typeface="Arial"/>
              </a:rPr>
              <a:t>ФЗ-</a:t>
            </a:r>
            <a:r>
              <a:rPr sz="1800" b="1" spc="-25" dirty="0">
                <a:solidFill>
                  <a:srgbClr val="1F3863"/>
                </a:solidFill>
                <a:latin typeface="Arial"/>
                <a:cs typeface="Arial"/>
              </a:rPr>
              <a:t>273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b="1" dirty="0">
                <a:solidFill>
                  <a:srgbClr val="1F3863"/>
                </a:solidFill>
                <a:latin typeface="Arial"/>
                <a:cs typeface="Arial"/>
              </a:rPr>
              <a:t>Статья</a:t>
            </a:r>
            <a:r>
              <a:rPr sz="1800" b="1" spc="-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F3863"/>
                </a:solidFill>
                <a:latin typeface="Arial"/>
                <a:cs typeface="Arial"/>
              </a:rPr>
              <a:t>2.</a:t>
            </a:r>
            <a:r>
              <a:rPr sz="1800" b="1" spc="-4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F3863"/>
                </a:solidFill>
                <a:latin typeface="Arial"/>
                <a:cs typeface="Arial"/>
              </a:rPr>
              <a:t>Основные</a:t>
            </a:r>
            <a:r>
              <a:rPr sz="1800" b="1" spc="-5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F3863"/>
                </a:solidFill>
                <a:latin typeface="Arial"/>
                <a:cs typeface="Arial"/>
              </a:rPr>
              <a:t>понятия,</a:t>
            </a:r>
            <a:r>
              <a:rPr sz="1800" b="1" spc="-2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1F3863"/>
                </a:solidFill>
                <a:latin typeface="Arial"/>
                <a:cs typeface="Arial"/>
              </a:rPr>
              <a:t>используемые</a:t>
            </a:r>
            <a:r>
              <a:rPr sz="1800" b="1" spc="-1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F3863"/>
                </a:solidFill>
                <a:latin typeface="Arial"/>
                <a:cs typeface="Arial"/>
              </a:rPr>
              <a:t>в</a:t>
            </a:r>
            <a:r>
              <a:rPr sz="1800" b="1" spc="-3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F3863"/>
                </a:solidFill>
                <a:latin typeface="Arial"/>
                <a:cs typeface="Arial"/>
              </a:rPr>
              <a:t>настоящем</a:t>
            </a:r>
            <a:r>
              <a:rPr sz="1800" b="1" spc="1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F3863"/>
                </a:solidFill>
                <a:latin typeface="Arial"/>
                <a:cs typeface="Arial"/>
              </a:rPr>
              <a:t>Федеральном</a:t>
            </a:r>
            <a:r>
              <a:rPr sz="1800" b="1" spc="-4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1F3863"/>
                </a:solidFill>
                <a:latin typeface="Arial"/>
                <a:cs typeface="Arial"/>
              </a:rPr>
              <a:t>законе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sz="1800" b="1" dirty="0">
                <a:solidFill>
                  <a:srgbClr val="1F3863"/>
                </a:solidFill>
                <a:latin typeface="Arial"/>
                <a:cs typeface="Arial"/>
              </a:rPr>
              <a:t>22)</a:t>
            </a:r>
            <a:r>
              <a:rPr sz="1800" b="1" spc="-8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B80768"/>
                </a:solidFill>
                <a:latin typeface="Arial"/>
                <a:cs typeface="Arial"/>
              </a:rPr>
              <a:t>учебный</a:t>
            </a:r>
            <a:r>
              <a:rPr sz="2400" b="1" spc="-75" dirty="0">
                <a:solidFill>
                  <a:srgbClr val="B8076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B80768"/>
                </a:solidFill>
                <a:latin typeface="Arial"/>
                <a:cs typeface="Arial"/>
              </a:rPr>
              <a:t>план</a:t>
            </a:r>
            <a:r>
              <a:rPr sz="2400" b="1" spc="-114" dirty="0">
                <a:solidFill>
                  <a:srgbClr val="B8076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B80768"/>
                </a:solidFill>
                <a:latin typeface="Arial"/>
                <a:cs typeface="Arial"/>
              </a:rPr>
              <a:t>-</a:t>
            </a:r>
            <a:r>
              <a:rPr sz="2400" b="1" spc="-105" dirty="0">
                <a:solidFill>
                  <a:srgbClr val="B80768"/>
                </a:solidFill>
                <a:latin typeface="Arial"/>
                <a:cs typeface="Arial"/>
              </a:rPr>
              <a:t> </a:t>
            </a:r>
            <a:r>
              <a:rPr sz="2400" b="1" spc="-25" dirty="0">
                <a:solidFill>
                  <a:srgbClr val="B80768"/>
                </a:solidFill>
                <a:latin typeface="Arial"/>
                <a:cs typeface="Arial"/>
              </a:rPr>
              <a:t>документ,</a:t>
            </a:r>
            <a:r>
              <a:rPr sz="2400" b="1" spc="-55" dirty="0">
                <a:solidFill>
                  <a:srgbClr val="B80768"/>
                </a:solidFill>
                <a:latin typeface="Arial"/>
                <a:cs typeface="Arial"/>
              </a:rPr>
              <a:t> </a:t>
            </a:r>
            <a:r>
              <a:rPr sz="2400" b="1" spc="-20" dirty="0">
                <a:solidFill>
                  <a:srgbClr val="B80768"/>
                </a:solidFill>
                <a:latin typeface="Arial"/>
                <a:cs typeface="Arial"/>
              </a:rPr>
              <a:t>который</a:t>
            </a:r>
            <a:r>
              <a:rPr sz="2400" b="1" spc="-90" dirty="0">
                <a:solidFill>
                  <a:srgbClr val="B80768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B80768"/>
                </a:solidFill>
                <a:latin typeface="Arial"/>
                <a:cs typeface="Arial"/>
              </a:rPr>
              <a:t>определяет</a:t>
            </a:r>
            <a:endParaRPr sz="2400">
              <a:latin typeface="Arial"/>
              <a:cs typeface="Arial"/>
            </a:endParaRPr>
          </a:p>
          <a:p>
            <a:pPr marL="413384" marR="5080" indent="-287020">
              <a:lnSpc>
                <a:spcPct val="100000"/>
              </a:lnSpc>
              <a:spcBef>
                <a:spcPts val="1105"/>
              </a:spcBef>
              <a:buFont typeface="Wingdings"/>
              <a:buChar char=""/>
              <a:tabLst>
                <a:tab pos="414020" algn="l"/>
                <a:tab pos="2600325" algn="l"/>
                <a:tab pos="5465445" algn="l"/>
                <a:tab pos="9346565" algn="l"/>
              </a:tabLst>
            </a:pPr>
            <a:r>
              <a:rPr sz="2400" b="1" spc="-10" dirty="0">
                <a:solidFill>
                  <a:srgbClr val="1F3863"/>
                </a:solidFill>
                <a:latin typeface="Arial"/>
                <a:cs typeface="Arial"/>
              </a:rPr>
              <a:t>перечень,</a:t>
            </a:r>
            <a:r>
              <a:rPr sz="2400" b="1" dirty="0">
                <a:solidFill>
                  <a:srgbClr val="1F3863"/>
                </a:solidFill>
                <a:latin typeface="Arial"/>
                <a:cs typeface="Arial"/>
              </a:rPr>
              <a:t>	</a:t>
            </a:r>
            <a:r>
              <a:rPr sz="2400" b="1" spc="-10" dirty="0">
                <a:solidFill>
                  <a:srgbClr val="1F3863"/>
                </a:solidFill>
                <a:latin typeface="Arial"/>
                <a:cs typeface="Arial"/>
              </a:rPr>
              <a:t>трудоемкость,</a:t>
            </a:r>
            <a:r>
              <a:rPr sz="2400" b="1" dirty="0">
                <a:solidFill>
                  <a:srgbClr val="1F3863"/>
                </a:solidFill>
                <a:latin typeface="Arial"/>
                <a:cs typeface="Arial"/>
              </a:rPr>
              <a:t>	</a:t>
            </a:r>
            <a:r>
              <a:rPr sz="2400" b="1" spc="-10" dirty="0">
                <a:solidFill>
                  <a:srgbClr val="1F3863"/>
                </a:solidFill>
                <a:latin typeface="Arial"/>
                <a:cs typeface="Arial"/>
              </a:rPr>
              <a:t>последовательность</a:t>
            </a:r>
            <a:r>
              <a:rPr sz="2400" b="1" dirty="0">
                <a:solidFill>
                  <a:srgbClr val="1F3863"/>
                </a:solidFill>
                <a:latin typeface="Arial"/>
                <a:cs typeface="Arial"/>
              </a:rPr>
              <a:t>	</a:t>
            </a:r>
            <a:r>
              <a:rPr sz="2400" b="1" spc="-50" dirty="0">
                <a:solidFill>
                  <a:srgbClr val="1F3863"/>
                </a:solidFill>
                <a:latin typeface="Arial"/>
                <a:cs typeface="Arial"/>
              </a:rPr>
              <a:t>и </a:t>
            </a:r>
            <a:r>
              <a:rPr sz="2400" b="1" dirty="0">
                <a:solidFill>
                  <a:srgbClr val="1F3863"/>
                </a:solidFill>
                <a:latin typeface="Arial"/>
                <a:cs typeface="Arial"/>
              </a:rPr>
              <a:t>распределение</a:t>
            </a:r>
            <a:r>
              <a:rPr sz="2400" b="1" spc="-2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1F3863"/>
                </a:solidFill>
                <a:latin typeface="Arial"/>
                <a:cs typeface="Arial"/>
              </a:rPr>
              <a:t>по</a:t>
            </a:r>
            <a:r>
              <a:rPr sz="2400" b="1" spc="-2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1F3863"/>
                </a:solidFill>
                <a:latin typeface="Arial"/>
                <a:cs typeface="Arial"/>
              </a:rPr>
              <a:t>периодам</a:t>
            </a:r>
            <a:r>
              <a:rPr sz="2400" b="1" spc="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1F3863"/>
                </a:solidFill>
                <a:latin typeface="Arial"/>
                <a:cs typeface="Arial"/>
              </a:rPr>
              <a:t>обучения</a:t>
            </a:r>
            <a:r>
              <a:rPr sz="2400" b="1" spc="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1F3863"/>
                </a:solidFill>
                <a:latin typeface="Arial"/>
                <a:cs typeface="Arial"/>
              </a:rPr>
              <a:t>учебных</a:t>
            </a:r>
            <a:r>
              <a:rPr sz="2400" b="1" spc="-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1F3863"/>
                </a:solidFill>
                <a:latin typeface="Arial"/>
                <a:cs typeface="Arial"/>
              </a:rPr>
              <a:t>предметов,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922526" y="2614371"/>
            <a:ext cx="914527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446530" algn="l"/>
                <a:tab pos="3425190" algn="l"/>
                <a:tab pos="5330190" algn="l"/>
                <a:tab pos="7085965" algn="l"/>
                <a:tab pos="8191500" algn="l"/>
              </a:tabLst>
            </a:pPr>
            <a:r>
              <a:rPr sz="2400" b="1" spc="-10" dirty="0">
                <a:solidFill>
                  <a:srgbClr val="1F3863"/>
                </a:solidFill>
                <a:latin typeface="Arial"/>
                <a:cs typeface="Arial"/>
              </a:rPr>
              <a:t>курсов,</a:t>
            </a:r>
            <a:r>
              <a:rPr sz="2400" b="1" dirty="0">
                <a:solidFill>
                  <a:srgbClr val="1F3863"/>
                </a:solidFill>
                <a:latin typeface="Arial"/>
                <a:cs typeface="Arial"/>
              </a:rPr>
              <a:t>	</a:t>
            </a:r>
            <a:r>
              <a:rPr sz="2400" b="1" spc="-10" dirty="0">
                <a:solidFill>
                  <a:srgbClr val="1F3863"/>
                </a:solidFill>
                <a:latin typeface="Arial"/>
                <a:cs typeface="Arial"/>
              </a:rPr>
              <a:t>дисциплин</a:t>
            </a:r>
            <a:r>
              <a:rPr sz="2400" b="1" dirty="0">
                <a:solidFill>
                  <a:srgbClr val="1F3863"/>
                </a:solidFill>
                <a:latin typeface="Arial"/>
                <a:cs typeface="Arial"/>
              </a:rPr>
              <a:t>	</a:t>
            </a:r>
            <a:r>
              <a:rPr sz="2400" b="1" spc="-10" dirty="0">
                <a:solidFill>
                  <a:srgbClr val="1F3863"/>
                </a:solidFill>
                <a:latin typeface="Arial"/>
                <a:cs typeface="Arial"/>
              </a:rPr>
              <a:t>(модулей),</a:t>
            </a:r>
            <a:r>
              <a:rPr sz="2400" b="1" dirty="0">
                <a:solidFill>
                  <a:srgbClr val="1F3863"/>
                </a:solidFill>
                <a:latin typeface="Arial"/>
                <a:cs typeface="Arial"/>
              </a:rPr>
              <a:t>	</a:t>
            </a:r>
            <a:r>
              <a:rPr sz="2400" b="1" spc="-10" dirty="0">
                <a:solidFill>
                  <a:srgbClr val="1F3863"/>
                </a:solidFill>
                <a:latin typeface="Arial"/>
                <a:cs typeface="Arial"/>
              </a:rPr>
              <a:t>практики,</a:t>
            </a:r>
            <a:r>
              <a:rPr sz="2400" b="1" dirty="0">
                <a:solidFill>
                  <a:srgbClr val="1F3863"/>
                </a:solidFill>
                <a:latin typeface="Arial"/>
                <a:cs typeface="Arial"/>
              </a:rPr>
              <a:t>	</a:t>
            </a:r>
            <a:r>
              <a:rPr sz="2400" b="1" spc="-20" dirty="0">
                <a:solidFill>
                  <a:srgbClr val="1F3863"/>
                </a:solidFill>
                <a:latin typeface="Arial"/>
                <a:cs typeface="Arial"/>
              </a:rPr>
              <a:t>иных</a:t>
            </a:r>
            <a:r>
              <a:rPr sz="2400" b="1" dirty="0">
                <a:solidFill>
                  <a:srgbClr val="1F3863"/>
                </a:solidFill>
                <a:latin typeface="Arial"/>
                <a:cs typeface="Arial"/>
              </a:rPr>
              <a:t>	</a:t>
            </a:r>
            <a:r>
              <a:rPr sz="2400" b="1" spc="-10" dirty="0">
                <a:solidFill>
                  <a:srgbClr val="1F3863"/>
                </a:solidFill>
                <a:latin typeface="Arial"/>
                <a:cs typeface="Arial"/>
              </a:rPr>
              <a:t>видов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636014" y="2840482"/>
            <a:ext cx="7852409" cy="1037590"/>
          </a:xfrm>
          <a:prstGeom prst="rect">
            <a:avLst/>
          </a:prstGeom>
        </p:spPr>
        <p:txBody>
          <a:bodyPr vert="horz" wrap="square" lIns="0" tIns="152400" rIns="0" bIns="0" rtlCol="0">
            <a:spAutoFit/>
          </a:bodyPr>
          <a:lstStyle/>
          <a:p>
            <a:pPr marL="299085">
              <a:lnSpc>
                <a:spcPct val="100000"/>
              </a:lnSpc>
              <a:spcBef>
                <a:spcPts val="1200"/>
              </a:spcBef>
            </a:pPr>
            <a:r>
              <a:rPr sz="2400" b="1" dirty="0">
                <a:solidFill>
                  <a:srgbClr val="1F3863"/>
                </a:solidFill>
                <a:latin typeface="Arial"/>
                <a:cs typeface="Arial"/>
              </a:rPr>
              <a:t>учебной</a:t>
            </a:r>
            <a:r>
              <a:rPr sz="2400" b="1" spc="-5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1F3863"/>
                </a:solidFill>
                <a:latin typeface="Arial"/>
                <a:cs typeface="Arial"/>
              </a:rPr>
              <a:t>деятельности,</a:t>
            </a:r>
            <a:endParaRPr sz="24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1105"/>
              </a:spcBef>
              <a:buFont typeface="Wingdings"/>
              <a:buChar char=""/>
              <a:tabLst>
                <a:tab pos="299720" algn="l"/>
              </a:tabLst>
            </a:pPr>
            <a:r>
              <a:rPr sz="2400" b="1" dirty="0">
                <a:solidFill>
                  <a:srgbClr val="1F3863"/>
                </a:solidFill>
                <a:latin typeface="Arial"/>
                <a:cs typeface="Arial"/>
              </a:rPr>
              <a:t>формы</a:t>
            </a:r>
            <a:r>
              <a:rPr sz="2400" b="1" spc="-13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1F3863"/>
                </a:solidFill>
                <a:latin typeface="Arial"/>
                <a:cs typeface="Arial"/>
              </a:rPr>
              <a:t>промежуточной</a:t>
            </a:r>
            <a:r>
              <a:rPr sz="2400" b="1" spc="-9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1F3863"/>
                </a:solidFill>
                <a:latin typeface="Arial"/>
                <a:cs typeface="Arial"/>
              </a:rPr>
              <a:t>аттестации</a:t>
            </a:r>
            <a:r>
              <a:rPr sz="2400" b="1" spc="-8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1F3863"/>
                </a:solidFill>
                <a:latin typeface="Arial"/>
                <a:cs typeface="Arial"/>
              </a:rPr>
              <a:t>обучающихся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559813" y="4357242"/>
            <a:ext cx="9507855" cy="2273935"/>
          </a:xfrm>
          <a:prstGeom prst="rect">
            <a:avLst/>
          </a:prstGeom>
        </p:spPr>
        <p:txBody>
          <a:bodyPr vert="horz" wrap="square" lIns="0" tIns="1524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1800" b="1" dirty="0">
                <a:solidFill>
                  <a:srgbClr val="1F3863"/>
                </a:solidFill>
                <a:latin typeface="Arial"/>
                <a:cs typeface="Arial"/>
              </a:rPr>
              <a:t>23)</a:t>
            </a:r>
            <a:r>
              <a:rPr sz="1800" b="1" spc="6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B80768"/>
                </a:solidFill>
                <a:latin typeface="Arial"/>
                <a:cs typeface="Arial"/>
              </a:rPr>
              <a:t>индивидуальный</a:t>
            </a:r>
            <a:r>
              <a:rPr sz="2400" b="1" spc="-70" dirty="0">
                <a:solidFill>
                  <a:srgbClr val="B8076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B80768"/>
                </a:solidFill>
                <a:latin typeface="Arial"/>
                <a:cs typeface="Arial"/>
              </a:rPr>
              <a:t>учебный</a:t>
            </a:r>
            <a:r>
              <a:rPr sz="2400" b="1" spc="-75" dirty="0">
                <a:solidFill>
                  <a:srgbClr val="B8076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B80768"/>
                </a:solidFill>
                <a:latin typeface="Arial"/>
                <a:cs typeface="Arial"/>
              </a:rPr>
              <a:t>план</a:t>
            </a:r>
            <a:r>
              <a:rPr sz="2400" b="1" spc="-110" dirty="0">
                <a:solidFill>
                  <a:srgbClr val="B8076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1F3863"/>
                </a:solidFill>
                <a:latin typeface="Arial"/>
                <a:cs typeface="Arial"/>
              </a:rPr>
              <a:t>-</a:t>
            </a:r>
            <a:r>
              <a:rPr sz="2400" b="1" spc="-10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1F3863"/>
                </a:solidFill>
                <a:latin typeface="Arial"/>
                <a:cs typeface="Arial"/>
              </a:rPr>
              <a:t>учебный</a:t>
            </a:r>
            <a:r>
              <a:rPr sz="2400" b="1" spc="-7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1F3863"/>
                </a:solidFill>
                <a:latin typeface="Arial"/>
                <a:cs typeface="Arial"/>
              </a:rPr>
              <a:t>план,</a:t>
            </a:r>
            <a:endParaRPr sz="2400">
              <a:latin typeface="Arial"/>
              <a:cs typeface="Arial"/>
            </a:endParaRPr>
          </a:p>
          <a:p>
            <a:pPr marL="431800" marR="5715" indent="-342900">
              <a:lnSpc>
                <a:spcPct val="100000"/>
              </a:lnSpc>
              <a:spcBef>
                <a:spcPts val="1105"/>
              </a:spcBef>
              <a:buFont typeface="Wingdings"/>
              <a:buChar char=""/>
              <a:tabLst>
                <a:tab pos="431800" algn="l"/>
                <a:tab pos="3278504" algn="l"/>
                <a:tab pos="4892675" algn="l"/>
                <a:tab pos="7745730" algn="l"/>
              </a:tabLst>
            </a:pPr>
            <a:r>
              <a:rPr sz="2400" b="1" spc="-10" dirty="0">
                <a:solidFill>
                  <a:srgbClr val="1F3863"/>
                </a:solidFill>
                <a:latin typeface="Arial"/>
                <a:cs typeface="Arial"/>
              </a:rPr>
              <a:t>обеспечивающий</a:t>
            </a:r>
            <a:r>
              <a:rPr sz="2400" b="1" dirty="0">
                <a:solidFill>
                  <a:srgbClr val="1F3863"/>
                </a:solidFill>
                <a:latin typeface="Arial"/>
                <a:cs typeface="Arial"/>
              </a:rPr>
              <a:t>	</a:t>
            </a:r>
            <a:r>
              <a:rPr sz="2400" b="1" spc="-10" dirty="0">
                <a:solidFill>
                  <a:srgbClr val="1F3863"/>
                </a:solidFill>
                <a:latin typeface="Arial"/>
                <a:cs typeface="Arial"/>
              </a:rPr>
              <a:t>освоение</a:t>
            </a:r>
            <a:r>
              <a:rPr sz="2400" b="1" dirty="0">
                <a:solidFill>
                  <a:srgbClr val="1F3863"/>
                </a:solidFill>
                <a:latin typeface="Arial"/>
                <a:cs typeface="Arial"/>
              </a:rPr>
              <a:t>	</a:t>
            </a:r>
            <a:r>
              <a:rPr sz="2400" b="1" spc="-10" dirty="0">
                <a:solidFill>
                  <a:srgbClr val="1F3863"/>
                </a:solidFill>
                <a:latin typeface="Arial"/>
                <a:cs typeface="Arial"/>
              </a:rPr>
              <a:t>образовательной</a:t>
            </a:r>
            <a:r>
              <a:rPr sz="2400" b="1" dirty="0">
                <a:solidFill>
                  <a:srgbClr val="1F3863"/>
                </a:solidFill>
                <a:latin typeface="Arial"/>
                <a:cs typeface="Arial"/>
              </a:rPr>
              <a:t>	</a:t>
            </a:r>
            <a:r>
              <a:rPr sz="2400" b="1" spc="-10" dirty="0">
                <a:solidFill>
                  <a:srgbClr val="1F3863"/>
                </a:solidFill>
                <a:latin typeface="Arial"/>
                <a:cs typeface="Arial"/>
              </a:rPr>
              <a:t>программы </a:t>
            </a:r>
            <a:r>
              <a:rPr sz="2400" b="1" dirty="0">
                <a:solidFill>
                  <a:srgbClr val="1F3863"/>
                </a:solidFill>
                <a:latin typeface="Arial"/>
                <a:cs typeface="Arial"/>
              </a:rPr>
              <a:t>на</a:t>
            </a:r>
            <a:r>
              <a:rPr sz="2400" b="1" spc="-7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1F3863"/>
                </a:solidFill>
                <a:latin typeface="Arial"/>
                <a:cs typeface="Arial"/>
              </a:rPr>
              <a:t>основе</a:t>
            </a:r>
            <a:r>
              <a:rPr sz="2400" b="1" spc="-5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1F3863"/>
                </a:solidFill>
                <a:latin typeface="Arial"/>
                <a:cs typeface="Arial"/>
              </a:rPr>
              <a:t>индивидуализации</a:t>
            </a:r>
            <a:r>
              <a:rPr sz="2400" b="1" spc="-2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1F3863"/>
                </a:solidFill>
                <a:latin typeface="Arial"/>
                <a:cs typeface="Arial"/>
              </a:rPr>
              <a:t>ее</a:t>
            </a:r>
            <a:r>
              <a:rPr sz="2400" b="1" spc="-6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1F3863"/>
                </a:solidFill>
                <a:latin typeface="Arial"/>
                <a:cs typeface="Arial"/>
              </a:rPr>
              <a:t>содержания,</a:t>
            </a:r>
            <a:endParaRPr sz="2400">
              <a:latin typeface="Arial"/>
              <a:cs typeface="Arial"/>
            </a:endParaRPr>
          </a:p>
          <a:p>
            <a:pPr marL="431800" marR="5080" indent="-342900">
              <a:lnSpc>
                <a:spcPct val="100000"/>
              </a:lnSpc>
              <a:spcBef>
                <a:spcPts val="1095"/>
              </a:spcBef>
              <a:buFont typeface="Wingdings"/>
              <a:buChar char=""/>
              <a:tabLst>
                <a:tab pos="431800" algn="l"/>
                <a:tab pos="742315" algn="l"/>
                <a:tab pos="1943735" algn="l"/>
                <a:tab pos="4205605" algn="l"/>
                <a:tab pos="4531360" algn="l"/>
                <a:tab pos="7401559" algn="l"/>
              </a:tabLst>
            </a:pPr>
            <a:r>
              <a:rPr sz="2400" b="1" spc="-50" dirty="0">
                <a:solidFill>
                  <a:srgbClr val="1F3863"/>
                </a:solidFill>
                <a:latin typeface="Arial"/>
                <a:cs typeface="Arial"/>
              </a:rPr>
              <a:t>с</a:t>
            </a:r>
            <a:r>
              <a:rPr sz="2400" b="1" dirty="0">
                <a:solidFill>
                  <a:srgbClr val="1F3863"/>
                </a:solidFill>
                <a:latin typeface="Arial"/>
                <a:cs typeface="Arial"/>
              </a:rPr>
              <a:t>	</a:t>
            </a:r>
            <a:r>
              <a:rPr sz="2400" b="1" spc="-10" dirty="0">
                <a:solidFill>
                  <a:srgbClr val="1F3863"/>
                </a:solidFill>
                <a:latin typeface="Arial"/>
                <a:cs typeface="Arial"/>
              </a:rPr>
              <a:t>учетом</a:t>
            </a:r>
            <a:r>
              <a:rPr sz="2400" b="1" dirty="0">
                <a:solidFill>
                  <a:srgbClr val="1F3863"/>
                </a:solidFill>
                <a:latin typeface="Arial"/>
                <a:cs typeface="Arial"/>
              </a:rPr>
              <a:t>	</a:t>
            </a:r>
            <a:r>
              <a:rPr sz="2400" b="1" spc="-10" dirty="0">
                <a:solidFill>
                  <a:srgbClr val="1F3863"/>
                </a:solidFill>
                <a:latin typeface="Arial"/>
                <a:cs typeface="Arial"/>
              </a:rPr>
              <a:t>особенностей</a:t>
            </a:r>
            <a:r>
              <a:rPr sz="2400" b="1" dirty="0">
                <a:solidFill>
                  <a:srgbClr val="1F3863"/>
                </a:solidFill>
                <a:latin typeface="Arial"/>
                <a:cs typeface="Arial"/>
              </a:rPr>
              <a:t>	</a:t>
            </a:r>
            <a:r>
              <a:rPr sz="2400" b="1" spc="-50" dirty="0">
                <a:solidFill>
                  <a:srgbClr val="1F3863"/>
                </a:solidFill>
                <a:latin typeface="Arial"/>
                <a:cs typeface="Arial"/>
              </a:rPr>
              <a:t>и</a:t>
            </a:r>
            <a:r>
              <a:rPr sz="2400" b="1" dirty="0">
                <a:solidFill>
                  <a:srgbClr val="1F3863"/>
                </a:solidFill>
                <a:latin typeface="Arial"/>
                <a:cs typeface="Arial"/>
              </a:rPr>
              <a:t>	</a:t>
            </a:r>
            <a:r>
              <a:rPr sz="2400" b="1" spc="-10" dirty="0">
                <a:solidFill>
                  <a:srgbClr val="1F3863"/>
                </a:solidFill>
                <a:latin typeface="Arial"/>
                <a:cs typeface="Arial"/>
              </a:rPr>
              <a:t>образовательных</a:t>
            </a:r>
            <a:r>
              <a:rPr sz="2400" b="1" dirty="0">
                <a:solidFill>
                  <a:srgbClr val="1F3863"/>
                </a:solidFill>
                <a:latin typeface="Arial"/>
                <a:cs typeface="Arial"/>
              </a:rPr>
              <a:t>	</a:t>
            </a:r>
            <a:r>
              <a:rPr sz="2400" b="1" spc="-20" dirty="0">
                <a:solidFill>
                  <a:srgbClr val="1F3863"/>
                </a:solidFill>
                <a:latin typeface="Arial"/>
                <a:cs typeface="Arial"/>
              </a:rPr>
              <a:t>потребностей </a:t>
            </a:r>
            <a:r>
              <a:rPr sz="2400" b="1" dirty="0">
                <a:solidFill>
                  <a:srgbClr val="1F3863"/>
                </a:solidFill>
                <a:latin typeface="Arial"/>
                <a:cs typeface="Arial"/>
              </a:rPr>
              <a:t>конкретного</a:t>
            </a:r>
            <a:r>
              <a:rPr sz="2400" b="1" spc="-13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1F3863"/>
                </a:solidFill>
                <a:latin typeface="Arial"/>
                <a:cs typeface="Arial"/>
              </a:rPr>
              <a:t>обучающегося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86603" y="54940"/>
            <a:ext cx="22307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u="sng" dirty="0">
                <a:solidFill>
                  <a:srgbClr val="244060"/>
                </a:solidFill>
                <a:uFill>
                  <a:solidFill>
                    <a:srgbClr val="244060"/>
                  </a:solidFill>
                </a:uFill>
                <a:latin typeface="Calibri"/>
                <a:cs typeface="Calibri"/>
              </a:rPr>
              <a:t>Учебный</a:t>
            </a:r>
            <a:r>
              <a:rPr sz="2800" u="sng" spc="-145" dirty="0">
                <a:solidFill>
                  <a:srgbClr val="244060"/>
                </a:solidFill>
                <a:uFill>
                  <a:solidFill>
                    <a:srgbClr val="244060"/>
                  </a:solidFill>
                </a:uFill>
                <a:latin typeface="Calibri"/>
                <a:cs typeface="Calibri"/>
              </a:rPr>
              <a:t> </a:t>
            </a:r>
            <a:r>
              <a:rPr sz="2800" u="sng" spc="-20" dirty="0">
                <a:solidFill>
                  <a:srgbClr val="244060"/>
                </a:solidFill>
                <a:uFill>
                  <a:solidFill>
                    <a:srgbClr val="244060"/>
                  </a:solidFill>
                </a:uFill>
                <a:latin typeface="Calibri"/>
                <a:cs typeface="Calibri"/>
              </a:rPr>
              <a:t>план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56031" y="578467"/>
            <a:ext cx="10708640" cy="2005964"/>
          </a:xfrm>
          <a:prstGeom prst="rect">
            <a:avLst/>
          </a:prstGeom>
        </p:spPr>
        <p:txBody>
          <a:bodyPr vert="horz" wrap="square" lIns="0" tIns="170180" rIns="0" bIns="0" rtlCol="0">
            <a:spAutoFit/>
          </a:bodyPr>
          <a:lstStyle/>
          <a:p>
            <a:pPr marL="340360" algn="ctr">
              <a:lnSpc>
                <a:spcPct val="100000"/>
              </a:lnSpc>
              <a:spcBef>
                <a:spcPts val="1340"/>
              </a:spcBef>
            </a:pPr>
            <a:r>
              <a:rPr sz="2000" b="1" dirty="0">
                <a:solidFill>
                  <a:srgbClr val="1F3863"/>
                </a:solidFill>
                <a:latin typeface="Arial"/>
                <a:cs typeface="Arial"/>
              </a:rPr>
              <a:t>ФГОС</a:t>
            </a:r>
            <a:r>
              <a:rPr sz="2000" b="1" spc="-4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1F3863"/>
                </a:solidFill>
                <a:latin typeface="Arial"/>
                <a:cs typeface="Arial"/>
              </a:rPr>
              <a:t>НОО/ООО</a:t>
            </a:r>
            <a:endParaRPr sz="2000">
              <a:latin typeface="Arial"/>
              <a:cs typeface="Arial"/>
            </a:endParaRPr>
          </a:p>
          <a:p>
            <a:pPr marR="36195" algn="r">
              <a:lnSpc>
                <a:spcPct val="100000"/>
              </a:lnSpc>
              <a:spcBef>
                <a:spcPts val="1110"/>
              </a:spcBef>
            </a:pPr>
            <a:r>
              <a:rPr sz="1800" b="1" dirty="0">
                <a:solidFill>
                  <a:srgbClr val="B80768"/>
                </a:solidFill>
                <a:latin typeface="Arial"/>
                <a:cs typeface="Arial"/>
              </a:rPr>
              <a:t>Учебный</a:t>
            </a:r>
            <a:r>
              <a:rPr sz="1800" b="1" spc="-15" dirty="0">
                <a:solidFill>
                  <a:srgbClr val="B80768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B80768"/>
                </a:solidFill>
                <a:latin typeface="Arial"/>
                <a:cs typeface="Arial"/>
              </a:rPr>
              <a:t>план</a:t>
            </a:r>
            <a:r>
              <a:rPr sz="1800" b="1" spc="-15" dirty="0">
                <a:solidFill>
                  <a:srgbClr val="B80768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B80768"/>
                </a:solidFill>
                <a:latin typeface="Arial"/>
                <a:cs typeface="Arial"/>
              </a:rPr>
              <a:t>программы</a:t>
            </a:r>
            <a:r>
              <a:rPr sz="1800" b="1" spc="-20" dirty="0">
                <a:solidFill>
                  <a:srgbClr val="B80768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B80768"/>
                </a:solidFill>
                <a:latin typeface="Arial"/>
                <a:cs typeface="Arial"/>
              </a:rPr>
              <a:t>начального/основного</a:t>
            </a:r>
            <a:r>
              <a:rPr sz="1800" b="1" spc="-5" dirty="0">
                <a:solidFill>
                  <a:srgbClr val="B80768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B80768"/>
                </a:solidFill>
                <a:latin typeface="Arial"/>
                <a:cs typeface="Arial"/>
              </a:rPr>
              <a:t>общего</a:t>
            </a:r>
            <a:r>
              <a:rPr sz="1800" b="1" spc="30" dirty="0">
                <a:solidFill>
                  <a:srgbClr val="B80768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B80768"/>
                </a:solidFill>
                <a:latin typeface="Arial"/>
                <a:cs typeface="Arial"/>
              </a:rPr>
              <a:t>образования</a:t>
            </a:r>
            <a:r>
              <a:rPr sz="1800" b="1" spc="-15" dirty="0">
                <a:solidFill>
                  <a:srgbClr val="B80768"/>
                </a:solidFill>
                <a:latin typeface="Arial"/>
                <a:cs typeface="Arial"/>
              </a:rPr>
              <a:t> </a:t>
            </a:r>
            <a:r>
              <a:rPr sz="1050" b="1" i="1" dirty="0">
                <a:solidFill>
                  <a:srgbClr val="1F3863"/>
                </a:solidFill>
                <a:latin typeface="Arial"/>
                <a:cs typeface="Arial"/>
              </a:rPr>
              <a:t>(</a:t>
            </a:r>
            <a:r>
              <a:rPr sz="1000" b="1" i="1" dirty="0">
                <a:solidFill>
                  <a:srgbClr val="1F3863"/>
                </a:solidFill>
                <a:latin typeface="Arial"/>
                <a:cs typeface="Arial"/>
              </a:rPr>
              <a:t>ООО</a:t>
            </a:r>
            <a:r>
              <a:rPr sz="1000" b="1" i="1" spc="-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050" b="1" i="1" dirty="0">
                <a:solidFill>
                  <a:srgbClr val="1F3863"/>
                </a:solidFill>
                <a:latin typeface="Arial"/>
                <a:cs typeface="Arial"/>
              </a:rPr>
              <a:t>в</a:t>
            </a:r>
            <a:r>
              <a:rPr sz="1050" b="1" i="1" spc="-2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050" b="1" i="1" dirty="0">
                <a:solidFill>
                  <a:srgbClr val="1F3863"/>
                </a:solidFill>
                <a:latin typeface="Arial"/>
                <a:cs typeface="Arial"/>
              </a:rPr>
              <a:t>том</a:t>
            </a:r>
            <a:r>
              <a:rPr sz="1050" b="1" i="1" spc="-3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050" b="1" i="1" dirty="0">
                <a:solidFill>
                  <a:srgbClr val="1F3863"/>
                </a:solidFill>
                <a:latin typeface="Arial"/>
                <a:cs typeface="Arial"/>
              </a:rPr>
              <a:t>числе</a:t>
            </a:r>
            <a:r>
              <a:rPr sz="1050" b="1" i="1" spc="-4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050" b="1" i="1" spc="-10" dirty="0">
                <a:solidFill>
                  <a:srgbClr val="1F3863"/>
                </a:solidFill>
                <a:latin typeface="Arial"/>
                <a:cs typeface="Arial"/>
              </a:rPr>
              <a:t>адаптированной)</a:t>
            </a:r>
            <a:r>
              <a:rPr sz="1200" b="1" spc="-10" dirty="0">
                <a:solidFill>
                  <a:srgbClr val="1F3863"/>
                </a:solidFill>
                <a:latin typeface="Arial"/>
                <a:cs typeface="Arial"/>
              </a:rPr>
              <a:t>:</a:t>
            </a:r>
            <a:endParaRPr sz="1200">
              <a:latin typeface="Arial"/>
              <a:cs typeface="Arial"/>
            </a:endParaRPr>
          </a:p>
          <a:p>
            <a:pPr marL="756285" indent="-287020">
              <a:lnSpc>
                <a:spcPct val="100000"/>
              </a:lnSpc>
              <a:spcBef>
                <a:spcPts val="1095"/>
              </a:spcBef>
              <a:buFont typeface="Wingdings"/>
              <a:buChar char=""/>
              <a:tabLst>
                <a:tab pos="756920" algn="l"/>
              </a:tabLst>
            </a:pPr>
            <a:r>
              <a:rPr sz="1800" b="1" dirty="0">
                <a:solidFill>
                  <a:srgbClr val="1F3863"/>
                </a:solidFill>
                <a:latin typeface="Arial"/>
                <a:cs typeface="Arial"/>
              </a:rPr>
              <a:t>обеспечивает</a:t>
            </a:r>
            <a:r>
              <a:rPr sz="1800" b="1" spc="-7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F3863"/>
                </a:solidFill>
                <a:latin typeface="Arial"/>
                <a:cs typeface="Arial"/>
              </a:rPr>
              <a:t>реализацию</a:t>
            </a:r>
            <a:r>
              <a:rPr sz="1800" b="1" spc="-8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F3863"/>
                </a:solidFill>
                <a:latin typeface="Arial"/>
                <a:cs typeface="Arial"/>
              </a:rPr>
              <a:t>требований</a:t>
            </a:r>
            <a:r>
              <a:rPr sz="1800" b="1" spc="-5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1F3863"/>
                </a:solidFill>
                <a:latin typeface="Arial"/>
                <a:cs typeface="Arial"/>
              </a:rPr>
              <a:t>ФГОС</a:t>
            </a:r>
            <a:endParaRPr sz="1800">
              <a:latin typeface="Arial"/>
              <a:cs typeface="Arial"/>
            </a:endParaRPr>
          </a:p>
          <a:p>
            <a:pPr marL="756285" marR="5080" indent="-756920" algn="r">
              <a:lnSpc>
                <a:spcPct val="100000"/>
              </a:lnSpc>
              <a:spcBef>
                <a:spcPts val="1105"/>
              </a:spcBef>
              <a:buFont typeface="Wingdings"/>
              <a:buChar char=""/>
              <a:tabLst>
                <a:tab pos="756920" algn="l"/>
                <a:tab pos="1819275" algn="l"/>
                <a:tab pos="3007995" algn="l"/>
                <a:tab pos="4187825" algn="l"/>
                <a:tab pos="4532630" algn="l"/>
                <a:tab pos="6287135" algn="l"/>
                <a:tab pos="6619240" algn="l"/>
                <a:tab pos="8466455" algn="l"/>
                <a:tab pos="8785225" algn="l"/>
              </a:tabLst>
            </a:pPr>
            <a:r>
              <a:rPr sz="1800" b="1" dirty="0">
                <a:solidFill>
                  <a:srgbClr val="1F3863"/>
                </a:solidFill>
                <a:latin typeface="Arial"/>
                <a:cs typeface="Arial"/>
              </a:rPr>
              <a:t>опре</a:t>
            </a:r>
            <a:r>
              <a:rPr sz="1800" b="1" spc="-10" dirty="0">
                <a:solidFill>
                  <a:srgbClr val="1F3863"/>
                </a:solidFill>
                <a:latin typeface="Arial"/>
                <a:cs typeface="Arial"/>
              </a:rPr>
              <a:t>де</a:t>
            </a:r>
            <a:r>
              <a:rPr sz="1800" b="1" spc="-5" dirty="0">
                <a:solidFill>
                  <a:srgbClr val="1F3863"/>
                </a:solidFill>
                <a:latin typeface="Arial"/>
                <a:cs typeface="Arial"/>
              </a:rPr>
              <a:t>ля</a:t>
            </a:r>
            <a:r>
              <a:rPr sz="1800" b="1" spc="-20" dirty="0">
                <a:solidFill>
                  <a:srgbClr val="1F3863"/>
                </a:solidFill>
                <a:latin typeface="Arial"/>
                <a:cs typeface="Arial"/>
              </a:rPr>
              <a:t>е</a:t>
            </a:r>
            <a:r>
              <a:rPr sz="1800" b="1" dirty="0">
                <a:solidFill>
                  <a:srgbClr val="1F3863"/>
                </a:solidFill>
                <a:latin typeface="Arial"/>
                <a:cs typeface="Arial"/>
              </a:rPr>
              <a:t>т	</a:t>
            </a:r>
            <a:r>
              <a:rPr sz="1800" b="1" spc="-10" dirty="0">
                <a:solidFill>
                  <a:srgbClr val="1F3863"/>
                </a:solidFill>
                <a:latin typeface="Arial"/>
                <a:cs typeface="Arial"/>
              </a:rPr>
              <a:t>у</a:t>
            </a:r>
            <a:r>
              <a:rPr sz="1800" b="1" dirty="0">
                <a:solidFill>
                  <a:srgbClr val="1F3863"/>
                </a:solidFill>
                <a:latin typeface="Arial"/>
                <a:cs typeface="Arial"/>
              </a:rPr>
              <a:t>ч</a:t>
            </a:r>
            <a:r>
              <a:rPr sz="1800" b="1" spc="-35" dirty="0">
                <a:solidFill>
                  <a:srgbClr val="1F3863"/>
                </a:solidFill>
                <a:latin typeface="Arial"/>
                <a:cs typeface="Arial"/>
              </a:rPr>
              <a:t>е</a:t>
            </a:r>
            <a:r>
              <a:rPr sz="1800" b="1" dirty="0">
                <a:solidFill>
                  <a:srgbClr val="1F3863"/>
                </a:solidFill>
                <a:latin typeface="Arial"/>
                <a:cs typeface="Arial"/>
              </a:rPr>
              <a:t>б</a:t>
            </a:r>
            <a:r>
              <a:rPr sz="1800" b="1" spc="15" dirty="0">
                <a:solidFill>
                  <a:srgbClr val="1F3863"/>
                </a:solidFill>
                <a:latin typeface="Arial"/>
                <a:cs typeface="Arial"/>
              </a:rPr>
              <a:t>н</a:t>
            </a:r>
            <a:r>
              <a:rPr sz="1800" b="1" spc="-20" dirty="0">
                <a:solidFill>
                  <a:srgbClr val="1F3863"/>
                </a:solidFill>
                <a:latin typeface="Arial"/>
                <a:cs typeface="Arial"/>
              </a:rPr>
              <a:t>у</a:t>
            </a:r>
            <a:r>
              <a:rPr sz="1800" b="1" dirty="0">
                <a:solidFill>
                  <a:srgbClr val="1F3863"/>
                </a:solidFill>
                <a:latin typeface="Arial"/>
                <a:cs typeface="Arial"/>
              </a:rPr>
              <a:t>ю	наг</a:t>
            </a:r>
            <a:r>
              <a:rPr sz="1800" b="1" spc="-20" dirty="0">
                <a:solidFill>
                  <a:srgbClr val="1F3863"/>
                </a:solidFill>
                <a:latin typeface="Arial"/>
                <a:cs typeface="Arial"/>
              </a:rPr>
              <a:t>р</a:t>
            </a:r>
            <a:r>
              <a:rPr sz="1800" b="1" spc="-45" dirty="0">
                <a:solidFill>
                  <a:srgbClr val="1F3863"/>
                </a:solidFill>
                <a:latin typeface="Arial"/>
                <a:cs typeface="Arial"/>
              </a:rPr>
              <a:t>у</a:t>
            </a:r>
            <a:r>
              <a:rPr sz="1800" b="1" spc="-5" dirty="0">
                <a:solidFill>
                  <a:srgbClr val="1F3863"/>
                </a:solidFill>
                <a:latin typeface="Arial"/>
                <a:cs typeface="Arial"/>
              </a:rPr>
              <a:t>з</a:t>
            </a:r>
            <a:r>
              <a:rPr sz="1800" b="1" spc="10" dirty="0">
                <a:solidFill>
                  <a:srgbClr val="1F3863"/>
                </a:solidFill>
                <a:latin typeface="Arial"/>
                <a:cs typeface="Arial"/>
              </a:rPr>
              <a:t>к</a:t>
            </a:r>
            <a:r>
              <a:rPr sz="1800" b="1" dirty="0">
                <a:solidFill>
                  <a:srgbClr val="1F3863"/>
                </a:solidFill>
                <a:latin typeface="Arial"/>
                <a:cs typeface="Arial"/>
              </a:rPr>
              <a:t>у	в	</a:t>
            </a:r>
            <a:r>
              <a:rPr sz="1800" b="1" spc="-10" dirty="0">
                <a:solidFill>
                  <a:srgbClr val="1F3863"/>
                </a:solidFill>
                <a:latin typeface="Arial"/>
                <a:cs typeface="Arial"/>
              </a:rPr>
              <a:t>с</a:t>
            </a:r>
            <a:r>
              <a:rPr sz="1800" b="1" spc="10" dirty="0">
                <a:solidFill>
                  <a:srgbClr val="1F3863"/>
                </a:solidFill>
                <a:latin typeface="Arial"/>
                <a:cs typeface="Arial"/>
              </a:rPr>
              <a:t>о</a:t>
            </a:r>
            <a:r>
              <a:rPr sz="1800" b="1" spc="-35" dirty="0">
                <a:solidFill>
                  <a:srgbClr val="1F3863"/>
                </a:solidFill>
                <a:latin typeface="Arial"/>
                <a:cs typeface="Arial"/>
              </a:rPr>
              <a:t>о</a:t>
            </a:r>
            <a:r>
              <a:rPr sz="1800" b="1" spc="-20" dirty="0">
                <a:solidFill>
                  <a:srgbClr val="1F3863"/>
                </a:solidFill>
                <a:latin typeface="Arial"/>
                <a:cs typeface="Arial"/>
              </a:rPr>
              <a:t>тв</a:t>
            </a:r>
            <a:r>
              <a:rPr sz="1800" b="1" spc="-10" dirty="0">
                <a:solidFill>
                  <a:srgbClr val="1F3863"/>
                </a:solidFill>
                <a:latin typeface="Arial"/>
                <a:cs typeface="Arial"/>
              </a:rPr>
              <a:t>е</a:t>
            </a:r>
            <a:r>
              <a:rPr sz="1800" b="1" spc="-45" dirty="0">
                <a:solidFill>
                  <a:srgbClr val="1F3863"/>
                </a:solidFill>
                <a:latin typeface="Arial"/>
                <a:cs typeface="Arial"/>
              </a:rPr>
              <a:t>т</a:t>
            </a:r>
            <a:r>
              <a:rPr sz="1800" b="1" spc="15" dirty="0">
                <a:solidFill>
                  <a:srgbClr val="1F3863"/>
                </a:solidFill>
                <a:latin typeface="Arial"/>
                <a:cs typeface="Arial"/>
              </a:rPr>
              <a:t>с</a:t>
            </a:r>
            <a:r>
              <a:rPr sz="1800" b="1" spc="-20" dirty="0">
                <a:solidFill>
                  <a:srgbClr val="1F3863"/>
                </a:solidFill>
                <a:latin typeface="Arial"/>
                <a:cs typeface="Arial"/>
              </a:rPr>
              <a:t>т</a:t>
            </a:r>
            <a:r>
              <a:rPr sz="1800" b="1" spc="5" dirty="0">
                <a:solidFill>
                  <a:srgbClr val="1F3863"/>
                </a:solidFill>
                <a:latin typeface="Arial"/>
                <a:cs typeface="Arial"/>
              </a:rPr>
              <a:t>ви</a:t>
            </a:r>
            <a:r>
              <a:rPr sz="1800" b="1" dirty="0">
                <a:solidFill>
                  <a:srgbClr val="1F3863"/>
                </a:solidFill>
                <a:latin typeface="Arial"/>
                <a:cs typeface="Arial"/>
              </a:rPr>
              <a:t>и	с	</a:t>
            </a:r>
            <a:r>
              <a:rPr sz="1800" b="1" spc="-35" dirty="0">
                <a:solidFill>
                  <a:srgbClr val="1F3863"/>
                </a:solidFill>
                <a:latin typeface="Arial"/>
                <a:cs typeface="Arial"/>
              </a:rPr>
              <a:t>т</a:t>
            </a:r>
            <a:r>
              <a:rPr sz="1800" b="1" spc="10" dirty="0">
                <a:solidFill>
                  <a:srgbClr val="1F3863"/>
                </a:solidFill>
                <a:latin typeface="Arial"/>
                <a:cs typeface="Arial"/>
              </a:rPr>
              <a:t>р</a:t>
            </a:r>
            <a:r>
              <a:rPr sz="1800" b="1" spc="-35" dirty="0">
                <a:solidFill>
                  <a:srgbClr val="1F3863"/>
                </a:solidFill>
                <a:latin typeface="Arial"/>
                <a:cs typeface="Arial"/>
              </a:rPr>
              <a:t>е</a:t>
            </a:r>
            <a:r>
              <a:rPr sz="1800" b="1" dirty="0">
                <a:solidFill>
                  <a:srgbClr val="1F3863"/>
                </a:solidFill>
                <a:latin typeface="Arial"/>
                <a:cs typeface="Arial"/>
              </a:rPr>
              <a:t>бо</a:t>
            </a:r>
            <a:r>
              <a:rPr sz="1800" b="1" spc="-25" dirty="0">
                <a:solidFill>
                  <a:srgbClr val="1F3863"/>
                </a:solidFill>
                <a:latin typeface="Arial"/>
                <a:cs typeface="Arial"/>
              </a:rPr>
              <a:t>в</a:t>
            </a:r>
            <a:r>
              <a:rPr sz="1800" b="1" spc="-10" dirty="0">
                <a:solidFill>
                  <a:srgbClr val="1F3863"/>
                </a:solidFill>
                <a:latin typeface="Arial"/>
                <a:cs typeface="Arial"/>
              </a:rPr>
              <a:t>а</a:t>
            </a:r>
            <a:r>
              <a:rPr sz="1800" b="1" dirty="0">
                <a:solidFill>
                  <a:srgbClr val="1F3863"/>
                </a:solidFill>
                <a:latin typeface="Arial"/>
                <a:cs typeface="Arial"/>
              </a:rPr>
              <a:t>н</a:t>
            </a:r>
            <a:r>
              <a:rPr sz="1800" b="1" spc="5" dirty="0">
                <a:solidFill>
                  <a:srgbClr val="1F3863"/>
                </a:solidFill>
                <a:latin typeface="Arial"/>
                <a:cs typeface="Arial"/>
              </a:rPr>
              <a:t>и</a:t>
            </a:r>
            <a:r>
              <a:rPr sz="1800" b="1" spc="-5" dirty="0">
                <a:solidFill>
                  <a:srgbClr val="1F3863"/>
                </a:solidFill>
                <a:latin typeface="Arial"/>
                <a:cs typeface="Arial"/>
              </a:rPr>
              <a:t>ям</a:t>
            </a:r>
            <a:r>
              <a:rPr sz="1800" b="1" dirty="0">
                <a:solidFill>
                  <a:srgbClr val="1F3863"/>
                </a:solidFill>
                <a:latin typeface="Arial"/>
                <a:cs typeface="Arial"/>
              </a:rPr>
              <a:t>и	к	</a:t>
            </a:r>
            <a:r>
              <a:rPr sz="1800" b="1" spc="-10" dirty="0">
                <a:solidFill>
                  <a:srgbClr val="1F3863"/>
                </a:solidFill>
                <a:latin typeface="Arial"/>
                <a:cs typeface="Arial"/>
              </a:rPr>
              <a:t>о</a:t>
            </a:r>
            <a:r>
              <a:rPr sz="1800" b="1" dirty="0">
                <a:solidFill>
                  <a:srgbClr val="1F3863"/>
                </a:solidFill>
                <a:latin typeface="Arial"/>
                <a:cs typeface="Arial"/>
              </a:rPr>
              <a:t>рг</a:t>
            </a:r>
            <a:r>
              <a:rPr sz="1800" b="1" spc="-15" dirty="0">
                <a:solidFill>
                  <a:srgbClr val="1F3863"/>
                </a:solidFill>
                <a:latin typeface="Arial"/>
                <a:cs typeface="Arial"/>
              </a:rPr>
              <a:t>а</a:t>
            </a:r>
            <a:r>
              <a:rPr sz="1800" b="1" dirty="0">
                <a:solidFill>
                  <a:srgbClr val="1F3863"/>
                </a:solidFill>
                <a:latin typeface="Arial"/>
                <a:cs typeface="Arial"/>
              </a:rPr>
              <a:t>ни</a:t>
            </a:r>
            <a:r>
              <a:rPr sz="1800" b="1" spc="-25" dirty="0">
                <a:solidFill>
                  <a:srgbClr val="1F3863"/>
                </a:solidFill>
                <a:latin typeface="Arial"/>
                <a:cs typeface="Arial"/>
              </a:rPr>
              <a:t>з</a:t>
            </a:r>
            <a:r>
              <a:rPr sz="1800" b="1" spc="-10" dirty="0">
                <a:solidFill>
                  <a:srgbClr val="1F3863"/>
                </a:solidFill>
                <a:latin typeface="Arial"/>
                <a:cs typeface="Arial"/>
              </a:rPr>
              <a:t>а</a:t>
            </a:r>
            <a:r>
              <a:rPr sz="1800" b="1" spc="5" dirty="0">
                <a:solidFill>
                  <a:srgbClr val="1F3863"/>
                </a:solidFill>
                <a:latin typeface="Arial"/>
                <a:cs typeface="Arial"/>
              </a:rPr>
              <a:t>ци</a:t>
            </a:r>
            <a:r>
              <a:rPr sz="1800" b="1" dirty="0">
                <a:solidFill>
                  <a:srgbClr val="1F3863"/>
                </a:solidFill>
                <a:latin typeface="Arial"/>
                <a:cs typeface="Arial"/>
              </a:rPr>
              <a:t>и</a:t>
            </a:r>
            <a:endParaRPr sz="1800">
              <a:latin typeface="Arial"/>
              <a:cs typeface="Arial"/>
            </a:endParaRPr>
          </a:p>
          <a:p>
            <a:pPr marR="6350" algn="r">
              <a:lnSpc>
                <a:spcPct val="100000"/>
              </a:lnSpc>
            </a:pPr>
            <a:r>
              <a:rPr sz="1800" b="1" dirty="0">
                <a:solidFill>
                  <a:srgbClr val="1F3863"/>
                </a:solidFill>
                <a:latin typeface="Arial"/>
                <a:cs typeface="Arial"/>
              </a:rPr>
              <a:t>образовательной</a:t>
            </a:r>
            <a:r>
              <a:rPr sz="1800" b="1" spc="42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F3863"/>
                </a:solidFill>
                <a:latin typeface="Arial"/>
                <a:cs typeface="Arial"/>
              </a:rPr>
              <a:t>деятельности</a:t>
            </a:r>
            <a:r>
              <a:rPr sz="1800" b="1" spc="42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F3863"/>
                </a:solidFill>
                <a:latin typeface="Arial"/>
                <a:cs typeface="Arial"/>
              </a:rPr>
              <a:t>к</a:t>
            </a:r>
            <a:r>
              <a:rPr sz="1800" b="1" spc="41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F3863"/>
                </a:solidFill>
                <a:latin typeface="Arial"/>
                <a:cs typeface="Arial"/>
              </a:rPr>
              <a:t>учебной</a:t>
            </a:r>
            <a:r>
              <a:rPr sz="1800" b="1" spc="409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F3863"/>
                </a:solidFill>
                <a:latin typeface="Arial"/>
                <a:cs typeface="Arial"/>
              </a:rPr>
              <a:t>нагрузке</a:t>
            </a:r>
            <a:r>
              <a:rPr sz="1800" b="1" spc="409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F3863"/>
                </a:solidFill>
                <a:latin typeface="Arial"/>
                <a:cs typeface="Arial"/>
              </a:rPr>
              <a:t>при</a:t>
            </a:r>
            <a:r>
              <a:rPr sz="1800" b="1" spc="40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1F3863"/>
                </a:solidFill>
                <a:latin typeface="Arial"/>
                <a:cs typeface="Arial"/>
              </a:rPr>
              <a:t>5-</a:t>
            </a:r>
            <a:r>
              <a:rPr sz="1800" b="1" dirty="0">
                <a:solidFill>
                  <a:srgbClr val="1F3863"/>
                </a:solidFill>
                <a:latin typeface="Arial"/>
                <a:cs typeface="Arial"/>
              </a:rPr>
              <a:t>дневной</a:t>
            </a:r>
            <a:r>
              <a:rPr sz="1800" b="1" spc="40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F3863"/>
                </a:solidFill>
                <a:latin typeface="Arial"/>
                <a:cs typeface="Arial"/>
              </a:rPr>
              <a:t>(или</a:t>
            </a:r>
            <a:r>
              <a:rPr sz="1800" b="1" spc="40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1F3863"/>
                </a:solidFill>
                <a:latin typeface="Arial"/>
                <a:cs typeface="Arial"/>
              </a:rPr>
              <a:t>6-</a:t>
            </a:r>
            <a:r>
              <a:rPr sz="1800" b="1" spc="-10" dirty="0">
                <a:solidFill>
                  <a:srgbClr val="1F3863"/>
                </a:solidFill>
                <a:latin typeface="Arial"/>
                <a:cs typeface="Arial"/>
              </a:rPr>
              <a:t>дневной)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721977" y="2558541"/>
            <a:ext cx="16427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21945" algn="l"/>
              </a:tabLst>
            </a:pPr>
            <a:r>
              <a:rPr sz="1800" b="1" spc="-50" dirty="0">
                <a:solidFill>
                  <a:srgbClr val="1F3863"/>
                </a:solidFill>
                <a:latin typeface="Arial"/>
                <a:cs typeface="Arial"/>
              </a:rPr>
              <a:t>и</a:t>
            </a:r>
            <a:r>
              <a:rPr sz="1800" b="1" dirty="0">
                <a:solidFill>
                  <a:srgbClr val="1F3863"/>
                </a:solidFill>
                <a:latin typeface="Arial"/>
                <a:cs typeface="Arial"/>
              </a:rPr>
              <a:t>	</a:t>
            </a:r>
            <a:r>
              <a:rPr sz="1800" b="1" spc="-10" dirty="0">
                <a:solidFill>
                  <a:srgbClr val="1F3863"/>
                </a:solidFill>
                <a:latin typeface="Arial"/>
                <a:cs typeface="Arial"/>
              </a:rPr>
              <a:t>Санитарно-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13231" y="2558541"/>
            <a:ext cx="8463280" cy="9886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>
              <a:lnSpc>
                <a:spcPct val="100000"/>
              </a:lnSpc>
              <a:spcBef>
                <a:spcPts val="100"/>
              </a:spcBef>
              <a:tabLst>
                <a:tab pos="1411605" algn="l"/>
                <a:tab pos="2451100" algn="l"/>
                <a:tab pos="4883785" algn="l"/>
                <a:tab pos="6910705" algn="l"/>
              </a:tabLst>
            </a:pPr>
            <a:r>
              <a:rPr sz="1800" b="1" spc="-10" dirty="0">
                <a:solidFill>
                  <a:srgbClr val="1F3863"/>
                </a:solidFill>
                <a:latin typeface="Arial"/>
                <a:cs typeface="Arial"/>
              </a:rPr>
              <a:t>учебной</a:t>
            </a:r>
            <a:r>
              <a:rPr sz="1800" b="1" dirty="0">
                <a:solidFill>
                  <a:srgbClr val="1F3863"/>
                </a:solidFill>
                <a:latin typeface="Arial"/>
                <a:cs typeface="Arial"/>
              </a:rPr>
              <a:t>	</a:t>
            </a:r>
            <a:r>
              <a:rPr sz="1800" b="1" spc="-10" dirty="0">
                <a:solidFill>
                  <a:srgbClr val="1F3863"/>
                </a:solidFill>
                <a:latin typeface="Arial"/>
                <a:cs typeface="Arial"/>
              </a:rPr>
              <a:t>неделе,</a:t>
            </a:r>
            <a:r>
              <a:rPr sz="1800" b="1" dirty="0">
                <a:solidFill>
                  <a:srgbClr val="1F3863"/>
                </a:solidFill>
                <a:latin typeface="Arial"/>
                <a:cs typeface="Arial"/>
              </a:rPr>
              <a:t>	</a:t>
            </a:r>
            <a:r>
              <a:rPr sz="1800" b="1" spc="-10" dirty="0">
                <a:solidFill>
                  <a:srgbClr val="1F3863"/>
                </a:solidFill>
                <a:latin typeface="Arial"/>
                <a:cs typeface="Arial"/>
              </a:rPr>
              <a:t>предусмотренными</a:t>
            </a:r>
            <a:r>
              <a:rPr sz="1800" b="1" dirty="0">
                <a:solidFill>
                  <a:srgbClr val="1F3863"/>
                </a:solidFill>
                <a:latin typeface="Arial"/>
                <a:cs typeface="Arial"/>
              </a:rPr>
              <a:t>	</a:t>
            </a:r>
            <a:r>
              <a:rPr sz="1800" b="1" spc="-10" dirty="0">
                <a:solidFill>
                  <a:srgbClr val="1F3863"/>
                </a:solidFill>
                <a:latin typeface="Arial"/>
                <a:cs typeface="Arial"/>
              </a:rPr>
              <a:t>Гигиеническими</a:t>
            </a:r>
            <a:r>
              <a:rPr sz="1800" b="1" dirty="0">
                <a:solidFill>
                  <a:srgbClr val="1F3863"/>
                </a:solidFill>
                <a:latin typeface="Arial"/>
                <a:cs typeface="Arial"/>
              </a:rPr>
              <a:t>	</a:t>
            </a:r>
            <a:r>
              <a:rPr sz="1800" b="1" spc="-10" dirty="0">
                <a:solidFill>
                  <a:srgbClr val="1F3863"/>
                </a:solidFill>
                <a:latin typeface="Arial"/>
                <a:cs typeface="Arial"/>
              </a:rPr>
              <a:t>нормативами </a:t>
            </a:r>
            <a:r>
              <a:rPr sz="1800" b="1" dirty="0">
                <a:solidFill>
                  <a:srgbClr val="1F3863"/>
                </a:solidFill>
                <a:latin typeface="Arial"/>
                <a:cs typeface="Arial"/>
              </a:rPr>
              <a:t>эпидемиологическими</a:t>
            </a:r>
            <a:r>
              <a:rPr sz="1800" b="1" spc="-114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1F3863"/>
                </a:solidFill>
                <a:latin typeface="Arial"/>
                <a:cs typeface="Arial"/>
              </a:rPr>
              <a:t>требованиями</a:t>
            </a:r>
            <a:endParaRPr sz="18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1105"/>
              </a:spcBef>
              <a:buFont typeface="Wingdings"/>
              <a:buChar char=""/>
              <a:tabLst>
                <a:tab pos="299720" algn="l"/>
              </a:tabLst>
            </a:pPr>
            <a:r>
              <a:rPr sz="1800" b="1" dirty="0">
                <a:solidFill>
                  <a:srgbClr val="1F3863"/>
                </a:solidFill>
                <a:latin typeface="Arial"/>
                <a:cs typeface="Arial"/>
              </a:rPr>
              <a:t>перечень</a:t>
            </a:r>
            <a:r>
              <a:rPr sz="1800" b="1" spc="-5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F3863"/>
                </a:solidFill>
                <a:latin typeface="Arial"/>
                <a:cs typeface="Arial"/>
              </a:rPr>
              <a:t>учебных</a:t>
            </a:r>
            <a:r>
              <a:rPr sz="1800" b="1" spc="-3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F3863"/>
                </a:solidFill>
                <a:latin typeface="Arial"/>
                <a:cs typeface="Arial"/>
              </a:rPr>
              <a:t>предметов,</a:t>
            </a:r>
            <a:r>
              <a:rPr sz="1800" b="1" spc="-1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F3863"/>
                </a:solidFill>
                <a:latin typeface="Arial"/>
                <a:cs typeface="Arial"/>
              </a:rPr>
              <a:t>учебных</a:t>
            </a:r>
            <a:r>
              <a:rPr sz="1800" b="1" spc="-5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F3863"/>
                </a:solidFill>
                <a:latin typeface="Arial"/>
                <a:cs typeface="Arial"/>
              </a:rPr>
              <a:t>курсов,</a:t>
            </a:r>
            <a:r>
              <a:rPr sz="1800" b="1" spc="-3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F3863"/>
                </a:solidFill>
                <a:latin typeface="Arial"/>
                <a:cs typeface="Arial"/>
              </a:rPr>
              <a:t>учебных</a:t>
            </a:r>
            <a:r>
              <a:rPr sz="1800" b="1" spc="-3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1F3863"/>
                </a:solidFill>
                <a:latin typeface="Arial"/>
                <a:cs typeface="Arial"/>
              </a:rPr>
              <a:t>модулей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56031" y="3660775"/>
            <a:ext cx="10710545" cy="26396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56285" marR="6350" indent="-287020" algn="just">
              <a:lnSpc>
                <a:spcPct val="100000"/>
              </a:lnSpc>
              <a:spcBef>
                <a:spcPts val="100"/>
              </a:spcBef>
              <a:buFont typeface="Wingdings"/>
              <a:buChar char=""/>
              <a:tabLst>
                <a:tab pos="756920" algn="l"/>
              </a:tabLst>
            </a:pPr>
            <a:r>
              <a:rPr sz="1800" b="1" dirty="0">
                <a:solidFill>
                  <a:srgbClr val="1F3863"/>
                </a:solidFill>
                <a:latin typeface="Arial"/>
                <a:cs typeface="Arial"/>
              </a:rPr>
              <a:t>обеспечивает</a:t>
            </a:r>
            <a:r>
              <a:rPr sz="1800" b="1" spc="440" dirty="0">
                <a:solidFill>
                  <a:srgbClr val="1F3863"/>
                </a:solidFill>
                <a:latin typeface="Arial"/>
                <a:cs typeface="Arial"/>
              </a:rPr>
              <a:t>  </a:t>
            </a:r>
            <a:r>
              <a:rPr sz="1800" b="1" dirty="0">
                <a:solidFill>
                  <a:srgbClr val="1F3863"/>
                </a:solidFill>
                <a:latin typeface="Arial"/>
                <a:cs typeface="Arial"/>
              </a:rPr>
              <a:t>преподавание</a:t>
            </a:r>
            <a:r>
              <a:rPr sz="1800" b="1" spc="450" dirty="0">
                <a:solidFill>
                  <a:srgbClr val="1F3863"/>
                </a:solidFill>
                <a:latin typeface="Arial"/>
                <a:cs typeface="Arial"/>
              </a:rPr>
              <a:t>  </a:t>
            </a:r>
            <a:r>
              <a:rPr sz="1800" b="1" dirty="0">
                <a:solidFill>
                  <a:srgbClr val="1F3863"/>
                </a:solidFill>
                <a:latin typeface="Arial"/>
                <a:cs typeface="Arial"/>
              </a:rPr>
              <a:t>и</a:t>
            </a:r>
            <a:r>
              <a:rPr sz="1800" b="1" spc="445" dirty="0">
                <a:solidFill>
                  <a:srgbClr val="1F3863"/>
                </a:solidFill>
                <a:latin typeface="Arial"/>
                <a:cs typeface="Arial"/>
              </a:rPr>
              <a:t>  </a:t>
            </a:r>
            <a:r>
              <a:rPr sz="1800" b="1" dirty="0">
                <a:solidFill>
                  <a:srgbClr val="1F3863"/>
                </a:solidFill>
                <a:latin typeface="Arial"/>
                <a:cs typeface="Arial"/>
              </a:rPr>
              <a:t>изучение</a:t>
            </a:r>
            <a:r>
              <a:rPr sz="1800" b="1" spc="455" dirty="0">
                <a:solidFill>
                  <a:srgbClr val="1F3863"/>
                </a:solidFill>
                <a:latin typeface="Arial"/>
                <a:cs typeface="Arial"/>
              </a:rPr>
              <a:t>  </a:t>
            </a:r>
            <a:r>
              <a:rPr sz="1800" b="1" dirty="0">
                <a:solidFill>
                  <a:srgbClr val="1F3863"/>
                </a:solidFill>
                <a:latin typeface="Arial"/>
                <a:cs typeface="Arial"/>
              </a:rPr>
              <a:t>государственного</a:t>
            </a:r>
            <a:r>
              <a:rPr sz="1800" b="1" spc="455" dirty="0">
                <a:solidFill>
                  <a:srgbClr val="1F3863"/>
                </a:solidFill>
                <a:latin typeface="Arial"/>
                <a:cs typeface="Arial"/>
              </a:rPr>
              <a:t>  </a:t>
            </a:r>
            <a:r>
              <a:rPr sz="1800" b="1" dirty="0">
                <a:solidFill>
                  <a:srgbClr val="1F3863"/>
                </a:solidFill>
                <a:latin typeface="Arial"/>
                <a:cs typeface="Arial"/>
              </a:rPr>
              <a:t>языка</a:t>
            </a:r>
            <a:r>
              <a:rPr sz="1800" b="1" spc="445" dirty="0">
                <a:solidFill>
                  <a:srgbClr val="1F3863"/>
                </a:solidFill>
                <a:latin typeface="Arial"/>
                <a:cs typeface="Arial"/>
              </a:rPr>
              <a:t>  </a:t>
            </a:r>
            <a:r>
              <a:rPr sz="1800" b="1" spc="-10" dirty="0">
                <a:solidFill>
                  <a:srgbClr val="1F3863"/>
                </a:solidFill>
                <a:latin typeface="Arial"/>
                <a:cs typeface="Arial"/>
              </a:rPr>
              <a:t>Российской Федерации</a:t>
            </a:r>
            <a:endParaRPr sz="1800">
              <a:latin typeface="Arial"/>
              <a:cs typeface="Arial"/>
            </a:endParaRPr>
          </a:p>
          <a:p>
            <a:pPr marL="756285" marR="5080" indent="-287020" algn="just">
              <a:lnSpc>
                <a:spcPct val="100000"/>
              </a:lnSpc>
              <a:spcBef>
                <a:spcPts val="1105"/>
              </a:spcBef>
              <a:buFont typeface="Wingdings"/>
              <a:buChar char=""/>
              <a:tabLst>
                <a:tab pos="756920" algn="l"/>
              </a:tabLst>
            </a:pPr>
            <a:r>
              <a:rPr sz="1800" b="1" dirty="0">
                <a:solidFill>
                  <a:srgbClr val="1F3863"/>
                </a:solidFill>
                <a:latin typeface="Arial"/>
                <a:cs typeface="Arial"/>
              </a:rPr>
              <a:t>возможность</a:t>
            </a:r>
            <a:r>
              <a:rPr sz="1800" b="1" spc="57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F3863"/>
                </a:solidFill>
                <a:latin typeface="Arial"/>
                <a:cs typeface="Arial"/>
              </a:rPr>
              <a:t>преподавания</a:t>
            </a:r>
            <a:r>
              <a:rPr sz="1800" b="1" spc="57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F3863"/>
                </a:solidFill>
                <a:latin typeface="Arial"/>
                <a:cs typeface="Arial"/>
              </a:rPr>
              <a:t>и</a:t>
            </a:r>
            <a:r>
              <a:rPr sz="1800" b="1" spc="56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F3863"/>
                </a:solidFill>
                <a:latin typeface="Arial"/>
                <a:cs typeface="Arial"/>
              </a:rPr>
              <a:t>изучения</a:t>
            </a:r>
            <a:r>
              <a:rPr sz="1800" b="1" spc="57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F3863"/>
                </a:solidFill>
                <a:latin typeface="Arial"/>
                <a:cs typeface="Arial"/>
              </a:rPr>
              <a:t>родного</a:t>
            </a:r>
            <a:r>
              <a:rPr sz="1800" b="1" spc="56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F3863"/>
                </a:solidFill>
                <a:latin typeface="Arial"/>
                <a:cs typeface="Arial"/>
              </a:rPr>
              <a:t>языка</a:t>
            </a:r>
            <a:r>
              <a:rPr sz="1800" b="1" spc="56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F3863"/>
                </a:solidFill>
                <a:latin typeface="Arial"/>
                <a:cs typeface="Arial"/>
              </a:rPr>
              <a:t>из</a:t>
            </a:r>
            <a:r>
              <a:rPr sz="1800" b="1" spc="57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F3863"/>
                </a:solidFill>
                <a:latin typeface="Arial"/>
                <a:cs typeface="Arial"/>
              </a:rPr>
              <a:t>числа</a:t>
            </a:r>
            <a:r>
              <a:rPr sz="1800" b="1" spc="56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F3863"/>
                </a:solidFill>
                <a:latin typeface="Arial"/>
                <a:cs typeface="Arial"/>
              </a:rPr>
              <a:t>языков</a:t>
            </a:r>
            <a:r>
              <a:rPr sz="1800" b="1" spc="55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1F3863"/>
                </a:solidFill>
                <a:latin typeface="Arial"/>
                <a:cs typeface="Arial"/>
              </a:rPr>
              <a:t>народов </a:t>
            </a:r>
            <a:r>
              <a:rPr sz="1800" b="1" dirty="0">
                <a:solidFill>
                  <a:srgbClr val="1F3863"/>
                </a:solidFill>
                <a:latin typeface="Arial"/>
                <a:cs typeface="Arial"/>
              </a:rPr>
              <a:t>Российской</a:t>
            </a:r>
            <a:r>
              <a:rPr sz="1800" b="1" spc="53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F3863"/>
                </a:solidFill>
                <a:latin typeface="Arial"/>
                <a:cs typeface="Arial"/>
              </a:rPr>
              <a:t>Федерации,</a:t>
            </a:r>
            <a:r>
              <a:rPr sz="1800" b="1" spc="53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F3863"/>
                </a:solidFill>
                <a:latin typeface="Arial"/>
                <a:cs typeface="Arial"/>
              </a:rPr>
              <a:t>из</a:t>
            </a:r>
            <a:r>
              <a:rPr sz="1800" b="1" spc="53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F3863"/>
                </a:solidFill>
                <a:latin typeface="Arial"/>
                <a:cs typeface="Arial"/>
              </a:rPr>
              <a:t>числа</a:t>
            </a:r>
            <a:r>
              <a:rPr sz="1800" b="1" spc="53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F3863"/>
                </a:solidFill>
                <a:latin typeface="Arial"/>
                <a:cs typeface="Arial"/>
              </a:rPr>
              <a:t>государственных</a:t>
            </a:r>
            <a:r>
              <a:rPr sz="1800" b="1" spc="53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F3863"/>
                </a:solidFill>
                <a:latin typeface="Arial"/>
                <a:cs typeface="Arial"/>
              </a:rPr>
              <a:t>языков</a:t>
            </a:r>
            <a:r>
              <a:rPr sz="1800" b="1" spc="52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F3863"/>
                </a:solidFill>
                <a:latin typeface="Arial"/>
                <a:cs typeface="Arial"/>
              </a:rPr>
              <a:t>республик</a:t>
            </a:r>
            <a:r>
              <a:rPr sz="1800" b="1" spc="53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1F3863"/>
                </a:solidFill>
                <a:latin typeface="Arial"/>
                <a:cs typeface="Arial"/>
              </a:rPr>
              <a:t>Российской </a:t>
            </a:r>
            <a:r>
              <a:rPr sz="1800" b="1" dirty="0">
                <a:solidFill>
                  <a:srgbClr val="1F3863"/>
                </a:solidFill>
                <a:latin typeface="Arial"/>
                <a:cs typeface="Arial"/>
              </a:rPr>
              <a:t>Федерации,</a:t>
            </a:r>
            <a:r>
              <a:rPr sz="1800" b="1" spc="-2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F3863"/>
                </a:solidFill>
                <a:latin typeface="Arial"/>
                <a:cs typeface="Arial"/>
              </a:rPr>
              <a:t>в</a:t>
            </a:r>
            <a:r>
              <a:rPr sz="1800" b="1" spc="-3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F3863"/>
                </a:solidFill>
                <a:latin typeface="Arial"/>
                <a:cs typeface="Arial"/>
              </a:rPr>
              <a:t>том числе</a:t>
            </a:r>
            <a:r>
              <a:rPr sz="1800" b="1" spc="-2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1F3863"/>
                </a:solidFill>
                <a:latin typeface="Arial"/>
                <a:cs typeface="Arial"/>
              </a:rPr>
              <a:t>русского</a:t>
            </a:r>
            <a:r>
              <a:rPr sz="1800" b="1" spc="-1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F3863"/>
                </a:solidFill>
                <a:latin typeface="Arial"/>
                <a:cs typeface="Arial"/>
              </a:rPr>
              <a:t>языка</a:t>
            </a:r>
            <a:r>
              <a:rPr sz="1800" b="1" spc="-3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F3863"/>
                </a:solidFill>
                <a:latin typeface="Arial"/>
                <a:cs typeface="Arial"/>
              </a:rPr>
              <a:t>как</a:t>
            </a:r>
            <a:r>
              <a:rPr sz="1800" b="1" spc="-4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F3863"/>
                </a:solidFill>
                <a:latin typeface="Arial"/>
                <a:cs typeface="Arial"/>
              </a:rPr>
              <a:t>родного</a:t>
            </a:r>
            <a:r>
              <a:rPr sz="1800" b="1" spc="-5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1F3863"/>
                </a:solidFill>
                <a:latin typeface="Arial"/>
                <a:cs typeface="Arial"/>
              </a:rPr>
              <a:t>языка.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750">
              <a:latin typeface="Arial"/>
              <a:cs typeface="Arial"/>
            </a:endParaRPr>
          </a:p>
          <a:p>
            <a:pPr marL="12700" marR="6985" indent="342900">
              <a:lnSpc>
                <a:spcPct val="100000"/>
              </a:lnSpc>
              <a:tabLst>
                <a:tab pos="1158240" algn="l"/>
                <a:tab pos="1373505" algn="l"/>
                <a:tab pos="1654175" algn="l"/>
                <a:tab pos="2792095" algn="l"/>
                <a:tab pos="3479800" algn="l"/>
                <a:tab pos="4406265" algn="l"/>
                <a:tab pos="6181090" algn="l"/>
                <a:tab pos="6744970" algn="l"/>
                <a:tab pos="7931784" algn="l"/>
                <a:tab pos="9486900" algn="l"/>
                <a:tab pos="10553700" algn="l"/>
              </a:tabLst>
            </a:pPr>
            <a:r>
              <a:rPr sz="1800" b="1" spc="-20" dirty="0">
                <a:solidFill>
                  <a:srgbClr val="1F3863"/>
                </a:solidFill>
                <a:latin typeface="Arial"/>
                <a:cs typeface="Arial"/>
              </a:rPr>
              <a:t>ФГОС</a:t>
            </a:r>
            <a:r>
              <a:rPr sz="1800" b="1" dirty="0">
                <a:solidFill>
                  <a:srgbClr val="1F3863"/>
                </a:solidFill>
                <a:latin typeface="Arial"/>
                <a:cs typeface="Arial"/>
              </a:rPr>
              <a:t>	</a:t>
            </a:r>
            <a:r>
              <a:rPr sz="1800" b="1" spc="-50" dirty="0">
                <a:solidFill>
                  <a:srgbClr val="1F3863"/>
                </a:solidFill>
                <a:latin typeface="Arial"/>
                <a:cs typeface="Arial"/>
              </a:rPr>
              <a:t>-</a:t>
            </a:r>
            <a:r>
              <a:rPr sz="1800" b="1" dirty="0">
                <a:solidFill>
                  <a:srgbClr val="1F3863"/>
                </a:solidFill>
                <a:latin typeface="Arial"/>
                <a:cs typeface="Arial"/>
              </a:rPr>
              <a:t>	</a:t>
            </a:r>
            <a:r>
              <a:rPr sz="1800" b="1" spc="-50" dirty="0">
                <a:solidFill>
                  <a:srgbClr val="1F3863"/>
                </a:solidFill>
                <a:latin typeface="Arial"/>
                <a:cs typeface="Arial"/>
              </a:rPr>
              <a:t>в</a:t>
            </a:r>
            <a:r>
              <a:rPr sz="1800" b="1" dirty="0">
                <a:solidFill>
                  <a:srgbClr val="1F3863"/>
                </a:solidFill>
                <a:latin typeface="Arial"/>
                <a:cs typeface="Arial"/>
              </a:rPr>
              <a:t>	</a:t>
            </a:r>
            <a:r>
              <a:rPr sz="1800" b="1" spc="-10" dirty="0">
                <a:solidFill>
                  <a:srgbClr val="1F3863"/>
                </a:solidFill>
                <a:latin typeface="Arial"/>
                <a:cs typeface="Arial"/>
              </a:rPr>
              <a:t>учебный</a:t>
            </a:r>
            <a:r>
              <a:rPr sz="1800" b="1" dirty="0">
                <a:solidFill>
                  <a:srgbClr val="1F3863"/>
                </a:solidFill>
                <a:latin typeface="Arial"/>
                <a:cs typeface="Arial"/>
              </a:rPr>
              <a:t>	</a:t>
            </a:r>
            <a:r>
              <a:rPr sz="1800" b="1" spc="-20" dirty="0">
                <a:solidFill>
                  <a:srgbClr val="1F3863"/>
                </a:solidFill>
                <a:latin typeface="Arial"/>
                <a:cs typeface="Arial"/>
              </a:rPr>
              <a:t>план</a:t>
            </a:r>
            <a:r>
              <a:rPr sz="1800" b="1" dirty="0">
                <a:solidFill>
                  <a:srgbClr val="1F3863"/>
                </a:solidFill>
                <a:latin typeface="Arial"/>
                <a:cs typeface="Arial"/>
              </a:rPr>
              <a:t>	</a:t>
            </a:r>
            <a:r>
              <a:rPr sz="1800" b="1" spc="-10" dirty="0">
                <a:solidFill>
                  <a:srgbClr val="1F3863"/>
                </a:solidFill>
                <a:latin typeface="Arial"/>
                <a:cs typeface="Arial"/>
              </a:rPr>
              <a:t>входят</a:t>
            </a:r>
            <a:r>
              <a:rPr sz="1800" b="1" dirty="0">
                <a:solidFill>
                  <a:srgbClr val="1F3863"/>
                </a:solidFill>
                <a:latin typeface="Arial"/>
                <a:cs typeface="Arial"/>
              </a:rPr>
              <a:t>	</a:t>
            </a:r>
            <a:r>
              <a:rPr sz="1800" b="1" spc="-10" dirty="0">
                <a:solidFill>
                  <a:srgbClr val="1F3863"/>
                </a:solidFill>
                <a:latin typeface="Arial"/>
                <a:cs typeface="Arial"/>
              </a:rPr>
              <a:t>обязательные</a:t>
            </a:r>
            <a:r>
              <a:rPr sz="1800" b="1" dirty="0">
                <a:solidFill>
                  <a:srgbClr val="1F3863"/>
                </a:solidFill>
                <a:latin typeface="Arial"/>
                <a:cs typeface="Arial"/>
              </a:rPr>
              <a:t>	</a:t>
            </a:r>
            <a:r>
              <a:rPr sz="1800" b="1" spc="-25" dirty="0">
                <a:solidFill>
                  <a:srgbClr val="1F3863"/>
                </a:solidFill>
                <a:latin typeface="Arial"/>
                <a:cs typeface="Arial"/>
              </a:rPr>
              <a:t>для</a:t>
            </a:r>
            <a:r>
              <a:rPr sz="1800" b="1" dirty="0">
                <a:solidFill>
                  <a:srgbClr val="1F3863"/>
                </a:solidFill>
                <a:latin typeface="Arial"/>
                <a:cs typeface="Arial"/>
              </a:rPr>
              <a:t>	</a:t>
            </a:r>
            <a:r>
              <a:rPr sz="1800" b="1" spc="-10" dirty="0">
                <a:solidFill>
                  <a:srgbClr val="1F3863"/>
                </a:solidFill>
                <a:latin typeface="Arial"/>
                <a:cs typeface="Arial"/>
              </a:rPr>
              <a:t>изучения</a:t>
            </a:r>
            <a:r>
              <a:rPr sz="1800" b="1" dirty="0">
                <a:solidFill>
                  <a:srgbClr val="1F3863"/>
                </a:solidFill>
                <a:latin typeface="Arial"/>
                <a:cs typeface="Arial"/>
              </a:rPr>
              <a:t>	</a:t>
            </a:r>
            <a:r>
              <a:rPr sz="1800" b="1" spc="-10" dirty="0">
                <a:solidFill>
                  <a:srgbClr val="1F3863"/>
                </a:solidFill>
                <a:latin typeface="Arial"/>
                <a:cs typeface="Arial"/>
              </a:rPr>
              <a:t>предметные</a:t>
            </a:r>
            <a:r>
              <a:rPr sz="1800" b="1" dirty="0">
                <a:solidFill>
                  <a:srgbClr val="1F3863"/>
                </a:solidFill>
                <a:latin typeface="Arial"/>
                <a:cs typeface="Arial"/>
              </a:rPr>
              <a:t>	</a:t>
            </a:r>
            <a:r>
              <a:rPr sz="1800" b="1" spc="-10" dirty="0">
                <a:solidFill>
                  <a:srgbClr val="1F3863"/>
                </a:solidFill>
                <a:latin typeface="Arial"/>
                <a:cs typeface="Arial"/>
              </a:rPr>
              <a:t>области</a:t>
            </a:r>
            <a:r>
              <a:rPr sz="1800" b="1" dirty="0">
                <a:solidFill>
                  <a:srgbClr val="1F3863"/>
                </a:solidFill>
                <a:latin typeface="Arial"/>
                <a:cs typeface="Arial"/>
              </a:rPr>
              <a:t>	</a:t>
            </a:r>
            <a:r>
              <a:rPr sz="1800" b="1" spc="-50" dirty="0">
                <a:solidFill>
                  <a:srgbClr val="1F3863"/>
                </a:solidFill>
                <a:latin typeface="Arial"/>
                <a:cs typeface="Arial"/>
              </a:rPr>
              <a:t>и </a:t>
            </a:r>
            <a:r>
              <a:rPr sz="1800" b="1" dirty="0">
                <a:solidFill>
                  <a:srgbClr val="1F3863"/>
                </a:solidFill>
                <a:latin typeface="Arial"/>
                <a:cs typeface="Arial"/>
              </a:rPr>
              <a:t>учебные</a:t>
            </a:r>
            <a:r>
              <a:rPr sz="1800" b="1" spc="-2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1F3863"/>
                </a:solidFill>
                <a:latin typeface="Arial"/>
                <a:cs typeface="Arial"/>
              </a:rPr>
              <a:t>предметы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734561" y="54940"/>
            <a:ext cx="49326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u="sng" dirty="0">
                <a:solidFill>
                  <a:srgbClr val="244060"/>
                </a:solidFill>
                <a:uFill>
                  <a:solidFill>
                    <a:srgbClr val="244060"/>
                  </a:solidFill>
                </a:uFill>
                <a:latin typeface="Calibri"/>
                <a:cs typeface="Calibri"/>
              </a:rPr>
              <a:t>План</a:t>
            </a:r>
            <a:r>
              <a:rPr sz="2800" u="sng" spc="-65" dirty="0">
                <a:solidFill>
                  <a:srgbClr val="244060"/>
                </a:solidFill>
                <a:uFill>
                  <a:solidFill>
                    <a:srgbClr val="244060"/>
                  </a:solidFill>
                </a:uFill>
                <a:latin typeface="Calibri"/>
                <a:cs typeface="Calibri"/>
              </a:rPr>
              <a:t> </a:t>
            </a:r>
            <a:r>
              <a:rPr sz="2800" u="sng" spc="-10" dirty="0">
                <a:solidFill>
                  <a:srgbClr val="244060"/>
                </a:solidFill>
                <a:uFill>
                  <a:solidFill>
                    <a:srgbClr val="244060"/>
                  </a:solidFill>
                </a:uFill>
                <a:latin typeface="Calibri"/>
                <a:cs typeface="Calibri"/>
              </a:rPr>
              <a:t>внеурочной</a:t>
            </a:r>
            <a:r>
              <a:rPr sz="2800" u="sng" spc="-60" dirty="0">
                <a:solidFill>
                  <a:srgbClr val="244060"/>
                </a:solidFill>
                <a:uFill>
                  <a:solidFill>
                    <a:srgbClr val="244060"/>
                  </a:solidFill>
                </a:uFill>
                <a:latin typeface="Calibri"/>
                <a:cs typeface="Calibri"/>
              </a:rPr>
              <a:t> </a:t>
            </a:r>
            <a:r>
              <a:rPr sz="2800" u="sng" spc="-10" dirty="0">
                <a:solidFill>
                  <a:srgbClr val="244060"/>
                </a:solidFill>
                <a:uFill>
                  <a:solidFill>
                    <a:srgbClr val="244060"/>
                  </a:solidFill>
                </a:uFill>
                <a:latin typeface="Calibri"/>
                <a:cs typeface="Calibri"/>
              </a:rPr>
              <a:t>деятельности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25830" y="615124"/>
            <a:ext cx="10710545" cy="2597150"/>
          </a:xfrm>
          <a:prstGeom prst="rect">
            <a:avLst/>
          </a:prstGeom>
        </p:spPr>
        <p:txBody>
          <a:bodyPr vert="horz" wrap="square" lIns="0" tIns="135255" rIns="0" bIns="0" rtlCol="0">
            <a:spAutoFit/>
          </a:bodyPr>
          <a:lstStyle/>
          <a:p>
            <a:pPr marL="340995" algn="ctr">
              <a:lnSpc>
                <a:spcPct val="100000"/>
              </a:lnSpc>
              <a:spcBef>
                <a:spcPts val="1065"/>
              </a:spcBef>
            </a:pPr>
            <a:r>
              <a:rPr sz="1600" b="1" dirty="0">
                <a:solidFill>
                  <a:srgbClr val="1F3863"/>
                </a:solidFill>
                <a:latin typeface="Arial"/>
                <a:cs typeface="Arial"/>
              </a:rPr>
              <a:t>ФГОС</a:t>
            </a:r>
            <a:r>
              <a:rPr sz="1600" b="1" spc="-4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F3863"/>
                </a:solidFill>
                <a:latin typeface="Arial"/>
                <a:cs typeface="Arial"/>
              </a:rPr>
              <a:t>НОО</a:t>
            </a:r>
            <a:r>
              <a:rPr sz="1600" b="1" spc="-4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F3863"/>
                </a:solidFill>
                <a:latin typeface="Arial"/>
                <a:cs typeface="Arial"/>
              </a:rPr>
              <a:t>32.2.,</a:t>
            </a:r>
            <a:r>
              <a:rPr sz="1600" b="1" spc="-4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F3863"/>
                </a:solidFill>
                <a:latin typeface="Arial"/>
                <a:cs typeface="Arial"/>
              </a:rPr>
              <a:t>ФГОС</a:t>
            </a:r>
            <a:r>
              <a:rPr sz="1600" b="1" spc="-4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F3863"/>
                </a:solidFill>
                <a:latin typeface="Arial"/>
                <a:cs typeface="Arial"/>
              </a:rPr>
              <a:t>ООО</a:t>
            </a:r>
            <a:r>
              <a:rPr sz="1600" b="1" spc="-3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1F3863"/>
                </a:solidFill>
                <a:latin typeface="Arial"/>
                <a:cs typeface="Arial"/>
              </a:rPr>
              <a:t>33.2.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00"/>
              </a:spcBef>
            </a:pPr>
            <a:r>
              <a:rPr sz="1800" b="1" dirty="0">
                <a:solidFill>
                  <a:srgbClr val="1F3863"/>
                </a:solidFill>
                <a:latin typeface="Arial"/>
                <a:cs typeface="Arial"/>
              </a:rPr>
              <a:t>План</a:t>
            </a:r>
            <a:r>
              <a:rPr sz="1800" b="1" spc="-8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F3863"/>
                </a:solidFill>
                <a:latin typeface="Arial"/>
                <a:cs typeface="Arial"/>
              </a:rPr>
              <a:t>внеурочной</a:t>
            </a:r>
            <a:r>
              <a:rPr sz="1800" b="1" spc="-5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F3863"/>
                </a:solidFill>
                <a:latin typeface="Arial"/>
                <a:cs typeface="Arial"/>
              </a:rPr>
              <a:t>деятельности</a:t>
            </a:r>
            <a:r>
              <a:rPr sz="1800" b="1" spc="-1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1F3863"/>
                </a:solidFill>
                <a:latin typeface="Arial"/>
                <a:cs typeface="Arial"/>
              </a:rPr>
              <a:t>определяет</a:t>
            </a:r>
            <a:endParaRPr sz="1800">
              <a:latin typeface="Arial"/>
              <a:cs typeface="Arial"/>
            </a:endParaRPr>
          </a:p>
          <a:p>
            <a:pPr marL="299085" marR="5080" indent="-287020">
              <a:lnSpc>
                <a:spcPct val="100000"/>
              </a:lnSpc>
              <a:spcBef>
                <a:spcPts val="1090"/>
              </a:spcBef>
              <a:buFont typeface="Wingdings"/>
              <a:buChar char=""/>
              <a:tabLst>
                <a:tab pos="299720" algn="l"/>
              </a:tabLst>
            </a:pPr>
            <a:r>
              <a:rPr sz="1800" b="1" dirty="0">
                <a:solidFill>
                  <a:srgbClr val="1F3863"/>
                </a:solidFill>
                <a:latin typeface="Arial"/>
                <a:cs typeface="Arial"/>
              </a:rPr>
              <a:t>формы</a:t>
            </a:r>
            <a:r>
              <a:rPr sz="1800" b="1" spc="14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F3863"/>
                </a:solidFill>
                <a:latin typeface="Arial"/>
                <a:cs typeface="Arial"/>
              </a:rPr>
              <a:t>организации</a:t>
            </a:r>
            <a:r>
              <a:rPr sz="1800" b="1" spc="15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F3863"/>
                </a:solidFill>
                <a:latin typeface="Arial"/>
                <a:cs typeface="Arial"/>
              </a:rPr>
              <a:t>и</a:t>
            </a:r>
            <a:r>
              <a:rPr sz="1800" b="1" spc="15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F3863"/>
                </a:solidFill>
                <a:latin typeface="Arial"/>
                <a:cs typeface="Arial"/>
              </a:rPr>
              <a:t>объем</a:t>
            </a:r>
            <a:r>
              <a:rPr sz="1800" b="1" spc="15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F3863"/>
                </a:solidFill>
                <a:latin typeface="Arial"/>
                <a:cs typeface="Arial"/>
              </a:rPr>
              <a:t>внеурочной</a:t>
            </a:r>
            <a:r>
              <a:rPr sz="1800" b="1" spc="15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F3863"/>
                </a:solidFill>
                <a:latin typeface="Arial"/>
                <a:cs typeface="Arial"/>
              </a:rPr>
              <a:t>деятельности</a:t>
            </a:r>
            <a:r>
              <a:rPr sz="1800" b="1" spc="16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F3863"/>
                </a:solidFill>
                <a:latin typeface="Arial"/>
                <a:cs typeface="Arial"/>
              </a:rPr>
              <a:t>для</a:t>
            </a:r>
            <a:r>
              <a:rPr sz="1800" b="1" spc="15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F3863"/>
                </a:solidFill>
                <a:latin typeface="Arial"/>
                <a:cs typeface="Arial"/>
              </a:rPr>
              <a:t>обучающихся</a:t>
            </a:r>
            <a:r>
              <a:rPr sz="1800" b="1" spc="16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F3863"/>
                </a:solidFill>
                <a:latin typeface="Arial"/>
                <a:cs typeface="Arial"/>
              </a:rPr>
              <a:t>при</a:t>
            </a:r>
            <a:r>
              <a:rPr sz="1800" b="1" spc="15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1F3863"/>
                </a:solidFill>
                <a:latin typeface="Arial"/>
                <a:cs typeface="Arial"/>
              </a:rPr>
              <a:t>освоении </a:t>
            </a:r>
            <a:r>
              <a:rPr sz="1800" b="1" dirty="0">
                <a:solidFill>
                  <a:srgbClr val="1F3863"/>
                </a:solidFill>
                <a:latin typeface="Arial"/>
                <a:cs typeface="Arial"/>
              </a:rPr>
              <a:t>ими</a:t>
            </a:r>
            <a:r>
              <a:rPr sz="1800" b="1" spc="-2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F3863"/>
                </a:solidFill>
                <a:latin typeface="Arial"/>
                <a:cs typeface="Arial"/>
              </a:rPr>
              <a:t>программы</a:t>
            </a:r>
            <a:r>
              <a:rPr sz="1800" b="1" spc="-4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F3863"/>
                </a:solidFill>
                <a:latin typeface="Arial"/>
                <a:cs typeface="Arial"/>
              </a:rPr>
              <a:t>начального</a:t>
            </a:r>
            <a:r>
              <a:rPr sz="1800" b="1" spc="-3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F3863"/>
                </a:solidFill>
                <a:latin typeface="Arial"/>
                <a:cs typeface="Arial"/>
              </a:rPr>
              <a:t>общего</a:t>
            </a:r>
            <a:r>
              <a:rPr sz="1800" b="1" spc="1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1F3863"/>
                </a:solidFill>
                <a:latin typeface="Arial"/>
                <a:cs typeface="Arial"/>
              </a:rPr>
              <a:t>образования</a:t>
            </a:r>
            <a:endParaRPr sz="1800">
              <a:latin typeface="Arial"/>
              <a:cs typeface="Arial"/>
            </a:endParaRPr>
          </a:p>
          <a:p>
            <a:pPr marL="299085" marR="8255" indent="-287020">
              <a:lnSpc>
                <a:spcPct val="100000"/>
              </a:lnSpc>
              <a:spcBef>
                <a:spcPts val="1105"/>
              </a:spcBef>
              <a:buFont typeface="Wingdings"/>
              <a:buChar char=""/>
              <a:tabLst>
                <a:tab pos="299720" algn="l"/>
              </a:tabLst>
            </a:pPr>
            <a:r>
              <a:rPr sz="1800" b="1" dirty="0">
                <a:solidFill>
                  <a:srgbClr val="1F3863"/>
                </a:solidFill>
                <a:latin typeface="Arial"/>
                <a:cs typeface="Arial"/>
              </a:rPr>
              <a:t>с</a:t>
            </a:r>
            <a:r>
              <a:rPr sz="1800" b="1" spc="2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F3863"/>
                </a:solidFill>
                <a:latin typeface="Arial"/>
                <a:cs typeface="Arial"/>
              </a:rPr>
              <a:t>учетом</a:t>
            </a:r>
            <a:r>
              <a:rPr sz="1800" b="1" spc="4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F3863"/>
                </a:solidFill>
                <a:latin typeface="Arial"/>
                <a:cs typeface="Arial"/>
              </a:rPr>
              <a:t>образовательных</a:t>
            </a:r>
            <a:r>
              <a:rPr sz="1800" b="1" spc="4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F3863"/>
                </a:solidFill>
                <a:latin typeface="Arial"/>
                <a:cs typeface="Arial"/>
              </a:rPr>
              <a:t>потребностей</a:t>
            </a:r>
            <a:r>
              <a:rPr sz="1800" b="1" spc="3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F3863"/>
                </a:solidFill>
                <a:latin typeface="Arial"/>
                <a:cs typeface="Arial"/>
              </a:rPr>
              <a:t>и</a:t>
            </a:r>
            <a:r>
              <a:rPr sz="1800" b="1" spc="3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F3863"/>
                </a:solidFill>
                <a:latin typeface="Arial"/>
                <a:cs typeface="Arial"/>
              </a:rPr>
              <a:t>интересов</a:t>
            </a:r>
            <a:r>
              <a:rPr sz="1800" b="1" spc="4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F3863"/>
                </a:solidFill>
                <a:latin typeface="Arial"/>
                <a:cs typeface="Arial"/>
              </a:rPr>
              <a:t>обучающихся,</a:t>
            </a:r>
            <a:r>
              <a:rPr sz="1800" b="1" spc="4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F3863"/>
                </a:solidFill>
                <a:latin typeface="Arial"/>
                <a:cs typeface="Arial"/>
              </a:rPr>
              <a:t>запросов</a:t>
            </a:r>
            <a:r>
              <a:rPr sz="1800" b="1" spc="4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1F3863"/>
                </a:solidFill>
                <a:latin typeface="Arial"/>
                <a:cs typeface="Arial"/>
              </a:rPr>
              <a:t>родителей </a:t>
            </a:r>
            <a:r>
              <a:rPr sz="1800" b="1" dirty="0">
                <a:solidFill>
                  <a:srgbClr val="1F3863"/>
                </a:solidFill>
                <a:latin typeface="Arial"/>
                <a:cs typeface="Arial"/>
              </a:rPr>
              <a:t>(законных</a:t>
            </a:r>
            <a:r>
              <a:rPr sz="1800" b="1" spc="-9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F3863"/>
                </a:solidFill>
                <a:latin typeface="Arial"/>
                <a:cs typeface="Arial"/>
              </a:rPr>
              <a:t>представителей)</a:t>
            </a:r>
            <a:r>
              <a:rPr sz="1800" b="1" spc="-1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1F3863"/>
                </a:solidFill>
                <a:latin typeface="Arial"/>
                <a:cs typeface="Arial"/>
              </a:rPr>
              <a:t>несовершеннолетних</a:t>
            </a:r>
            <a:r>
              <a:rPr sz="1800" b="1" spc="-2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1F3863"/>
                </a:solidFill>
                <a:latin typeface="Arial"/>
                <a:cs typeface="Arial"/>
              </a:rPr>
              <a:t>обучающихся,</a:t>
            </a:r>
            <a:endParaRPr sz="18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1105"/>
              </a:spcBef>
              <a:buFont typeface="Wingdings"/>
              <a:buChar char=""/>
              <a:tabLst>
                <a:tab pos="299720" algn="l"/>
              </a:tabLst>
            </a:pPr>
            <a:r>
              <a:rPr sz="1800" b="1" dirty="0">
                <a:solidFill>
                  <a:srgbClr val="1F3863"/>
                </a:solidFill>
                <a:latin typeface="Arial"/>
                <a:cs typeface="Arial"/>
              </a:rPr>
              <a:t>с</a:t>
            </a:r>
            <a:r>
              <a:rPr sz="1800" b="1" spc="-8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F3863"/>
                </a:solidFill>
                <a:latin typeface="Arial"/>
                <a:cs typeface="Arial"/>
              </a:rPr>
              <a:t>учетом</a:t>
            </a:r>
            <a:r>
              <a:rPr sz="1800" b="1" spc="-1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1F3863"/>
                </a:solidFill>
                <a:latin typeface="Arial"/>
                <a:cs typeface="Arial"/>
              </a:rPr>
              <a:t>возможностей Организации.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25830" y="4244085"/>
            <a:ext cx="10911205" cy="2219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446405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1F3863"/>
                </a:solidFill>
                <a:latin typeface="Arial"/>
                <a:cs typeface="Arial"/>
              </a:rPr>
              <a:t>ООО</a:t>
            </a:r>
            <a:r>
              <a:rPr sz="1600" b="1" spc="-2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F3863"/>
                </a:solidFill>
                <a:latin typeface="Arial"/>
                <a:cs typeface="Arial"/>
              </a:rPr>
              <a:t>-</a:t>
            </a:r>
            <a:r>
              <a:rPr sz="1600" b="1" spc="-5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F3863"/>
                </a:solidFill>
                <a:latin typeface="Arial"/>
                <a:cs typeface="Arial"/>
              </a:rPr>
              <a:t>в</a:t>
            </a:r>
            <a:r>
              <a:rPr sz="1600" b="1" spc="-4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1F3863"/>
                </a:solidFill>
                <a:latin typeface="Arial"/>
                <a:cs typeface="Arial"/>
              </a:rPr>
              <a:t>адаптированной</a:t>
            </a:r>
            <a:r>
              <a:rPr sz="1600" b="1" dirty="0">
                <a:solidFill>
                  <a:srgbClr val="1F3863"/>
                </a:solidFill>
                <a:latin typeface="Arial"/>
                <a:cs typeface="Arial"/>
              </a:rPr>
              <a:t> программе</a:t>
            </a:r>
            <a:r>
              <a:rPr sz="1600" b="1" spc="-2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F3863"/>
                </a:solidFill>
                <a:latin typeface="Arial"/>
                <a:cs typeface="Arial"/>
              </a:rPr>
              <a:t>в</a:t>
            </a:r>
            <a:r>
              <a:rPr sz="1600" b="1" spc="-4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F3863"/>
                </a:solidFill>
                <a:latin typeface="Arial"/>
                <a:cs typeface="Arial"/>
              </a:rPr>
              <a:t>план</a:t>
            </a:r>
            <a:r>
              <a:rPr sz="1600" b="1" spc="-4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1F3863"/>
                </a:solidFill>
                <a:latin typeface="Arial"/>
                <a:cs typeface="Arial"/>
              </a:rPr>
              <a:t>внеурочной</a:t>
            </a:r>
            <a:r>
              <a:rPr sz="1600" b="1" spc="-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1F3863"/>
                </a:solidFill>
                <a:latin typeface="Arial"/>
                <a:cs typeface="Arial"/>
              </a:rPr>
              <a:t>деятельности</a:t>
            </a:r>
            <a:r>
              <a:rPr sz="1600" b="1" spc="1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600" b="1" spc="-20" dirty="0">
                <a:solidFill>
                  <a:srgbClr val="1F3863"/>
                </a:solidFill>
                <a:latin typeface="Arial"/>
                <a:cs typeface="Arial"/>
              </a:rPr>
              <a:t>включаются</a:t>
            </a:r>
            <a:r>
              <a:rPr sz="1600" b="1" spc="-4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1F3863"/>
                </a:solidFill>
                <a:latin typeface="Arial"/>
                <a:cs typeface="Arial"/>
              </a:rPr>
              <a:t>индивидуальные</a:t>
            </a:r>
            <a:r>
              <a:rPr sz="1600" b="1" spc="-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600" b="1" spc="-50" dirty="0">
                <a:solidFill>
                  <a:srgbClr val="1F3863"/>
                </a:solidFill>
                <a:latin typeface="Arial"/>
                <a:cs typeface="Arial"/>
              </a:rPr>
              <a:t>и </a:t>
            </a:r>
            <a:r>
              <a:rPr sz="1600" b="1" spc="-10" dirty="0">
                <a:solidFill>
                  <a:srgbClr val="1F3863"/>
                </a:solidFill>
                <a:latin typeface="Arial"/>
                <a:cs typeface="Arial"/>
              </a:rPr>
              <a:t>групповые</a:t>
            </a:r>
            <a:r>
              <a:rPr sz="1600" b="1" spc="-1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1F3863"/>
                </a:solidFill>
                <a:latin typeface="Arial"/>
                <a:cs typeface="Arial"/>
              </a:rPr>
              <a:t>коррекционные</a:t>
            </a:r>
            <a:r>
              <a:rPr sz="1600" b="1" spc="-6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F3863"/>
                </a:solidFill>
                <a:latin typeface="Arial"/>
                <a:cs typeface="Arial"/>
              </a:rPr>
              <a:t>учебные</a:t>
            </a:r>
            <a:r>
              <a:rPr sz="1600" b="1" spc="-2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F3863"/>
                </a:solidFill>
                <a:latin typeface="Arial"/>
                <a:cs typeface="Arial"/>
              </a:rPr>
              <a:t>курсы</a:t>
            </a:r>
            <a:r>
              <a:rPr sz="1600" b="1" spc="-3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F3863"/>
                </a:solidFill>
                <a:latin typeface="Arial"/>
                <a:cs typeface="Arial"/>
              </a:rPr>
              <a:t>в</a:t>
            </a:r>
            <a:r>
              <a:rPr sz="1600" b="1" spc="-5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1F3863"/>
                </a:solidFill>
                <a:latin typeface="Arial"/>
                <a:cs typeface="Arial"/>
              </a:rPr>
              <a:t>соответствии</a:t>
            </a:r>
            <a:r>
              <a:rPr sz="1600" b="1" spc="-1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F3863"/>
                </a:solidFill>
                <a:latin typeface="Arial"/>
                <a:cs typeface="Arial"/>
              </a:rPr>
              <a:t>с</a:t>
            </a:r>
            <a:r>
              <a:rPr sz="1600" b="1" spc="-6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1F3863"/>
                </a:solidFill>
                <a:latin typeface="Arial"/>
                <a:cs typeface="Arial"/>
              </a:rPr>
              <a:t>программой</a:t>
            </a:r>
            <a:r>
              <a:rPr sz="1600" b="1" spc="-2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1F3863"/>
                </a:solidFill>
                <a:latin typeface="Arial"/>
                <a:cs typeface="Arial"/>
              </a:rPr>
              <a:t>коррекционной</a:t>
            </a:r>
            <a:r>
              <a:rPr sz="1600" b="1" spc="-3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1F3863"/>
                </a:solidFill>
                <a:latin typeface="Arial"/>
                <a:cs typeface="Arial"/>
              </a:rPr>
              <a:t>работы.</a:t>
            </a:r>
            <a:endParaRPr sz="1600">
              <a:latin typeface="Arial"/>
              <a:cs typeface="Arial"/>
            </a:endParaRPr>
          </a:p>
          <a:p>
            <a:pPr marL="12700" marR="658495">
              <a:lnSpc>
                <a:spcPct val="100000"/>
              </a:lnSpc>
            </a:pPr>
            <a:r>
              <a:rPr sz="1600" b="1" dirty="0">
                <a:solidFill>
                  <a:srgbClr val="1F3863"/>
                </a:solidFill>
                <a:latin typeface="Arial"/>
                <a:cs typeface="Arial"/>
              </a:rPr>
              <a:t>ООО</a:t>
            </a:r>
            <a:r>
              <a:rPr sz="1600" b="1" spc="-5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F3863"/>
                </a:solidFill>
                <a:latin typeface="Arial"/>
                <a:cs typeface="Arial"/>
              </a:rPr>
              <a:t>-</a:t>
            </a:r>
            <a:r>
              <a:rPr sz="1600" b="1" spc="-7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F3863"/>
                </a:solidFill>
                <a:latin typeface="Arial"/>
                <a:cs typeface="Arial"/>
              </a:rPr>
              <a:t>при</a:t>
            </a:r>
            <a:r>
              <a:rPr sz="1600" b="1" spc="-6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F3863"/>
                </a:solidFill>
                <a:latin typeface="Arial"/>
                <a:cs typeface="Arial"/>
              </a:rPr>
              <a:t>реализации</a:t>
            </a:r>
            <a:r>
              <a:rPr sz="1600" b="1" spc="-5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F3863"/>
                </a:solidFill>
                <a:latin typeface="Arial"/>
                <a:cs typeface="Arial"/>
              </a:rPr>
              <a:t>плана</a:t>
            </a:r>
            <a:r>
              <a:rPr sz="1600" b="1" spc="-7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1F3863"/>
                </a:solidFill>
                <a:latin typeface="Arial"/>
                <a:cs typeface="Arial"/>
              </a:rPr>
              <a:t>внеурочной</a:t>
            </a:r>
            <a:r>
              <a:rPr sz="1600" b="1" spc="-3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1F3863"/>
                </a:solidFill>
                <a:latin typeface="Arial"/>
                <a:cs typeface="Arial"/>
              </a:rPr>
              <a:t>деятельности</a:t>
            </a:r>
            <a:r>
              <a:rPr sz="1600" b="1" spc="-3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F3863"/>
                </a:solidFill>
                <a:latin typeface="Arial"/>
                <a:cs typeface="Arial"/>
              </a:rPr>
              <a:t>должна</a:t>
            </a:r>
            <a:r>
              <a:rPr sz="1600" b="1" spc="-6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F3863"/>
                </a:solidFill>
                <a:latin typeface="Arial"/>
                <a:cs typeface="Arial"/>
              </a:rPr>
              <a:t>быть</a:t>
            </a:r>
            <a:r>
              <a:rPr sz="1600" b="1" spc="-6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1F3863"/>
                </a:solidFill>
                <a:latin typeface="Arial"/>
                <a:cs typeface="Arial"/>
              </a:rPr>
              <a:t>предусмотрена</a:t>
            </a:r>
            <a:r>
              <a:rPr sz="1600" b="1" spc="-3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1F3863"/>
                </a:solidFill>
                <a:latin typeface="Arial"/>
                <a:cs typeface="Arial"/>
              </a:rPr>
              <a:t>вариативность содержания</a:t>
            </a:r>
            <a:r>
              <a:rPr sz="1600" b="1" spc="-5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1F3863"/>
                </a:solidFill>
                <a:latin typeface="Arial"/>
                <a:cs typeface="Arial"/>
              </a:rPr>
              <a:t>внеурочной</a:t>
            </a:r>
            <a:r>
              <a:rPr sz="1600" b="1" spc="-3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1F3863"/>
                </a:solidFill>
                <a:latin typeface="Arial"/>
                <a:cs typeface="Arial"/>
              </a:rPr>
              <a:t>деятельности</a:t>
            </a:r>
            <a:r>
              <a:rPr sz="1600" b="1" spc="-3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F3863"/>
                </a:solidFill>
                <a:latin typeface="Arial"/>
                <a:cs typeface="Arial"/>
              </a:rPr>
              <a:t>с</a:t>
            </a:r>
            <a:r>
              <a:rPr sz="1600" b="1" spc="-8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F3863"/>
                </a:solidFill>
                <a:latin typeface="Arial"/>
                <a:cs typeface="Arial"/>
              </a:rPr>
              <a:t>учетом</a:t>
            </a:r>
            <a:r>
              <a:rPr sz="1600" b="1" spc="-2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1F3863"/>
                </a:solidFill>
                <a:latin typeface="Arial"/>
                <a:cs typeface="Arial"/>
              </a:rPr>
              <a:t>образовательных</a:t>
            </a:r>
            <a:r>
              <a:rPr sz="1600" b="1" spc="-5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1F3863"/>
                </a:solidFill>
                <a:latin typeface="Arial"/>
                <a:cs typeface="Arial"/>
              </a:rPr>
              <a:t>потребностей</a:t>
            </a:r>
            <a:r>
              <a:rPr sz="1600" b="1" spc="-2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F3863"/>
                </a:solidFill>
                <a:latin typeface="Arial"/>
                <a:cs typeface="Arial"/>
              </a:rPr>
              <a:t>и</a:t>
            </a:r>
            <a:r>
              <a:rPr sz="1600" b="1" spc="-7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1F3863"/>
                </a:solidFill>
                <a:latin typeface="Arial"/>
                <a:cs typeface="Arial"/>
              </a:rPr>
              <a:t>интересов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600" b="1" spc="-10" dirty="0">
                <a:solidFill>
                  <a:srgbClr val="1F3863"/>
                </a:solidFill>
                <a:latin typeface="Arial"/>
                <a:cs typeface="Arial"/>
              </a:rPr>
              <a:t>обучающихся.</a:t>
            </a:r>
            <a:endParaRPr sz="1600">
              <a:latin typeface="Arial"/>
              <a:cs typeface="Arial"/>
            </a:endParaRPr>
          </a:p>
          <a:p>
            <a:pPr marL="12700" marR="601980">
              <a:lnSpc>
                <a:spcPct val="100000"/>
              </a:lnSpc>
            </a:pPr>
            <a:r>
              <a:rPr sz="1600" b="1" dirty="0">
                <a:solidFill>
                  <a:srgbClr val="1F3863"/>
                </a:solidFill>
                <a:latin typeface="Arial"/>
                <a:cs typeface="Arial"/>
              </a:rPr>
              <a:t>ООО</a:t>
            </a:r>
            <a:r>
              <a:rPr sz="1600" b="1" spc="-3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F3863"/>
                </a:solidFill>
                <a:latin typeface="Arial"/>
                <a:cs typeface="Arial"/>
              </a:rPr>
              <a:t>-</a:t>
            </a:r>
            <a:r>
              <a:rPr sz="1600" b="1" spc="-6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F3863"/>
                </a:solidFill>
                <a:latin typeface="Arial"/>
                <a:cs typeface="Arial"/>
              </a:rPr>
              <a:t>в</a:t>
            </a:r>
            <a:r>
              <a:rPr sz="1600" b="1" spc="-6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F3863"/>
                </a:solidFill>
                <a:latin typeface="Arial"/>
                <a:cs typeface="Arial"/>
              </a:rPr>
              <a:t>целях</a:t>
            </a:r>
            <a:r>
              <a:rPr sz="1600" b="1" spc="-6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F3863"/>
                </a:solidFill>
                <a:latin typeface="Arial"/>
                <a:cs typeface="Arial"/>
              </a:rPr>
              <a:t>реализации</a:t>
            </a:r>
            <a:r>
              <a:rPr sz="1600" b="1" spc="-4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F3863"/>
                </a:solidFill>
                <a:latin typeface="Arial"/>
                <a:cs typeface="Arial"/>
              </a:rPr>
              <a:t>плана</a:t>
            </a:r>
            <a:r>
              <a:rPr sz="1600" b="1" spc="-5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1F3863"/>
                </a:solidFill>
                <a:latin typeface="Arial"/>
                <a:cs typeface="Arial"/>
              </a:rPr>
              <a:t>внеурочной</a:t>
            </a:r>
            <a:r>
              <a:rPr sz="1600" b="1" spc="-2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1F3863"/>
                </a:solidFill>
                <a:latin typeface="Arial"/>
                <a:cs typeface="Arial"/>
              </a:rPr>
              <a:t>деятельности Организацией</a:t>
            </a:r>
            <a:r>
              <a:rPr sz="1600" b="1" spc="-3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1F3863"/>
                </a:solidFill>
                <a:latin typeface="Arial"/>
                <a:cs typeface="Arial"/>
              </a:rPr>
              <a:t>может</a:t>
            </a:r>
            <a:r>
              <a:rPr sz="1600" b="1" spc="-3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1F3863"/>
                </a:solidFill>
                <a:latin typeface="Arial"/>
                <a:cs typeface="Arial"/>
              </a:rPr>
              <a:t>предусматриваться использование</a:t>
            </a:r>
            <a:r>
              <a:rPr sz="1600" b="1" spc="-7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1F3863"/>
                </a:solidFill>
                <a:latin typeface="Arial"/>
                <a:cs typeface="Arial"/>
              </a:rPr>
              <a:t>ресурсов</a:t>
            </a:r>
            <a:r>
              <a:rPr sz="1600" b="1" spc="-4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F3863"/>
                </a:solidFill>
                <a:latin typeface="Arial"/>
                <a:cs typeface="Arial"/>
              </a:rPr>
              <a:t>других</a:t>
            </a:r>
            <a:r>
              <a:rPr sz="1600" b="1" spc="-4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1F3863"/>
                </a:solidFill>
                <a:latin typeface="Arial"/>
                <a:cs typeface="Arial"/>
              </a:rPr>
              <a:t>организаций,</a:t>
            </a:r>
            <a:r>
              <a:rPr sz="1600" b="1" spc="-5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F3863"/>
                </a:solidFill>
                <a:latin typeface="Arial"/>
                <a:cs typeface="Arial"/>
              </a:rPr>
              <a:t>включая</a:t>
            </a:r>
            <a:r>
              <a:rPr sz="1600" b="1" spc="-9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1F3863"/>
                </a:solidFill>
                <a:latin typeface="Arial"/>
                <a:cs typeface="Arial"/>
              </a:rPr>
              <a:t>организации</a:t>
            </a:r>
            <a:r>
              <a:rPr sz="1600" b="1" spc="-6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1F3863"/>
                </a:solidFill>
                <a:latin typeface="Arial"/>
                <a:cs typeface="Arial"/>
              </a:rPr>
              <a:t>дополнительного</a:t>
            </a:r>
            <a:r>
              <a:rPr sz="1600" b="1" spc="-3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1F3863"/>
                </a:solidFill>
                <a:latin typeface="Arial"/>
                <a:cs typeface="Arial"/>
              </a:rPr>
              <a:t>образования,</a:t>
            </a:r>
            <a:endParaRPr sz="16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600" b="1" spc="-10" dirty="0">
                <a:solidFill>
                  <a:srgbClr val="1F3863"/>
                </a:solidFill>
                <a:latin typeface="Arial"/>
                <a:cs typeface="Arial"/>
              </a:rPr>
              <a:t>профессиональные</a:t>
            </a:r>
            <a:r>
              <a:rPr sz="1600" b="1" spc="-5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1F3863"/>
                </a:solidFill>
                <a:latin typeface="Arial"/>
                <a:cs typeface="Arial"/>
              </a:rPr>
              <a:t>образовательные</a:t>
            </a:r>
            <a:r>
              <a:rPr sz="1600" b="1" spc="-3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1F3863"/>
                </a:solidFill>
                <a:latin typeface="Arial"/>
                <a:cs typeface="Arial"/>
              </a:rPr>
              <a:t>организации,</a:t>
            </a:r>
            <a:r>
              <a:rPr sz="1600" b="1" spc="-4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1F3863"/>
                </a:solidFill>
                <a:latin typeface="Arial"/>
                <a:cs typeface="Arial"/>
              </a:rPr>
              <a:t>образовательные</a:t>
            </a:r>
            <a:r>
              <a:rPr sz="1600" b="1" spc="-4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1F3863"/>
                </a:solidFill>
                <a:latin typeface="Arial"/>
                <a:cs typeface="Arial"/>
              </a:rPr>
              <a:t>организации</a:t>
            </a:r>
            <a:r>
              <a:rPr sz="1600" b="1" spc="-4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F3863"/>
                </a:solidFill>
                <a:latin typeface="Arial"/>
                <a:cs typeface="Arial"/>
              </a:rPr>
              <a:t>высшего</a:t>
            </a:r>
            <a:r>
              <a:rPr sz="1600" b="1" spc="-5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1F3863"/>
                </a:solidFill>
                <a:latin typeface="Arial"/>
                <a:cs typeface="Arial"/>
              </a:rPr>
              <a:t>образования, </a:t>
            </a:r>
            <a:r>
              <a:rPr sz="1600" b="1" dirty="0">
                <a:solidFill>
                  <a:srgbClr val="1F3863"/>
                </a:solidFill>
                <a:latin typeface="Arial"/>
                <a:cs typeface="Arial"/>
              </a:rPr>
              <a:t>научные</a:t>
            </a:r>
            <a:r>
              <a:rPr sz="1600" b="1" spc="-3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1F3863"/>
                </a:solidFill>
                <a:latin typeface="Arial"/>
                <a:cs typeface="Arial"/>
              </a:rPr>
              <a:t>организации,</a:t>
            </a:r>
            <a:r>
              <a:rPr sz="1600" b="1" spc="-2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1F3863"/>
                </a:solidFill>
                <a:latin typeface="Arial"/>
                <a:cs typeface="Arial"/>
              </a:rPr>
              <a:t>организации</a:t>
            </a:r>
            <a:r>
              <a:rPr sz="1600" b="1" spc="-1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600" b="1" spc="-20" dirty="0">
                <a:solidFill>
                  <a:srgbClr val="1F3863"/>
                </a:solidFill>
                <a:latin typeface="Arial"/>
                <a:cs typeface="Arial"/>
              </a:rPr>
              <a:t>культуры,</a:t>
            </a:r>
            <a:r>
              <a:rPr sz="1600" b="1" spc="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600" b="1" spc="-30" dirty="0">
                <a:solidFill>
                  <a:srgbClr val="1F3863"/>
                </a:solidFill>
                <a:latin typeface="Arial"/>
                <a:cs typeface="Arial"/>
              </a:rPr>
              <a:t>физкультурно-</a:t>
            </a:r>
            <a:r>
              <a:rPr sz="1600" b="1" dirty="0">
                <a:solidFill>
                  <a:srgbClr val="1F3863"/>
                </a:solidFill>
                <a:latin typeface="Arial"/>
                <a:cs typeface="Arial"/>
              </a:rPr>
              <a:t>спортивные</a:t>
            </a:r>
            <a:r>
              <a:rPr sz="1600" b="1" spc="-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F3863"/>
                </a:solidFill>
                <a:latin typeface="Arial"/>
                <a:cs typeface="Arial"/>
              </a:rPr>
              <a:t>и</a:t>
            </a:r>
            <a:r>
              <a:rPr sz="1600" b="1" spc="-5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F3863"/>
                </a:solidFill>
                <a:latin typeface="Arial"/>
                <a:cs typeface="Arial"/>
              </a:rPr>
              <a:t>иные</a:t>
            </a:r>
            <a:r>
              <a:rPr sz="1600" b="1" spc="-5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1F3863"/>
                </a:solidFill>
                <a:latin typeface="Arial"/>
                <a:cs typeface="Arial"/>
              </a:rPr>
              <a:t>организации.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90204" y="3270503"/>
            <a:ext cx="3358896" cy="1229868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8995029" y="3322447"/>
            <a:ext cx="2675255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200" b="1" dirty="0">
                <a:solidFill>
                  <a:srgbClr val="001F5F"/>
                </a:solidFill>
                <a:latin typeface="Calibri"/>
                <a:cs typeface="Calibri"/>
              </a:rPr>
              <a:t>указание</a:t>
            </a:r>
            <a:r>
              <a:rPr sz="2200" b="1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001F5F"/>
                </a:solidFill>
                <a:latin typeface="Calibri"/>
                <a:cs typeface="Calibri"/>
              </a:rPr>
              <a:t>в</a:t>
            </a:r>
            <a:r>
              <a:rPr sz="2200" b="1" spc="-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001F5F"/>
                </a:solidFill>
                <a:latin typeface="Calibri"/>
                <a:cs typeface="Calibri"/>
              </a:rPr>
              <a:t>РП</a:t>
            </a:r>
            <a:r>
              <a:rPr sz="2200" b="1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формы проведения</a:t>
            </a:r>
            <a:r>
              <a:rPr sz="2200" b="1" spc="-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занятий</a:t>
            </a:r>
            <a:endParaRPr sz="22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34695" y="3270503"/>
            <a:ext cx="3479291" cy="1229868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725830" y="3322447"/>
            <a:ext cx="2869565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  <a:buFont typeface="Wingdings"/>
              <a:buChar char=""/>
              <a:tabLst>
                <a:tab pos="355600" algn="l"/>
              </a:tabLst>
            </a:pPr>
            <a:r>
              <a:rPr sz="2200" b="1" dirty="0">
                <a:solidFill>
                  <a:srgbClr val="001F5F"/>
                </a:solidFill>
                <a:latin typeface="Calibri"/>
                <a:cs typeface="Calibri"/>
              </a:rPr>
              <a:t>указание</a:t>
            </a:r>
            <a:r>
              <a:rPr sz="2200" b="1" spc="-114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формы проведения</a:t>
            </a:r>
            <a:r>
              <a:rPr sz="2200" b="1" spc="-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занятий</a:t>
            </a:r>
            <a:endParaRPr sz="2200">
              <a:latin typeface="Calibri"/>
              <a:cs typeface="Calibri"/>
            </a:endParaRPr>
          </a:p>
        </p:txBody>
      </p: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752088" y="3270503"/>
            <a:ext cx="4701540" cy="1229868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4255134" y="3322447"/>
            <a:ext cx="4083685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dirty="0">
                <a:solidFill>
                  <a:srgbClr val="001F5F"/>
                </a:solidFill>
                <a:latin typeface="Calibri"/>
                <a:cs typeface="Calibri"/>
              </a:rPr>
              <a:t>рабочие</a:t>
            </a:r>
            <a:r>
              <a:rPr sz="2200" b="1" spc="-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001F5F"/>
                </a:solidFill>
                <a:latin typeface="Calibri"/>
                <a:cs typeface="Calibri"/>
              </a:rPr>
              <a:t>программы</a:t>
            </a:r>
            <a:r>
              <a:rPr sz="2200" b="1" spc="-1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учебных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200" b="1" dirty="0">
                <a:solidFill>
                  <a:srgbClr val="001F5F"/>
                </a:solidFill>
                <a:latin typeface="Calibri"/>
                <a:cs typeface="Calibri"/>
              </a:rPr>
              <a:t>курсов</a:t>
            </a:r>
            <a:r>
              <a:rPr sz="2200" b="1" spc="-10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001F5F"/>
                </a:solidFill>
                <a:latin typeface="Calibri"/>
                <a:cs typeface="Calibri"/>
              </a:rPr>
              <a:t>внеурочной</a:t>
            </a:r>
            <a:r>
              <a:rPr sz="2200" b="1" spc="-7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деятельности</a:t>
            </a:r>
            <a:endParaRPr sz="2200"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3741420" y="3439667"/>
            <a:ext cx="5135880" cy="506095"/>
            <a:chOff x="3741420" y="3439667"/>
            <a:chExt cx="5135880" cy="506095"/>
          </a:xfrm>
        </p:grpSpPr>
        <p:sp>
          <p:nvSpPr>
            <p:cNvPr id="13" name="object 13"/>
            <p:cNvSpPr/>
            <p:nvPr/>
          </p:nvSpPr>
          <p:spPr>
            <a:xfrm>
              <a:off x="3747516" y="3445763"/>
              <a:ext cx="384175" cy="487680"/>
            </a:xfrm>
            <a:custGeom>
              <a:avLst/>
              <a:gdLst/>
              <a:ahLst/>
              <a:cxnLst/>
              <a:rect l="l" t="t" r="r" b="b"/>
              <a:pathLst>
                <a:path w="384175" h="487679">
                  <a:moveTo>
                    <a:pt x="192024" y="0"/>
                  </a:moveTo>
                  <a:lnTo>
                    <a:pt x="192024" y="121920"/>
                  </a:lnTo>
                  <a:lnTo>
                    <a:pt x="0" y="121920"/>
                  </a:lnTo>
                  <a:lnTo>
                    <a:pt x="0" y="365760"/>
                  </a:lnTo>
                  <a:lnTo>
                    <a:pt x="192024" y="365760"/>
                  </a:lnTo>
                  <a:lnTo>
                    <a:pt x="192024" y="487680"/>
                  </a:lnTo>
                  <a:lnTo>
                    <a:pt x="384048" y="243840"/>
                  </a:lnTo>
                  <a:lnTo>
                    <a:pt x="192024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747516" y="3445763"/>
              <a:ext cx="384175" cy="487680"/>
            </a:xfrm>
            <a:custGeom>
              <a:avLst/>
              <a:gdLst/>
              <a:ahLst/>
              <a:cxnLst/>
              <a:rect l="l" t="t" r="r" b="b"/>
              <a:pathLst>
                <a:path w="384175" h="487679">
                  <a:moveTo>
                    <a:pt x="0" y="121920"/>
                  </a:moveTo>
                  <a:lnTo>
                    <a:pt x="192024" y="121920"/>
                  </a:lnTo>
                  <a:lnTo>
                    <a:pt x="192024" y="0"/>
                  </a:lnTo>
                  <a:lnTo>
                    <a:pt x="384048" y="243840"/>
                  </a:lnTo>
                  <a:lnTo>
                    <a:pt x="192024" y="487680"/>
                  </a:lnTo>
                  <a:lnTo>
                    <a:pt x="192024" y="365760"/>
                  </a:lnTo>
                  <a:lnTo>
                    <a:pt x="0" y="365760"/>
                  </a:lnTo>
                  <a:lnTo>
                    <a:pt x="0" y="121920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487155" y="3451859"/>
              <a:ext cx="384175" cy="487680"/>
            </a:xfrm>
            <a:custGeom>
              <a:avLst/>
              <a:gdLst/>
              <a:ahLst/>
              <a:cxnLst/>
              <a:rect l="l" t="t" r="r" b="b"/>
              <a:pathLst>
                <a:path w="384175" h="487679">
                  <a:moveTo>
                    <a:pt x="192024" y="0"/>
                  </a:moveTo>
                  <a:lnTo>
                    <a:pt x="192024" y="121919"/>
                  </a:lnTo>
                  <a:lnTo>
                    <a:pt x="0" y="121919"/>
                  </a:lnTo>
                  <a:lnTo>
                    <a:pt x="0" y="365759"/>
                  </a:lnTo>
                  <a:lnTo>
                    <a:pt x="192024" y="365759"/>
                  </a:lnTo>
                  <a:lnTo>
                    <a:pt x="192024" y="487679"/>
                  </a:lnTo>
                  <a:lnTo>
                    <a:pt x="384048" y="243839"/>
                  </a:lnTo>
                  <a:lnTo>
                    <a:pt x="192024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487155" y="3451859"/>
              <a:ext cx="384175" cy="487680"/>
            </a:xfrm>
            <a:custGeom>
              <a:avLst/>
              <a:gdLst/>
              <a:ahLst/>
              <a:cxnLst/>
              <a:rect l="l" t="t" r="r" b="b"/>
              <a:pathLst>
                <a:path w="384175" h="487679">
                  <a:moveTo>
                    <a:pt x="0" y="121919"/>
                  </a:moveTo>
                  <a:lnTo>
                    <a:pt x="192024" y="121919"/>
                  </a:lnTo>
                  <a:lnTo>
                    <a:pt x="192024" y="0"/>
                  </a:lnTo>
                  <a:lnTo>
                    <a:pt x="384048" y="243839"/>
                  </a:lnTo>
                  <a:lnTo>
                    <a:pt x="192024" y="487679"/>
                  </a:lnTo>
                  <a:lnTo>
                    <a:pt x="192024" y="365759"/>
                  </a:lnTo>
                  <a:lnTo>
                    <a:pt x="0" y="365759"/>
                  </a:lnTo>
                  <a:lnTo>
                    <a:pt x="0" y="121919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3799" y="66547"/>
            <a:ext cx="115868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u="sng" dirty="0">
                <a:solidFill>
                  <a:srgbClr val="A1055B"/>
                </a:solidFill>
                <a:uFill>
                  <a:solidFill>
                    <a:srgbClr val="A1055B"/>
                  </a:solidFill>
                </a:uFill>
                <a:latin typeface="Calibri"/>
                <a:cs typeface="Calibri"/>
              </a:rPr>
              <a:t>ПРОЕКТ</a:t>
            </a:r>
            <a:r>
              <a:rPr b="0" u="sng" spc="-70" dirty="0">
                <a:solidFill>
                  <a:srgbClr val="244060"/>
                </a:solidFill>
                <a:uFill>
                  <a:solidFill>
                    <a:srgbClr val="A1055B"/>
                  </a:solidFill>
                </a:uFill>
                <a:latin typeface="Times New Roman"/>
                <a:cs typeface="Times New Roman"/>
              </a:rPr>
              <a:t> </a:t>
            </a:r>
            <a:r>
              <a:rPr u="sng" dirty="0">
                <a:solidFill>
                  <a:srgbClr val="244060"/>
                </a:solidFill>
                <a:uFill>
                  <a:solidFill>
                    <a:srgbClr val="A1055B"/>
                  </a:solidFill>
                </a:uFill>
                <a:latin typeface="Calibri"/>
                <a:cs typeface="Calibri"/>
              </a:rPr>
              <a:t>Плана</a:t>
            </a:r>
            <a:r>
              <a:rPr u="sng" spc="-10" dirty="0">
                <a:solidFill>
                  <a:srgbClr val="244060"/>
                </a:solidFill>
                <a:uFill>
                  <a:solidFill>
                    <a:srgbClr val="A1055B"/>
                  </a:solidFill>
                </a:uFill>
                <a:latin typeface="Calibri"/>
                <a:cs typeface="Calibri"/>
              </a:rPr>
              <a:t> </a:t>
            </a:r>
            <a:r>
              <a:rPr u="sng" dirty="0">
                <a:solidFill>
                  <a:srgbClr val="244060"/>
                </a:solidFill>
                <a:uFill>
                  <a:solidFill>
                    <a:srgbClr val="A1055B"/>
                  </a:solidFill>
                </a:uFill>
                <a:latin typeface="Calibri"/>
                <a:cs typeface="Calibri"/>
              </a:rPr>
              <a:t>внеурочной</a:t>
            </a:r>
            <a:r>
              <a:rPr u="sng" spc="-15" dirty="0">
                <a:solidFill>
                  <a:srgbClr val="244060"/>
                </a:solidFill>
                <a:uFill>
                  <a:solidFill>
                    <a:srgbClr val="A1055B"/>
                  </a:solidFill>
                </a:uFill>
                <a:latin typeface="Calibri"/>
                <a:cs typeface="Calibri"/>
              </a:rPr>
              <a:t> </a:t>
            </a:r>
            <a:r>
              <a:rPr u="sng" dirty="0">
                <a:solidFill>
                  <a:srgbClr val="244060"/>
                </a:solidFill>
                <a:uFill>
                  <a:solidFill>
                    <a:srgbClr val="A1055B"/>
                  </a:solidFill>
                </a:uFill>
                <a:latin typeface="Calibri"/>
                <a:cs typeface="Calibri"/>
              </a:rPr>
              <a:t>деятельности</a:t>
            </a:r>
            <a:r>
              <a:rPr u="sng" spc="-20" dirty="0">
                <a:solidFill>
                  <a:srgbClr val="244060"/>
                </a:solidFill>
                <a:uFill>
                  <a:solidFill>
                    <a:srgbClr val="A1055B"/>
                  </a:solidFill>
                </a:uFill>
                <a:latin typeface="Calibri"/>
                <a:cs typeface="Calibri"/>
              </a:rPr>
              <a:t> </a:t>
            </a:r>
            <a:r>
              <a:rPr u="sng" dirty="0">
                <a:solidFill>
                  <a:srgbClr val="244060"/>
                </a:solidFill>
                <a:uFill>
                  <a:solidFill>
                    <a:srgbClr val="A1055B"/>
                  </a:solidFill>
                </a:uFill>
                <a:latin typeface="Calibri"/>
                <a:cs typeface="Calibri"/>
              </a:rPr>
              <a:t>по</a:t>
            </a:r>
            <a:r>
              <a:rPr u="sng" spc="-5" dirty="0">
                <a:solidFill>
                  <a:srgbClr val="244060"/>
                </a:solidFill>
                <a:uFill>
                  <a:solidFill>
                    <a:srgbClr val="A1055B"/>
                  </a:solidFill>
                </a:uFill>
                <a:latin typeface="Calibri"/>
                <a:cs typeface="Calibri"/>
              </a:rPr>
              <a:t> </a:t>
            </a:r>
            <a:r>
              <a:rPr u="sng" dirty="0">
                <a:solidFill>
                  <a:srgbClr val="244060"/>
                </a:solidFill>
                <a:uFill>
                  <a:solidFill>
                    <a:srgbClr val="A1055B"/>
                  </a:solidFill>
                </a:uFill>
                <a:latin typeface="Calibri"/>
                <a:cs typeface="Calibri"/>
              </a:rPr>
              <a:t>ФГОС</a:t>
            </a:r>
            <a:r>
              <a:rPr u="sng" spc="-15" dirty="0">
                <a:solidFill>
                  <a:srgbClr val="244060"/>
                </a:solidFill>
                <a:uFill>
                  <a:solidFill>
                    <a:srgbClr val="A1055B"/>
                  </a:solidFill>
                </a:uFill>
                <a:latin typeface="Calibri"/>
                <a:cs typeface="Calibri"/>
              </a:rPr>
              <a:t> </a:t>
            </a:r>
            <a:r>
              <a:rPr u="sng" dirty="0">
                <a:solidFill>
                  <a:srgbClr val="244060"/>
                </a:solidFill>
                <a:uFill>
                  <a:solidFill>
                    <a:srgbClr val="A1055B"/>
                  </a:solidFill>
                </a:uFill>
                <a:latin typeface="Calibri"/>
                <a:cs typeface="Calibri"/>
              </a:rPr>
              <a:t>НОО</a:t>
            </a:r>
            <a:r>
              <a:rPr u="sng" spc="-10" dirty="0">
                <a:solidFill>
                  <a:srgbClr val="244060"/>
                </a:solidFill>
                <a:uFill>
                  <a:solidFill>
                    <a:srgbClr val="A1055B"/>
                  </a:solidFill>
                </a:uFill>
                <a:latin typeface="Calibri"/>
                <a:cs typeface="Calibri"/>
              </a:rPr>
              <a:t> </a:t>
            </a:r>
            <a:r>
              <a:rPr u="sng" dirty="0">
                <a:solidFill>
                  <a:srgbClr val="244060"/>
                </a:solidFill>
                <a:uFill>
                  <a:solidFill>
                    <a:srgbClr val="A1055B"/>
                  </a:solidFill>
                </a:uFill>
                <a:latin typeface="Calibri"/>
                <a:cs typeface="Calibri"/>
              </a:rPr>
              <a:t>и</a:t>
            </a:r>
            <a:r>
              <a:rPr u="sng" spc="-10" dirty="0">
                <a:solidFill>
                  <a:srgbClr val="244060"/>
                </a:solidFill>
                <a:uFill>
                  <a:solidFill>
                    <a:srgbClr val="A1055B"/>
                  </a:solidFill>
                </a:uFill>
                <a:latin typeface="Calibri"/>
                <a:cs typeface="Calibri"/>
              </a:rPr>
              <a:t> </a:t>
            </a:r>
            <a:r>
              <a:rPr u="sng" dirty="0">
                <a:solidFill>
                  <a:srgbClr val="244060"/>
                </a:solidFill>
                <a:uFill>
                  <a:solidFill>
                    <a:srgbClr val="A1055B"/>
                  </a:solidFill>
                </a:uFill>
                <a:latin typeface="Calibri"/>
                <a:cs typeface="Calibri"/>
              </a:rPr>
              <a:t>ООО</a:t>
            </a:r>
            <a:r>
              <a:rPr u="sng" spc="-15" dirty="0">
                <a:solidFill>
                  <a:srgbClr val="244060"/>
                </a:solidFill>
                <a:uFill>
                  <a:solidFill>
                    <a:srgbClr val="A1055B"/>
                  </a:solidFill>
                </a:uFill>
                <a:latin typeface="Calibri"/>
                <a:cs typeface="Calibri"/>
              </a:rPr>
              <a:t> </a:t>
            </a:r>
            <a:r>
              <a:rPr u="sng" dirty="0">
                <a:solidFill>
                  <a:srgbClr val="244060"/>
                </a:solidFill>
                <a:uFill>
                  <a:solidFill>
                    <a:srgbClr val="A1055B"/>
                  </a:solidFill>
                </a:uFill>
                <a:latin typeface="Calibri"/>
                <a:cs typeface="Calibri"/>
              </a:rPr>
              <a:t>2021г.</a:t>
            </a:r>
            <a:r>
              <a:rPr u="sng" spc="-90" dirty="0">
                <a:solidFill>
                  <a:srgbClr val="244060"/>
                </a:solidFill>
                <a:uFill>
                  <a:solidFill>
                    <a:srgbClr val="A1055B"/>
                  </a:solidFill>
                </a:uFill>
                <a:latin typeface="Calibri"/>
                <a:cs typeface="Calibri"/>
              </a:rPr>
              <a:t> </a:t>
            </a:r>
            <a:r>
              <a:rPr sz="2000" u="sng" dirty="0">
                <a:solidFill>
                  <a:srgbClr val="244060"/>
                </a:solidFill>
                <a:uFill>
                  <a:solidFill>
                    <a:srgbClr val="A1055B"/>
                  </a:solidFill>
                </a:uFill>
                <a:latin typeface="Calibri"/>
                <a:cs typeface="Calibri"/>
              </a:rPr>
              <a:t>Минпросвещения</a:t>
            </a:r>
            <a:r>
              <a:rPr sz="2000" u="sng" spc="-35" dirty="0">
                <a:solidFill>
                  <a:srgbClr val="244060"/>
                </a:solidFill>
                <a:uFill>
                  <a:solidFill>
                    <a:srgbClr val="A1055B"/>
                  </a:solidFill>
                </a:uFill>
                <a:latin typeface="Calibri"/>
                <a:cs typeface="Calibri"/>
              </a:rPr>
              <a:t> </a:t>
            </a:r>
            <a:r>
              <a:rPr sz="2000" u="sng" spc="-25" dirty="0">
                <a:solidFill>
                  <a:srgbClr val="244060"/>
                </a:solidFill>
                <a:uFill>
                  <a:solidFill>
                    <a:srgbClr val="A1055B"/>
                  </a:solidFill>
                </a:uFill>
                <a:latin typeface="Calibri"/>
                <a:cs typeface="Calibri"/>
              </a:rPr>
              <a:t>РФ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5319" y="3419859"/>
            <a:ext cx="11128247" cy="3320783"/>
          </a:xfrm>
          <a:prstGeom prst="rect">
            <a:avLst/>
          </a:prstGeom>
        </p:spPr>
      </p:pic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661250" y="3457397"/>
          <a:ext cx="11034389" cy="3225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21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63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41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03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968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403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968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4038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968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4038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968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40384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40384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52779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160020">
                <a:tc gridSpan="14">
                  <a:txBody>
                    <a:bodyPr/>
                    <a:lstStyle/>
                    <a:p>
                      <a:pPr algn="ctr">
                        <a:lnSpc>
                          <a:spcPts val="1160"/>
                        </a:lnSpc>
                        <a:spcBef>
                          <a:spcPts val="5"/>
                        </a:spcBef>
                      </a:pPr>
                      <a:r>
                        <a:rPr sz="1000" b="1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ПЛАН</a:t>
                      </a:r>
                      <a:r>
                        <a:rPr sz="1000" b="1" spc="-2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ВНЕУРОЧНОЙ</a:t>
                      </a:r>
                      <a:r>
                        <a:rPr sz="1000" b="1" spc="3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ДЕЯТЕЛЬНОСТИ</a:t>
                      </a:r>
                      <a:r>
                        <a:rPr sz="1000" b="1" spc="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2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ООО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AE2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1490">
                <a:tc rowSpan="2">
                  <a:txBody>
                    <a:bodyPr/>
                    <a:lstStyle/>
                    <a:p>
                      <a:pPr marL="87630" marR="80010" indent="-1270"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100" i="1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Курсы </a:t>
                      </a:r>
                      <a:r>
                        <a:rPr sz="1100" i="1" spc="-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внеурочной</a:t>
                      </a:r>
                      <a:r>
                        <a:rPr sz="1100" i="1" spc="-2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i="1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деятельности</a:t>
                      </a:r>
                      <a:r>
                        <a:rPr sz="1100" i="1" spc="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i="1" spc="-2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по </a:t>
                      </a:r>
                      <a:r>
                        <a:rPr sz="1100" i="1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основным</a:t>
                      </a:r>
                      <a:r>
                        <a:rPr sz="1100" i="1" spc="2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i="1" spc="-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направлениям</a:t>
                      </a:r>
                      <a:r>
                        <a:rPr sz="1100" i="1" spc="-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i="1" spc="-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деятельности (перечень</a:t>
                      </a:r>
                      <a:r>
                        <a:rPr sz="1100" i="1" spc="-1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i="1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предлагается </a:t>
                      </a:r>
                      <a:r>
                        <a:rPr sz="1100" i="1" spc="-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Организацией)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577215" marR="386715" indent="-183515">
                        <a:lnSpc>
                          <a:spcPts val="1920"/>
                        </a:lnSpc>
                        <a:spcBef>
                          <a:spcPts val="60"/>
                        </a:spcBef>
                      </a:pPr>
                      <a:r>
                        <a:rPr sz="1600" i="1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Формы</a:t>
                      </a:r>
                      <a:r>
                        <a:rPr sz="1600" i="1" spc="-4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i="1" spc="-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внеурочной деятельности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10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10"/>
                        </a:spcBef>
                      </a:pPr>
                      <a:r>
                        <a:rPr sz="1600" spc="-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Количество</a:t>
                      </a:r>
                      <a:r>
                        <a:rPr sz="1600" spc="-2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часов</a:t>
                      </a:r>
                      <a:r>
                        <a:rPr sz="1600" spc="-4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(в</a:t>
                      </a:r>
                      <a:r>
                        <a:rPr sz="1600" spc="-5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неделю/в</a:t>
                      </a:r>
                      <a:r>
                        <a:rPr sz="1600" spc="-4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2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год)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155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464820" marR="258445" indent="-198755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Всего,</a:t>
                      </a:r>
                      <a:r>
                        <a:rPr sz="1000" spc="-2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часов V-</a:t>
                      </a:r>
                      <a:r>
                        <a:rPr sz="1000" spc="-2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IX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63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6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V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933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r>
                        <a:rPr sz="1800" spc="-2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VI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933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r>
                        <a:rPr sz="1800" spc="-2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VII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933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r>
                        <a:rPr sz="1800" spc="-2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VIII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933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r>
                        <a:rPr sz="1800" spc="-2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IX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933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9140">
                <a:tc>
                  <a:txBody>
                    <a:bodyPr/>
                    <a:lstStyle/>
                    <a:p>
                      <a:pPr marL="7620" marR="199390">
                        <a:lnSpc>
                          <a:spcPct val="100000"/>
                        </a:lnSpc>
                      </a:pPr>
                      <a:r>
                        <a:rPr sz="1200" b="1" i="1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по</a:t>
                      </a:r>
                      <a:r>
                        <a:rPr sz="1200" b="1" i="1" spc="-2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i="1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учебным</a:t>
                      </a:r>
                      <a:r>
                        <a:rPr sz="1200" b="1" i="1" spc="-2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i="1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предметам,</a:t>
                      </a:r>
                      <a:r>
                        <a:rPr sz="1200" b="1" i="1" spc="-2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i="1" spc="-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курсам, </a:t>
                      </a:r>
                      <a:r>
                        <a:rPr sz="1200" b="1" i="1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модулям</a:t>
                      </a:r>
                      <a:r>
                        <a:rPr sz="1200" b="1" i="1" spc="-7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i="1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(физическая</a:t>
                      </a:r>
                      <a:r>
                        <a:rPr sz="1200" b="1" i="1" spc="-3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i="1" spc="-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культура, углублённое</a:t>
                      </a:r>
                      <a:r>
                        <a:rPr sz="1200" b="1" i="1" spc="-2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i="1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изучение</a:t>
                      </a:r>
                      <a:r>
                        <a:rPr sz="1200" b="1" i="1" spc="-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i="1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предметов </a:t>
                      </a:r>
                      <a:r>
                        <a:rPr sz="1200" b="1" i="1" spc="-5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и </a:t>
                      </a:r>
                      <a:r>
                        <a:rPr sz="1200" b="1" i="1" spc="-2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др.)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AE2F3"/>
                    </a:solidFill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Часы,</a:t>
                      </a:r>
                      <a:r>
                        <a:rPr sz="1000" spc="-1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отведенные</a:t>
                      </a:r>
                      <a:r>
                        <a:rPr sz="1000" spc="3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на</a:t>
                      </a:r>
                      <a:r>
                        <a:rPr sz="1000" spc="-1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внеурочную</a:t>
                      </a:r>
                      <a:endParaRPr sz="10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spc="-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деятельность,</a:t>
                      </a:r>
                      <a:r>
                        <a:rPr sz="1000" spc="2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должны</a:t>
                      </a:r>
                      <a:r>
                        <a:rPr sz="1000" spc="-1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быть</a:t>
                      </a:r>
                      <a:r>
                        <a:rPr sz="1000" spc="-1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организованы</a:t>
                      </a:r>
                      <a:endParaRPr sz="1000">
                        <a:latin typeface="Calibri"/>
                        <a:cs typeface="Calibri"/>
                      </a:endParaRPr>
                    </a:p>
                    <a:p>
                      <a:pPr marL="281305" marR="273050" indent="787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в</a:t>
                      </a:r>
                      <a:r>
                        <a:rPr sz="1000" spc="-4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формах,</a:t>
                      </a:r>
                      <a:r>
                        <a:rPr sz="1000" spc="-3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отличных</a:t>
                      </a:r>
                      <a:r>
                        <a:rPr sz="1000" spc="-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от</a:t>
                      </a:r>
                      <a:r>
                        <a:rPr sz="1000" spc="-3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урочных, предусматривающих</a:t>
                      </a:r>
                      <a:r>
                        <a:rPr sz="1000" spc="9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проведение </a:t>
                      </a:r>
                      <a:r>
                        <a:rPr sz="1000" b="1" i="1" spc="-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общественно</a:t>
                      </a:r>
                      <a:r>
                        <a:rPr sz="1000" b="1" i="1" spc="2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i="1" spc="-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полезных</a:t>
                      </a:r>
                      <a:r>
                        <a:rPr sz="1000" b="1" i="1" spc="2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i="1" spc="-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практик,</a:t>
                      </a:r>
                      <a:endParaRPr sz="10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i="1" spc="-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исследовательской</a:t>
                      </a:r>
                      <a:r>
                        <a:rPr sz="1000" b="1" i="1" spc="5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i="1" spc="-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деятельности,</a:t>
                      </a:r>
                      <a:endParaRPr sz="1000">
                        <a:latin typeface="Calibri"/>
                        <a:cs typeface="Calibri"/>
                      </a:endParaRPr>
                    </a:p>
                    <a:p>
                      <a:pPr marL="67945" marR="62230" algn="ctr">
                        <a:lnSpc>
                          <a:spcPct val="100000"/>
                        </a:lnSpc>
                      </a:pPr>
                      <a:r>
                        <a:rPr sz="1000" b="1" i="1" spc="-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реализации</a:t>
                      </a:r>
                      <a:r>
                        <a:rPr sz="1000" b="1" i="1" spc="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i="1" spc="-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образовательных</a:t>
                      </a:r>
                      <a:r>
                        <a:rPr sz="1000" b="1" i="1" spc="4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i="1" spc="-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проектов, </a:t>
                      </a:r>
                      <a:r>
                        <a:rPr sz="1000" b="1" i="1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экскурсий,</a:t>
                      </a:r>
                      <a:r>
                        <a:rPr sz="1000" b="1" i="1" spc="-3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i="1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походов,</a:t>
                      </a:r>
                      <a:r>
                        <a:rPr sz="1000" b="1" i="1" spc="-3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i="1" spc="-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соревнований,</a:t>
                      </a:r>
                      <a:endParaRPr sz="1000">
                        <a:latin typeface="Calibri"/>
                        <a:cs typeface="Calibri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000" b="1" i="1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посещений</a:t>
                      </a:r>
                      <a:r>
                        <a:rPr sz="1000" b="1" i="1" spc="-2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i="1" spc="-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театров,</a:t>
                      </a:r>
                      <a:r>
                        <a:rPr sz="1000" b="1" i="1" spc="-4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i="1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музеев</a:t>
                      </a:r>
                      <a:r>
                        <a:rPr sz="1000" b="1" i="1" spc="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и</a:t>
                      </a:r>
                      <a:r>
                        <a:rPr sz="1000" spc="-3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иные</a:t>
                      </a:r>
                      <a:r>
                        <a:rPr sz="1000" spc="-2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формы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116839">
                        <a:lnSpc>
                          <a:spcPct val="100000"/>
                        </a:lnSpc>
                        <a:spcBef>
                          <a:spcPts val="1280"/>
                        </a:spcBef>
                      </a:pPr>
                      <a:r>
                        <a:rPr sz="1800" spc="-2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10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AE2F3"/>
                    </a:solidFill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97155">
                        <a:lnSpc>
                          <a:spcPct val="100000"/>
                        </a:lnSpc>
                        <a:spcBef>
                          <a:spcPts val="1280"/>
                        </a:spcBef>
                      </a:pPr>
                      <a:r>
                        <a:rPr sz="1800" spc="-2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340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AE2F3"/>
                    </a:solidFill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82550">
                        <a:lnSpc>
                          <a:spcPct val="100000"/>
                        </a:lnSpc>
                        <a:spcBef>
                          <a:spcPts val="1280"/>
                        </a:spcBef>
                      </a:pPr>
                      <a:r>
                        <a:rPr sz="1800" spc="-2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10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AE2F3"/>
                    </a:solidFill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97155">
                        <a:lnSpc>
                          <a:spcPct val="100000"/>
                        </a:lnSpc>
                        <a:spcBef>
                          <a:spcPts val="1280"/>
                        </a:spcBef>
                      </a:pPr>
                      <a:r>
                        <a:rPr sz="1800" spc="-2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340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AE2F3"/>
                    </a:solidFill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82550">
                        <a:lnSpc>
                          <a:spcPct val="100000"/>
                        </a:lnSpc>
                        <a:spcBef>
                          <a:spcPts val="1280"/>
                        </a:spcBef>
                      </a:pPr>
                      <a:r>
                        <a:rPr sz="1800" spc="-2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10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AE2F3"/>
                    </a:solidFill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97155">
                        <a:lnSpc>
                          <a:spcPct val="100000"/>
                        </a:lnSpc>
                        <a:spcBef>
                          <a:spcPts val="1280"/>
                        </a:spcBef>
                      </a:pPr>
                      <a:r>
                        <a:rPr sz="1800" spc="-2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340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AE2F3"/>
                    </a:solidFill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82550">
                        <a:lnSpc>
                          <a:spcPct val="100000"/>
                        </a:lnSpc>
                        <a:spcBef>
                          <a:spcPts val="1280"/>
                        </a:spcBef>
                      </a:pPr>
                      <a:r>
                        <a:rPr sz="1800" spc="-2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10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AE2F3"/>
                    </a:solidFill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97155">
                        <a:lnSpc>
                          <a:spcPct val="100000"/>
                        </a:lnSpc>
                        <a:spcBef>
                          <a:spcPts val="1280"/>
                        </a:spcBef>
                      </a:pPr>
                      <a:r>
                        <a:rPr sz="1800" spc="-2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340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AE2F3"/>
                    </a:solidFill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82550">
                        <a:lnSpc>
                          <a:spcPct val="100000"/>
                        </a:lnSpc>
                        <a:spcBef>
                          <a:spcPts val="1280"/>
                        </a:spcBef>
                      </a:pPr>
                      <a:r>
                        <a:rPr sz="1800" spc="-2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10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AE2F3"/>
                    </a:solidFill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97155">
                        <a:lnSpc>
                          <a:spcPct val="100000"/>
                        </a:lnSpc>
                        <a:spcBef>
                          <a:spcPts val="1280"/>
                        </a:spcBef>
                      </a:pPr>
                      <a:r>
                        <a:rPr sz="1800" spc="-2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340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AE2F3"/>
                    </a:solidFill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155575">
                        <a:lnSpc>
                          <a:spcPct val="100000"/>
                        </a:lnSpc>
                        <a:spcBef>
                          <a:spcPts val="1280"/>
                        </a:spcBef>
                      </a:pPr>
                      <a:r>
                        <a:rPr sz="1800" spc="-2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50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9525">
                        <a:lnSpc>
                          <a:spcPct val="100000"/>
                        </a:lnSpc>
                        <a:spcBef>
                          <a:spcPts val="1280"/>
                        </a:spcBef>
                      </a:pPr>
                      <a:r>
                        <a:rPr sz="1800" b="1" i="1" spc="-20" dirty="0">
                          <a:solidFill>
                            <a:srgbClr val="A1055B"/>
                          </a:solidFill>
                          <a:latin typeface="Calibri"/>
                          <a:cs typeface="Calibri"/>
                        </a:rPr>
                        <a:t>1700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3380">
                <a:tc>
                  <a:txBody>
                    <a:bodyPr/>
                    <a:lstStyle/>
                    <a:p>
                      <a:pPr marL="7620" marR="172720">
                        <a:lnSpc>
                          <a:spcPct val="100000"/>
                        </a:lnSpc>
                      </a:pPr>
                      <a:r>
                        <a:rPr sz="1200" b="1" i="1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по</a:t>
                      </a:r>
                      <a:r>
                        <a:rPr sz="1200" b="1" i="1" spc="-2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i="1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формированию</a:t>
                      </a:r>
                      <a:r>
                        <a:rPr sz="1200" b="1" i="1" spc="-1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i="1" spc="-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функциональной грамотности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AE2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AE2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AE2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AE2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AE2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AE2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AE2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AE2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AE2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AE2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AE2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6260">
                <a:tc>
                  <a:txBody>
                    <a:bodyPr/>
                    <a:lstStyle/>
                    <a:p>
                      <a:pPr marL="7620">
                        <a:lnSpc>
                          <a:spcPct val="100000"/>
                        </a:lnSpc>
                      </a:pPr>
                      <a:r>
                        <a:rPr sz="1200" b="1" i="1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деятельность</a:t>
                      </a:r>
                      <a:r>
                        <a:rPr sz="1200" b="1" i="1" spc="-5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i="1" spc="-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ученических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7620">
                        <a:lnSpc>
                          <a:spcPct val="100000"/>
                        </a:lnSpc>
                      </a:pPr>
                      <a:r>
                        <a:rPr sz="1200" b="1" i="1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сообществ</a:t>
                      </a:r>
                      <a:r>
                        <a:rPr sz="1200" b="1" i="1" spc="-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i="1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и</a:t>
                      </a:r>
                      <a:r>
                        <a:rPr sz="1200" b="1" i="1" spc="-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i="1" spc="-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воспитательные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7620">
                        <a:lnSpc>
                          <a:spcPts val="1400"/>
                        </a:lnSpc>
                      </a:pPr>
                      <a:r>
                        <a:rPr sz="1200" b="1" i="1" spc="-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мероприятия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AE2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AE2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AE2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AE2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AE2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AE2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AE2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AE2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AE2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AE2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AE2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3875">
                <a:tc>
                  <a:txBody>
                    <a:bodyPr/>
                    <a:lstStyle/>
                    <a:p>
                      <a:pPr marL="7620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900" i="1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орг.</a:t>
                      </a:r>
                      <a:r>
                        <a:rPr sz="900" i="1" spc="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i="1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обеспечение</a:t>
                      </a:r>
                      <a:r>
                        <a:rPr sz="900" i="1" spc="-3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i="1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учебной</a:t>
                      </a:r>
                      <a:r>
                        <a:rPr sz="900" i="1" spc="-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деят-</a:t>
                      </a:r>
                      <a:r>
                        <a:rPr sz="900" i="1" spc="-2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ти,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 marL="7620" marR="139700">
                        <a:lnSpc>
                          <a:spcPct val="100000"/>
                        </a:lnSpc>
                      </a:pPr>
                      <a:r>
                        <a:rPr sz="900" i="1" spc="-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взаимодействие</a:t>
                      </a:r>
                      <a:r>
                        <a:rPr sz="900" i="1" spc="-1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i="1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с</a:t>
                      </a:r>
                      <a:r>
                        <a:rPr sz="900" i="1" spc="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i="1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родителями,</a:t>
                      </a:r>
                      <a:r>
                        <a:rPr sz="900" i="1" spc="1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i="1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организация</a:t>
                      </a:r>
                      <a:r>
                        <a:rPr sz="900" i="1" spc="-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i="1" spc="-2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пед.</a:t>
                      </a:r>
                      <a:r>
                        <a:rPr sz="900" i="1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i="1" spc="-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поддержки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AE2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AE2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AE2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AE2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AE2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AE2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AE2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AE2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AE2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AE2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5" name="object 5"/>
          <p:cNvGrpSpPr/>
          <p:nvPr/>
        </p:nvGrpSpPr>
        <p:grpSpPr>
          <a:xfrm>
            <a:off x="621788" y="626363"/>
            <a:ext cx="11151235" cy="2606040"/>
            <a:chOff x="621788" y="626363"/>
            <a:chExt cx="11151235" cy="260604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1788" y="626363"/>
              <a:ext cx="11151119" cy="260604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645998" y="689013"/>
              <a:ext cx="11052810" cy="176530"/>
            </a:xfrm>
            <a:custGeom>
              <a:avLst/>
              <a:gdLst/>
              <a:ahLst/>
              <a:cxnLst/>
              <a:rect l="l" t="t" r="r" b="b"/>
              <a:pathLst>
                <a:path w="11052810" h="176530">
                  <a:moveTo>
                    <a:pt x="11052302" y="0"/>
                  </a:moveTo>
                  <a:lnTo>
                    <a:pt x="0" y="0"/>
                  </a:lnTo>
                  <a:lnTo>
                    <a:pt x="0" y="176237"/>
                  </a:lnTo>
                  <a:lnTo>
                    <a:pt x="11052302" y="176237"/>
                  </a:lnTo>
                  <a:lnTo>
                    <a:pt x="11052302" y="0"/>
                  </a:lnTo>
                  <a:close/>
                </a:path>
              </a:pathLst>
            </a:custGeom>
            <a:solidFill>
              <a:srgbClr val="DEEB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45998" y="1543685"/>
              <a:ext cx="2684145" cy="1668780"/>
            </a:xfrm>
            <a:custGeom>
              <a:avLst/>
              <a:gdLst/>
              <a:ahLst/>
              <a:cxnLst/>
              <a:rect l="l" t="t" r="r" b="b"/>
              <a:pathLst>
                <a:path w="2684145" h="1668780">
                  <a:moveTo>
                    <a:pt x="2684018" y="0"/>
                  </a:moveTo>
                  <a:lnTo>
                    <a:pt x="0" y="0"/>
                  </a:lnTo>
                  <a:lnTo>
                    <a:pt x="0" y="1668399"/>
                  </a:lnTo>
                  <a:lnTo>
                    <a:pt x="2684018" y="1668399"/>
                  </a:lnTo>
                  <a:lnTo>
                    <a:pt x="2684018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371082" y="1543684"/>
              <a:ext cx="4050029" cy="1668780"/>
            </a:xfrm>
            <a:custGeom>
              <a:avLst/>
              <a:gdLst/>
              <a:ahLst/>
              <a:cxnLst/>
              <a:rect l="l" t="t" r="r" b="b"/>
              <a:pathLst>
                <a:path w="4050029" h="1668780">
                  <a:moveTo>
                    <a:pt x="506209" y="0"/>
                  </a:moveTo>
                  <a:lnTo>
                    <a:pt x="0" y="0"/>
                  </a:lnTo>
                  <a:lnTo>
                    <a:pt x="0" y="1668399"/>
                  </a:lnTo>
                  <a:lnTo>
                    <a:pt x="506209" y="1668399"/>
                  </a:lnTo>
                  <a:lnTo>
                    <a:pt x="506209" y="0"/>
                  </a:lnTo>
                  <a:close/>
                </a:path>
                <a:path w="4050029" h="1668780">
                  <a:moveTo>
                    <a:pt x="1518653" y="0"/>
                  </a:moveTo>
                  <a:lnTo>
                    <a:pt x="1012444" y="0"/>
                  </a:lnTo>
                  <a:lnTo>
                    <a:pt x="506222" y="0"/>
                  </a:lnTo>
                  <a:lnTo>
                    <a:pt x="506222" y="1668399"/>
                  </a:lnTo>
                  <a:lnTo>
                    <a:pt x="1012444" y="1668399"/>
                  </a:lnTo>
                  <a:lnTo>
                    <a:pt x="1518653" y="1668399"/>
                  </a:lnTo>
                  <a:lnTo>
                    <a:pt x="1518653" y="0"/>
                  </a:lnTo>
                  <a:close/>
                </a:path>
                <a:path w="4050029" h="1668780">
                  <a:moveTo>
                    <a:pt x="2531097" y="0"/>
                  </a:moveTo>
                  <a:lnTo>
                    <a:pt x="2024888" y="0"/>
                  </a:lnTo>
                  <a:lnTo>
                    <a:pt x="1518666" y="0"/>
                  </a:lnTo>
                  <a:lnTo>
                    <a:pt x="1518666" y="1668399"/>
                  </a:lnTo>
                  <a:lnTo>
                    <a:pt x="2024888" y="1668399"/>
                  </a:lnTo>
                  <a:lnTo>
                    <a:pt x="2531097" y="1668399"/>
                  </a:lnTo>
                  <a:lnTo>
                    <a:pt x="2531097" y="0"/>
                  </a:lnTo>
                  <a:close/>
                </a:path>
                <a:path w="4050029" h="1668780">
                  <a:moveTo>
                    <a:pt x="3543414" y="0"/>
                  </a:moveTo>
                  <a:lnTo>
                    <a:pt x="3037332" y="0"/>
                  </a:lnTo>
                  <a:lnTo>
                    <a:pt x="3037205" y="0"/>
                  </a:lnTo>
                  <a:lnTo>
                    <a:pt x="2531110" y="0"/>
                  </a:lnTo>
                  <a:lnTo>
                    <a:pt x="2531110" y="1668399"/>
                  </a:lnTo>
                  <a:lnTo>
                    <a:pt x="3037205" y="1668399"/>
                  </a:lnTo>
                  <a:lnTo>
                    <a:pt x="3037332" y="1668399"/>
                  </a:lnTo>
                  <a:lnTo>
                    <a:pt x="3543414" y="1668399"/>
                  </a:lnTo>
                  <a:lnTo>
                    <a:pt x="3543414" y="0"/>
                  </a:lnTo>
                  <a:close/>
                </a:path>
                <a:path w="4050029" h="1668780">
                  <a:moveTo>
                    <a:pt x="4049636" y="0"/>
                  </a:moveTo>
                  <a:lnTo>
                    <a:pt x="3543427" y="0"/>
                  </a:lnTo>
                  <a:lnTo>
                    <a:pt x="3543427" y="1668399"/>
                  </a:lnTo>
                  <a:lnTo>
                    <a:pt x="4049636" y="1668399"/>
                  </a:lnTo>
                  <a:lnTo>
                    <a:pt x="4049636" y="0"/>
                  </a:lnTo>
                  <a:close/>
                </a:path>
              </a:pathLst>
            </a:custGeom>
            <a:solidFill>
              <a:srgbClr val="DEEB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330066" y="858900"/>
              <a:ext cx="7669530" cy="2359660"/>
            </a:xfrm>
            <a:custGeom>
              <a:avLst/>
              <a:gdLst/>
              <a:ahLst/>
              <a:cxnLst/>
              <a:rect l="l" t="t" r="r" b="b"/>
              <a:pathLst>
                <a:path w="7669530" h="2359660">
                  <a:moveTo>
                    <a:pt x="0" y="0"/>
                  </a:moveTo>
                  <a:lnTo>
                    <a:pt x="0" y="2359533"/>
                  </a:lnTo>
                </a:path>
                <a:path w="7669530" h="2359660">
                  <a:moveTo>
                    <a:pt x="3041015" y="0"/>
                  </a:moveTo>
                  <a:lnTo>
                    <a:pt x="3041015" y="2359533"/>
                  </a:lnTo>
                </a:path>
                <a:path w="7669530" h="2359660">
                  <a:moveTo>
                    <a:pt x="3547237" y="681609"/>
                  </a:moveTo>
                  <a:lnTo>
                    <a:pt x="3547237" y="2359533"/>
                  </a:lnTo>
                </a:path>
                <a:path w="7669530" h="2359660">
                  <a:moveTo>
                    <a:pt x="4053459" y="356235"/>
                  </a:moveTo>
                  <a:lnTo>
                    <a:pt x="4053459" y="2359533"/>
                  </a:lnTo>
                </a:path>
                <a:path w="7669530" h="2359660">
                  <a:moveTo>
                    <a:pt x="4559681" y="681609"/>
                  </a:moveTo>
                  <a:lnTo>
                    <a:pt x="4559681" y="2359533"/>
                  </a:lnTo>
                </a:path>
                <a:path w="7669530" h="2359660">
                  <a:moveTo>
                    <a:pt x="5065903" y="356235"/>
                  </a:moveTo>
                  <a:lnTo>
                    <a:pt x="5065903" y="2359533"/>
                  </a:lnTo>
                </a:path>
                <a:path w="7669530" h="2359660">
                  <a:moveTo>
                    <a:pt x="5572125" y="681609"/>
                  </a:moveTo>
                  <a:lnTo>
                    <a:pt x="5572125" y="2359533"/>
                  </a:lnTo>
                </a:path>
                <a:path w="7669530" h="2359660">
                  <a:moveTo>
                    <a:pt x="6078220" y="356235"/>
                  </a:moveTo>
                  <a:lnTo>
                    <a:pt x="6078220" y="2359533"/>
                  </a:lnTo>
                </a:path>
                <a:path w="7669530" h="2359660">
                  <a:moveTo>
                    <a:pt x="6584442" y="681609"/>
                  </a:moveTo>
                  <a:lnTo>
                    <a:pt x="6584442" y="2359533"/>
                  </a:lnTo>
                </a:path>
                <a:path w="7669530" h="2359660">
                  <a:moveTo>
                    <a:pt x="7090663" y="0"/>
                  </a:moveTo>
                  <a:lnTo>
                    <a:pt x="7090663" y="2359533"/>
                  </a:lnTo>
                </a:path>
                <a:path w="7669530" h="2359660">
                  <a:moveTo>
                    <a:pt x="7669276" y="681609"/>
                  </a:moveTo>
                  <a:lnTo>
                    <a:pt x="7669276" y="2359533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39648" y="865250"/>
              <a:ext cx="11065510" cy="0"/>
            </a:xfrm>
            <a:custGeom>
              <a:avLst/>
              <a:gdLst/>
              <a:ahLst/>
              <a:cxnLst/>
              <a:rect l="l" t="t" r="r" b="b"/>
              <a:pathLst>
                <a:path w="11065510">
                  <a:moveTo>
                    <a:pt x="0" y="0"/>
                  </a:moveTo>
                  <a:lnTo>
                    <a:pt x="11065052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39648" y="688974"/>
              <a:ext cx="11065510" cy="854710"/>
            </a:xfrm>
            <a:custGeom>
              <a:avLst/>
              <a:gdLst/>
              <a:ahLst/>
              <a:cxnLst/>
              <a:rect l="l" t="t" r="r" b="b"/>
              <a:pathLst>
                <a:path w="11065510" h="854710">
                  <a:moveTo>
                    <a:pt x="5728258" y="529336"/>
                  </a:moveTo>
                  <a:lnTo>
                    <a:pt x="9784257" y="529336"/>
                  </a:lnTo>
                </a:path>
                <a:path w="11065510" h="854710">
                  <a:moveTo>
                    <a:pt x="0" y="854710"/>
                  </a:moveTo>
                  <a:lnTo>
                    <a:pt x="11065052" y="854710"/>
                  </a:lnTo>
                </a:path>
                <a:path w="11065510" h="854710">
                  <a:moveTo>
                    <a:pt x="6350" y="0"/>
                  </a:moveTo>
                  <a:lnTo>
                    <a:pt x="6350" y="169925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45998" y="858900"/>
              <a:ext cx="0" cy="2359660"/>
            </a:xfrm>
            <a:custGeom>
              <a:avLst/>
              <a:gdLst/>
              <a:ahLst/>
              <a:cxnLst/>
              <a:rect l="l" t="t" r="r" b="b"/>
              <a:pathLst>
                <a:path h="2359660">
                  <a:moveTo>
                    <a:pt x="0" y="0"/>
                  </a:moveTo>
                  <a:lnTo>
                    <a:pt x="0" y="2359533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1698350" y="688974"/>
              <a:ext cx="0" cy="170180"/>
            </a:xfrm>
            <a:custGeom>
              <a:avLst/>
              <a:gdLst/>
              <a:ahLst/>
              <a:cxnLst/>
              <a:rect l="l" t="t" r="r" b="b"/>
              <a:pathLst>
                <a:path h="170180">
                  <a:moveTo>
                    <a:pt x="0" y="0"/>
                  </a:moveTo>
                  <a:lnTo>
                    <a:pt x="0" y="169925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39648" y="858900"/>
              <a:ext cx="11065510" cy="2359660"/>
            </a:xfrm>
            <a:custGeom>
              <a:avLst/>
              <a:gdLst/>
              <a:ahLst/>
              <a:cxnLst/>
              <a:rect l="l" t="t" r="r" b="b"/>
              <a:pathLst>
                <a:path w="11065510" h="2359660">
                  <a:moveTo>
                    <a:pt x="11058702" y="0"/>
                  </a:moveTo>
                  <a:lnTo>
                    <a:pt x="11058702" y="2359533"/>
                  </a:lnTo>
                </a:path>
                <a:path w="11065510" h="2359660">
                  <a:moveTo>
                    <a:pt x="0" y="2353183"/>
                  </a:moveTo>
                  <a:lnTo>
                    <a:pt x="11065052" y="2353183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899405" y="675894"/>
            <a:ext cx="254698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dirty="0">
                <a:solidFill>
                  <a:srgbClr val="001F5F"/>
                </a:solidFill>
                <a:latin typeface="Calibri"/>
                <a:cs typeface="Calibri"/>
              </a:rPr>
              <a:t>ПЛАН</a:t>
            </a:r>
            <a:r>
              <a:rPr sz="1100" b="1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001F5F"/>
                </a:solidFill>
                <a:latin typeface="Calibri"/>
                <a:cs typeface="Calibri"/>
              </a:rPr>
              <a:t>ВНЕУРОЧНОЙ ДЕЯТЕЛЬНОСТИ</a:t>
            </a:r>
            <a:r>
              <a:rPr sz="1100" b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00" b="1" spc="-25" dirty="0">
                <a:solidFill>
                  <a:srgbClr val="001F5F"/>
                </a:solidFill>
                <a:latin typeface="Calibri"/>
                <a:cs typeface="Calibri"/>
              </a:rPr>
              <a:t>НОО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70000" y="855345"/>
            <a:ext cx="2237105" cy="528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5410" marR="97790" algn="ctr">
              <a:lnSpc>
                <a:spcPct val="100000"/>
              </a:lnSpc>
              <a:spcBef>
                <a:spcPts val="105"/>
              </a:spcBef>
            </a:pPr>
            <a:r>
              <a:rPr sz="1100" i="1" dirty="0">
                <a:solidFill>
                  <a:srgbClr val="001F5F"/>
                </a:solidFill>
                <a:latin typeface="Calibri"/>
                <a:cs typeface="Calibri"/>
              </a:rPr>
              <a:t>Курсы</a:t>
            </a:r>
            <a:r>
              <a:rPr sz="1100" i="1" spc="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00" i="1" spc="-10" dirty="0">
                <a:solidFill>
                  <a:srgbClr val="001F5F"/>
                </a:solidFill>
                <a:latin typeface="Calibri"/>
                <a:cs typeface="Calibri"/>
              </a:rPr>
              <a:t>внеурочной</a:t>
            </a:r>
            <a:r>
              <a:rPr sz="1100" i="1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00" i="1" spc="-10" dirty="0">
                <a:solidFill>
                  <a:srgbClr val="001F5F"/>
                </a:solidFill>
                <a:latin typeface="Calibri"/>
                <a:cs typeface="Calibri"/>
              </a:rPr>
              <a:t>деятельности </a:t>
            </a:r>
            <a:r>
              <a:rPr sz="1100" i="1" dirty="0">
                <a:solidFill>
                  <a:srgbClr val="001F5F"/>
                </a:solidFill>
                <a:latin typeface="Calibri"/>
                <a:cs typeface="Calibri"/>
              </a:rPr>
              <a:t>по</a:t>
            </a:r>
            <a:r>
              <a:rPr sz="1100" i="1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00" i="1" dirty="0">
                <a:solidFill>
                  <a:srgbClr val="001F5F"/>
                </a:solidFill>
                <a:latin typeface="Calibri"/>
                <a:cs typeface="Calibri"/>
              </a:rPr>
              <a:t>видам</a:t>
            </a:r>
            <a:r>
              <a:rPr sz="1100" i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00" i="1" spc="-10" dirty="0">
                <a:solidFill>
                  <a:srgbClr val="001F5F"/>
                </a:solidFill>
                <a:latin typeface="Calibri"/>
                <a:cs typeface="Calibri"/>
              </a:rPr>
              <a:t>деятельности</a:t>
            </a:r>
            <a:endParaRPr sz="11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100" i="1" dirty="0">
                <a:solidFill>
                  <a:srgbClr val="001F5F"/>
                </a:solidFill>
                <a:latin typeface="Calibri"/>
                <a:cs typeface="Calibri"/>
              </a:rPr>
              <a:t>(перечень</a:t>
            </a:r>
            <a:r>
              <a:rPr sz="1100" i="1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00" i="1" dirty="0">
                <a:solidFill>
                  <a:srgbClr val="001F5F"/>
                </a:solidFill>
                <a:latin typeface="Calibri"/>
                <a:cs typeface="Calibri"/>
              </a:rPr>
              <a:t>предлагает</a:t>
            </a:r>
            <a:r>
              <a:rPr sz="1100" i="1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00" i="1" spc="-10" dirty="0">
                <a:solidFill>
                  <a:srgbClr val="001F5F"/>
                </a:solidFill>
                <a:latin typeface="Calibri"/>
                <a:cs typeface="Calibri"/>
              </a:rPr>
              <a:t>Организация)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999103" y="852297"/>
            <a:ext cx="170243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5580" marR="5080" indent="-182880">
              <a:lnSpc>
                <a:spcPct val="100000"/>
              </a:lnSpc>
              <a:spcBef>
                <a:spcPts val="95"/>
              </a:spcBef>
            </a:pPr>
            <a:r>
              <a:rPr sz="1600" i="1" dirty="0">
                <a:solidFill>
                  <a:srgbClr val="001F5F"/>
                </a:solidFill>
                <a:latin typeface="Calibri"/>
                <a:cs typeface="Calibri"/>
              </a:rPr>
              <a:t>Формы</a:t>
            </a:r>
            <a:r>
              <a:rPr sz="1600" i="1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i="1" spc="-10" dirty="0">
                <a:solidFill>
                  <a:srgbClr val="001F5F"/>
                </a:solidFill>
                <a:latin typeface="Calibri"/>
                <a:cs typeface="Calibri"/>
              </a:rPr>
              <a:t>внеурочной деятельности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0702290" y="1019682"/>
            <a:ext cx="716280" cy="3613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62255" marR="5080" indent="-25019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solidFill>
                  <a:srgbClr val="001F5F"/>
                </a:solidFill>
                <a:latin typeface="Calibri"/>
                <a:cs typeface="Calibri"/>
              </a:rPr>
              <a:t>Всего</a:t>
            </a:r>
            <a:r>
              <a:rPr sz="1100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001F5F"/>
                </a:solidFill>
                <a:latin typeface="Calibri"/>
                <a:cs typeface="Calibri"/>
              </a:rPr>
              <a:t>часов I-</a:t>
            </a:r>
            <a:r>
              <a:rPr sz="1100" spc="-25" dirty="0">
                <a:solidFill>
                  <a:srgbClr val="001F5F"/>
                </a:solidFill>
                <a:latin typeface="Calibri"/>
                <a:cs typeface="Calibri"/>
              </a:rPr>
              <a:t>IV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836409" y="811730"/>
            <a:ext cx="3185795" cy="730250"/>
          </a:xfrm>
          <a:prstGeom prst="rect">
            <a:avLst/>
          </a:prstGeom>
        </p:spPr>
        <p:txBody>
          <a:bodyPr vert="horz" wrap="square" lIns="0" tIns="99695" rIns="0" bIns="0" rtlCol="0">
            <a:spAutoFit/>
          </a:bodyPr>
          <a:lstStyle/>
          <a:p>
            <a:pPr marL="36195">
              <a:lnSpc>
                <a:spcPct val="100000"/>
              </a:lnSpc>
              <a:spcBef>
                <a:spcPts val="785"/>
              </a:spcBef>
            </a:pPr>
            <a:r>
              <a:rPr sz="1600" spc="-10" dirty="0">
                <a:solidFill>
                  <a:srgbClr val="001F5F"/>
                </a:solidFill>
                <a:latin typeface="Calibri"/>
                <a:cs typeface="Calibri"/>
              </a:rPr>
              <a:t>Количество</a:t>
            </a:r>
            <a:r>
              <a:rPr sz="1600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часов</a:t>
            </a:r>
            <a:r>
              <a:rPr sz="1600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(в</a:t>
            </a:r>
            <a:r>
              <a:rPr sz="1600" spc="-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Calibri"/>
                <a:cs typeface="Calibri"/>
              </a:rPr>
              <a:t>неделю/в</a:t>
            </a:r>
            <a:r>
              <a:rPr sz="1600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001F5F"/>
                </a:solidFill>
                <a:latin typeface="Calibri"/>
                <a:cs typeface="Calibri"/>
              </a:rPr>
              <a:t>год)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80"/>
              </a:spcBef>
              <a:tabLst>
                <a:tab pos="995680" algn="l"/>
                <a:tab pos="1979295" algn="l"/>
                <a:tab pos="2984500" algn="l"/>
              </a:tabLst>
            </a:pPr>
            <a:r>
              <a:rPr sz="1800" spc="-50" dirty="0">
                <a:solidFill>
                  <a:srgbClr val="001F5F"/>
                </a:solidFill>
                <a:latin typeface="Calibri"/>
                <a:cs typeface="Calibri"/>
              </a:rPr>
              <a:t>I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	</a:t>
            </a:r>
            <a:r>
              <a:rPr sz="1800" spc="-25" dirty="0">
                <a:solidFill>
                  <a:srgbClr val="001F5F"/>
                </a:solidFill>
                <a:latin typeface="Calibri"/>
                <a:cs typeface="Calibri"/>
              </a:rPr>
              <a:t>II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	</a:t>
            </a:r>
            <a:r>
              <a:rPr sz="1800" spc="-25" dirty="0">
                <a:solidFill>
                  <a:srgbClr val="001F5F"/>
                </a:solidFill>
                <a:latin typeface="Calibri"/>
                <a:cs typeface="Calibri"/>
              </a:rPr>
              <a:t>III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	</a:t>
            </a:r>
            <a:r>
              <a:rPr sz="1800" spc="-25" dirty="0">
                <a:solidFill>
                  <a:srgbClr val="001F5F"/>
                </a:solidFill>
                <a:latin typeface="Calibri"/>
                <a:cs typeface="Calibri"/>
              </a:rPr>
              <a:t>IV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42010" y="1612519"/>
            <a:ext cx="2675890" cy="1520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i="1" spc="-10" dirty="0">
                <a:solidFill>
                  <a:srgbClr val="001F5F"/>
                </a:solidFill>
                <a:latin typeface="Calibri"/>
                <a:cs typeface="Calibri"/>
              </a:rPr>
              <a:t>Познавательная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400" b="1" i="1" spc="-10" dirty="0">
                <a:solidFill>
                  <a:srgbClr val="001F5F"/>
                </a:solidFill>
                <a:latin typeface="Calibri"/>
                <a:cs typeface="Calibri"/>
              </a:rPr>
              <a:t>Художественное</a:t>
            </a:r>
            <a:r>
              <a:rPr sz="1400" b="1" i="1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i="1" spc="-10" dirty="0">
                <a:solidFill>
                  <a:srgbClr val="001F5F"/>
                </a:solidFill>
                <a:latin typeface="Calibri"/>
                <a:cs typeface="Calibri"/>
              </a:rPr>
              <a:t>творчество</a:t>
            </a:r>
            <a:endParaRPr sz="14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400" b="1" i="1" spc="-10" dirty="0">
                <a:solidFill>
                  <a:srgbClr val="001F5F"/>
                </a:solidFill>
                <a:latin typeface="Calibri"/>
                <a:cs typeface="Calibri"/>
              </a:rPr>
              <a:t>Проблемно-</a:t>
            </a:r>
            <a:r>
              <a:rPr sz="1400" b="1" i="1" dirty="0">
                <a:solidFill>
                  <a:srgbClr val="001F5F"/>
                </a:solidFill>
                <a:latin typeface="Calibri"/>
                <a:cs typeface="Calibri"/>
              </a:rPr>
              <a:t>ценностное</a:t>
            </a:r>
            <a:r>
              <a:rPr sz="1400" b="1" i="1" spc="-10" dirty="0">
                <a:solidFill>
                  <a:srgbClr val="001F5F"/>
                </a:solidFill>
                <a:latin typeface="Calibri"/>
                <a:cs typeface="Calibri"/>
              </a:rPr>
              <a:t> общение </a:t>
            </a:r>
            <a:r>
              <a:rPr sz="1400" b="1" i="1" spc="-20" dirty="0">
                <a:solidFill>
                  <a:srgbClr val="001F5F"/>
                </a:solidFill>
                <a:latin typeface="Calibri"/>
                <a:cs typeface="Calibri"/>
              </a:rPr>
              <a:t>Турстско-</a:t>
            </a:r>
            <a:r>
              <a:rPr sz="1400" b="1" i="1" spc="-10" dirty="0">
                <a:solidFill>
                  <a:srgbClr val="001F5F"/>
                </a:solidFill>
                <a:latin typeface="Calibri"/>
                <a:cs typeface="Calibri"/>
              </a:rPr>
              <a:t>краеведческая</a:t>
            </a:r>
            <a:endParaRPr sz="1400">
              <a:latin typeface="Calibri"/>
              <a:cs typeface="Calibri"/>
            </a:endParaRPr>
          </a:p>
          <a:p>
            <a:pPr marL="12700" marR="293370">
              <a:lnSpc>
                <a:spcPct val="100000"/>
              </a:lnSpc>
            </a:pPr>
            <a:r>
              <a:rPr sz="1400" b="1" i="1" spc="-10" dirty="0">
                <a:solidFill>
                  <a:srgbClr val="001F5F"/>
                </a:solidFill>
                <a:latin typeface="Calibri"/>
                <a:cs typeface="Calibri"/>
              </a:rPr>
              <a:t>Спортивно-оздоровительная Трудовая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400" b="1" i="1" spc="-10" dirty="0">
                <a:solidFill>
                  <a:srgbClr val="001F5F"/>
                </a:solidFill>
                <a:latin typeface="Calibri"/>
                <a:cs typeface="Calibri"/>
              </a:rPr>
              <a:t>Игровая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355975" y="1690243"/>
            <a:ext cx="2990215" cy="13677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1275" marR="34925" indent="-1905" algn="ctr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solidFill>
                  <a:srgbClr val="001F5F"/>
                </a:solidFill>
                <a:latin typeface="Calibri"/>
                <a:cs typeface="Calibri"/>
              </a:rPr>
              <a:t>Часы,</a:t>
            </a:r>
            <a:r>
              <a:rPr sz="1100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001F5F"/>
                </a:solidFill>
                <a:latin typeface="Calibri"/>
                <a:cs typeface="Calibri"/>
              </a:rPr>
              <a:t>отведенные</a:t>
            </a:r>
            <a:r>
              <a:rPr sz="1100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001F5F"/>
                </a:solidFill>
                <a:latin typeface="Calibri"/>
                <a:cs typeface="Calibri"/>
              </a:rPr>
              <a:t>на</a:t>
            </a:r>
            <a:r>
              <a:rPr sz="1100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001F5F"/>
                </a:solidFill>
                <a:latin typeface="Calibri"/>
                <a:cs typeface="Calibri"/>
              </a:rPr>
              <a:t>внеурочную</a:t>
            </a:r>
            <a:r>
              <a:rPr sz="1100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001F5F"/>
                </a:solidFill>
                <a:latin typeface="Calibri"/>
                <a:cs typeface="Calibri"/>
              </a:rPr>
              <a:t>деятельность, </a:t>
            </a:r>
            <a:r>
              <a:rPr sz="1100" dirty="0">
                <a:solidFill>
                  <a:srgbClr val="001F5F"/>
                </a:solidFill>
                <a:latin typeface="Calibri"/>
                <a:cs typeface="Calibri"/>
              </a:rPr>
              <a:t>должны</a:t>
            </a:r>
            <a:r>
              <a:rPr sz="1100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001F5F"/>
                </a:solidFill>
                <a:latin typeface="Calibri"/>
                <a:cs typeface="Calibri"/>
              </a:rPr>
              <a:t>быть</a:t>
            </a:r>
            <a:r>
              <a:rPr sz="1100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001F5F"/>
                </a:solidFill>
                <a:latin typeface="Calibri"/>
                <a:cs typeface="Calibri"/>
              </a:rPr>
              <a:t>организованы</a:t>
            </a:r>
            <a:r>
              <a:rPr sz="1100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001F5F"/>
                </a:solidFill>
                <a:latin typeface="Calibri"/>
                <a:cs typeface="Calibri"/>
              </a:rPr>
              <a:t>в</a:t>
            </a:r>
            <a:r>
              <a:rPr sz="1100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001F5F"/>
                </a:solidFill>
                <a:latin typeface="Calibri"/>
                <a:cs typeface="Calibri"/>
              </a:rPr>
              <a:t>формах,</a:t>
            </a:r>
            <a:r>
              <a:rPr sz="1100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001F5F"/>
                </a:solidFill>
                <a:latin typeface="Calibri"/>
                <a:cs typeface="Calibri"/>
              </a:rPr>
              <a:t>отличных </a:t>
            </a:r>
            <a:r>
              <a:rPr sz="1100" dirty="0">
                <a:solidFill>
                  <a:srgbClr val="001F5F"/>
                </a:solidFill>
                <a:latin typeface="Calibri"/>
                <a:cs typeface="Calibri"/>
              </a:rPr>
              <a:t>от</a:t>
            </a:r>
            <a:r>
              <a:rPr sz="1100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001F5F"/>
                </a:solidFill>
                <a:latin typeface="Calibri"/>
                <a:cs typeface="Calibri"/>
              </a:rPr>
              <a:t>урочных,</a:t>
            </a:r>
            <a:r>
              <a:rPr sz="1100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001F5F"/>
                </a:solidFill>
                <a:latin typeface="Calibri"/>
                <a:cs typeface="Calibri"/>
              </a:rPr>
              <a:t>предусматривающих</a:t>
            </a:r>
            <a:r>
              <a:rPr sz="1100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001F5F"/>
                </a:solidFill>
                <a:latin typeface="Calibri"/>
                <a:cs typeface="Calibri"/>
              </a:rPr>
              <a:t>проведение </a:t>
            </a:r>
            <a:r>
              <a:rPr sz="1100" b="1" i="1" spc="-10" dirty="0">
                <a:solidFill>
                  <a:srgbClr val="001F5F"/>
                </a:solidFill>
                <a:latin typeface="Calibri"/>
                <a:cs typeface="Calibri"/>
              </a:rPr>
              <a:t>общественно</a:t>
            </a:r>
            <a:r>
              <a:rPr sz="1100" b="1" i="1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00" b="1" i="1" dirty="0">
                <a:solidFill>
                  <a:srgbClr val="001F5F"/>
                </a:solidFill>
                <a:latin typeface="Calibri"/>
                <a:cs typeface="Calibri"/>
              </a:rPr>
              <a:t>полезных</a:t>
            </a:r>
            <a:r>
              <a:rPr sz="1100" b="1" i="1" spc="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00" b="1" i="1" spc="-10" dirty="0">
                <a:solidFill>
                  <a:srgbClr val="001F5F"/>
                </a:solidFill>
                <a:latin typeface="Calibri"/>
                <a:cs typeface="Calibri"/>
              </a:rPr>
              <a:t>практик,</a:t>
            </a:r>
            <a:endParaRPr sz="1100">
              <a:latin typeface="Calibri"/>
              <a:cs typeface="Calibri"/>
            </a:endParaRPr>
          </a:p>
          <a:p>
            <a:pPr marL="12700" marR="5080" algn="ctr">
              <a:lnSpc>
                <a:spcPct val="100000"/>
              </a:lnSpc>
            </a:pPr>
            <a:r>
              <a:rPr sz="1100" b="1" i="1" spc="-10" dirty="0">
                <a:solidFill>
                  <a:srgbClr val="001F5F"/>
                </a:solidFill>
                <a:latin typeface="Calibri"/>
                <a:cs typeface="Calibri"/>
              </a:rPr>
              <a:t>исследовательской</a:t>
            </a:r>
            <a:r>
              <a:rPr sz="1100" b="1" i="1" spc="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00" b="1" i="1" spc="-10" dirty="0">
                <a:solidFill>
                  <a:srgbClr val="001F5F"/>
                </a:solidFill>
                <a:latin typeface="Calibri"/>
                <a:cs typeface="Calibri"/>
              </a:rPr>
              <a:t>деятельности,</a:t>
            </a:r>
            <a:r>
              <a:rPr sz="1100" b="1" i="1" spc="7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00" b="1" i="1" spc="-10" dirty="0">
                <a:solidFill>
                  <a:srgbClr val="001F5F"/>
                </a:solidFill>
                <a:latin typeface="Calibri"/>
                <a:cs typeface="Calibri"/>
              </a:rPr>
              <a:t>реализации образовательных</a:t>
            </a:r>
            <a:r>
              <a:rPr sz="1100" b="1" i="1" dirty="0">
                <a:solidFill>
                  <a:srgbClr val="001F5F"/>
                </a:solidFill>
                <a:latin typeface="Calibri"/>
                <a:cs typeface="Calibri"/>
              </a:rPr>
              <a:t> проектов, </a:t>
            </a:r>
            <a:r>
              <a:rPr sz="1100" b="1" i="1" spc="-10" dirty="0">
                <a:solidFill>
                  <a:srgbClr val="001F5F"/>
                </a:solidFill>
                <a:latin typeface="Calibri"/>
                <a:cs typeface="Calibri"/>
              </a:rPr>
              <a:t>экскурсий, </a:t>
            </a:r>
            <a:r>
              <a:rPr sz="1100" b="1" i="1" dirty="0">
                <a:solidFill>
                  <a:srgbClr val="001F5F"/>
                </a:solidFill>
                <a:latin typeface="Calibri"/>
                <a:cs typeface="Calibri"/>
              </a:rPr>
              <a:t>походов,</a:t>
            </a:r>
            <a:r>
              <a:rPr sz="1100" b="1" i="1" spc="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00" b="1" i="1" spc="-10" dirty="0">
                <a:solidFill>
                  <a:srgbClr val="001F5F"/>
                </a:solidFill>
                <a:latin typeface="Calibri"/>
                <a:cs typeface="Calibri"/>
              </a:rPr>
              <a:t>соревнований,</a:t>
            </a:r>
            <a:r>
              <a:rPr sz="1100" b="1" i="1" spc="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00" b="1" i="1" spc="-10" dirty="0">
                <a:solidFill>
                  <a:srgbClr val="001F5F"/>
                </a:solidFill>
                <a:latin typeface="Calibri"/>
                <a:cs typeface="Calibri"/>
              </a:rPr>
              <a:t>посещений</a:t>
            </a:r>
            <a:r>
              <a:rPr sz="1100" b="1" i="1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00" b="1" i="1" spc="-10" dirty="0">
                <a:solidFill>
                  <a:srgbClr val="001F5F"/>
                </a:solidFill>
                <a:latin typeface="Calibri"/>
                <a:cs typeface="Calibri"/>
              </a:rPr>
              <a:t>театров, </a:t>
            </a:r>
            <a:r>
              <a:rPr sz="1100" b="1" i="1" dirty="0">
                <a:solidFill>
                  <a:srgbClr val="001F5F"/>
                </a:solidFill>
                <a:latin typeface="Calibri"/>
                <a:cs typeface="Calibri"/>
              </a:rPr>
              <a:t>музеев</a:t>
            </a:r>
            <a:r>
              <a:rPr sz="1100" b="1" i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1100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001F5F"/>
                </a:solidFill>
                <a:latin typeface="Calibri"/>
                <a:cs typeface="Calibri"/>
              </a:rPr>
              <a:t>иные</a:t>
            </a:r>
            <a:r>
              <a:rPr sz="1100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00" spc="-20" dirty="0">
                <a:solidFill>
                  <a:srgbClr val="001F5F"/>
                </a:solidFill>
                <a:latin typeface="Calibri"/>
                <a:cs typeface="Calibri"/>
              </a:rPr>
              <a:t>формы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388353" y="2193163"/>
            <a:ext cx="4724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001F5F"/>
                </a:solidFill>
                <a:latin typeface="Calibri"/>
                <a:cs typeface="Calibri"/>
              </a:rPr>
              <a:t>до</a:t>
            </a:r>
            <a:r>
              <a:rPr sz="2700" spc="-30" baseline="-6172" dirty="0">
                <a:solidFill>
                  <a:srgbClr val="001F5F"/>
                </a:solidFill>
                <a:latin typeface="Calibri"/>
                <a:cs typeface="Calibri"/>
              </a:rPr>
              <a:t>10</a:t>
            </a:r>
            <a:endParaRPr sz="2700" baseline="-6172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944359" y="2219071"/>
            <a:ext cx="3733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u="sng" spc="-2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320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400797" y="2193163"/>
            <a:ext cx="4724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001F5F"/>
                </a:solidFill>
                <a:latin typeface="Calibri"/>
                <a:cs typeface="Calibri"/>
              </a:rPr>
              <a:t>до</a:t>
            </a:r>
            <a:r>
              <a:rPr sz="2700" spc="-30" baseline="-6172" dirty="0">
                <a:solidFill>
                  <a:srgbClr val="001F5F"/>
                </a:solidFill>
                <a:latin typeface="Calibri"/>
                <a:cs typeface="Calibri"/>
              </a:rPr>
              <a:t>10</a:t>
            </a:r>
            <a:endParaRPr sz="2700" baseline="-6172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956931" y="2219071"/>
            <a:ext cx="3733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u="sng" spc="-2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330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8413368" y="2193163"/>
            <a:ext cx="4724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001F5F"/>
                </a:solidFill>
                <a:latin typeface="Calibri"/>
                <a:cs typeface="Calibri"/>
              </a:rPr>
              <a:t>до</a:t>
            </a:r>
            <a:r>
              <a:rPr sz="2700" spc="-30" baseline="-6172" dirty="0">
                <a:solidFill>
                  <a:srgbClr val="001F5F"/>
                </a:solidFill>
                <a:latin typeface="Calibri"/>
                <a:cs typeface="Calibri"/>
              </a:rPr>
              <a:t>10</a:t>
            </a:r>
            <a:endParaRPr sz="2700" baseline="-6172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0552556" y="2269363"/>
            <a:ext cx="3181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30" baseline="2777" dirty="0">
                <a:solidFill>
                  <a:srgbClr val="001F5F"/>
                </a:solidFill>
                <a:latin typeface="Calibri"/>
                <a:cs typeface="Calibri"/>
              </a:rPr>
              <a:t>до</a:t>
            </a:r>
            <a:r>
              <a:rPr sz="1200" spc="-20" dirty="0">
                <a:solidFill>
                  <a:srgbClr val="001F5F"/>
                </a:solidFill>
                <a:latin typeface="Calibri"/>
                <a:cs typeface="Calibri"/>
              </a:rPr>
              <a:t>40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8969502" y="2219071"/>
            <a:ext cx="26250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76580" algn="l"/>
                <a:tab pos="1024890" algn="l"/>
                <a:tab pos="2148205" algn="l"/>
              </a:tabLst>
            </a:pPr>
            <a:r>
              <a:rPr sz="1800" u="sng" spc="-2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330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	</a:t>
            </a:r>
            <a:r>
              <a:rPr sz="1800" spc="-25" dirty="0">
                <a:solidFill>
                  <a:srgbClr val="001F5F"/>
                </a:solidFill>
                <a:latin typeface="Calibri"/>
                <a:cs typeface="Calibri"/>
              </a:rPr>
              <a:t>10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	</a:t>
            </a:r>
            <a:r>
              <a:rPr sz="1800" spc="-25" dirty="0">
                <a:solidFill>
                  <a:srgbClr val="001F5F"/>
                </a:solidFill>
                <a:latin typeface="Calibri"/>
                <a:cs typeface="Calibri"/>
              </a:rPr>
              <a:t>340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	</a:t>
            </a:r>
            <a:r>
              <a:rPr sz="1800" b="1" i="1" spc="-20" dirty="0">
                <a:solidFill>
                  <a:srgbClr val="A1055B"/>
                </a:solidFill>
                <a:latin typeface="Calibri"/>
                <a:cs typeface="Calibri"/>
              </a:rPr>
              <a:t>1320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8185784" y="2539745"/>
            <a:ext cx="3898265" cy="813435"/>
            <a:chOff x="8185784" y="2539745"/>
            <a:chExt cx="3898265" cy="813435"/>
          </a:xfrm>
        </p:grpSpPr>
        <p:sp>
          <p:nvSpPr>
            <p:cNvPr id="31" name="object 31"/>
            <p:cNvSpPr/>
            <p:nvPr/>
          </p:nvSpPr>
          <p:spPr>
            <a:xfrm>
              <a:off x="8191880" y="2545841"/>
              <a:ext cx="3886200" cy="801370"/>
            </a:xfrm>
            <a:custGeom>
              <a:avLst/>
              <a:gdLst/>
              <a:ahLst/>
              <a:cxnLst/>
              <a:rect l="l" t="t" r="r" b="b"/>
              <a:pathLst>
                <a:path w="3886200" h="801370">
                  <a:moveTo>
                    <a:pt x="0" y="0"/>
                  </a:moveTo>
                  <a:lnTo>
                    <a:pt x="1487043" y="388366"/>
                  </a:lnTo>
                  <a:lnTo>
                    <a:pt x="1487043" y="683006"/>
                  </a:lnTo>
                  <a:lnTo>
                    <a:pt x="1496296" y="728906"/>
                  </a:lnTo>
                  <a:lnTo>
                    <a:pt x="1521539" y="766365"/>
                  </a:lnTo>
                  <a:lnTo>
                    <a:pt x="1558998" y="791608"/>
                  </a:lnTo>
                  <a:lnTo>
                    <a:pt x="1604899" y="800862"/>
                  </a:lnTo>
                  <a:lnTo>
                    <a:pt x="3767963" y="800862"/>
                  </a:lnTo>
                  <a:lnTo>
                    <a:pt x="3813863" y="791608"/>
                  </a:lnTo>
                  <a:lnTo>
                    <a:pt x="3851322" y="766365"/>
                  </a:lnTo>
                  <a:lnTo>
                    <a:pt x="3876565" y="728906"/>
                  </a:lnTo>
                  <a:lnTo>
                    <a:pt x="3885819" y="683006"/>
                  </a:lnTo>
                  <a:lnTo>
                    <a:pt x="3885819" y="211582"/>
                  </a:lnTo>
                  <a:lnTo>
                    <a:pt x="1487043" y="211582"/>
                  </a:lnTo>
                  <a:lnTo>
                    <a:pt x="0" y="0"/>
                  </a:lnTo>
                  <a:close/>
                </a:path>
                <a:path w="3886200" h="801370">
                  <a:moveTo>
                    <a:pt x="3767963" y="93725"/>
                  </a:moveTo>
                  <a:lnTo>
                    <a:pt x="1604899" y="93725"/>
                  </a:lnTo>
                  <a:lnTo>
                    <a:pt x="1558998" y="102979"/>
                  </a:lnTo>
                  <a:lnTo>
                    <a:pt x="1521539" y="128222"/>
                  </a:lnTo>
                  <a:lnTo>
                    <a:pt x="1496296" y="165681"/>
                  </a:lnTo>
                  <a:lnTo>
                    <a:pt x="1487043" y="211582"/>
                  </a:lnTo>
                  <a:lnTo>
                    <a:pt x="3885819" y="211582"/>
                  </a:lnTo>
                  <a:lnTo>
                    <a:pt x="3876565" y="165681"/>
                  </a:lnTo>
                  <a:lnTo>
                    <a:pt x="3851322" y="128222"/>
                  </a:lnTo>
                  <a:lnTo>
                    <a:pt x="3813863" y="102979"/>
                  </a:lnTo>
                  <a:lnTo>
                    <a:pt x="3767963" y="93725"/>
                  </a:lnTo>
                  <a:close/>
                </a:path>
              </a:pathLst>
            </a:custGeom>
            <a:solidFill>
              <a:srgbClr val="FAEE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8191880" y="2545841"/>
              <a:ext cx="3886200" cy="801370"/>
            </a:xfrm>
            <a:custGeom>
              <a:avLst/>
              <a:gdLst/>
              <a:ahLst/>
              <a:cxnLst/>
              <a:rect l="l" t="t" r="r" b="b"/>
              <a:pathLst>
                <a:path w="3886200" h="801370">
                  <a:moveTo>
                    <a:pt x="1487043" y="211582"/>
                  </a:moveTo>
                  <a:lnTo>
                    <a:pt x="1496296" y="165681"/>
                  </a:lnTo>
                  <a:lnTo>
                    <a:pt x="1521539" y="128222"/>
                  </a:lnTo>
                  <a:lnTo>
                    <a:pt x="1558998" y="102979"/>
                  </a:lnTo>
                  <a:lnTo>
                    <a:pt x="1604899" y="93725"/>
                  </a:lnTo>
                  <a:lnTo>
                    <a:pt x="1886839" y="93725"/>
                  </a:lnTo>
                  <a:lnTo>
                    <a:pt x="2486533" y="93725"/>
                  </a:lnTo>
                  <a:lnTo>
                    <a:pt x="3767963" y="93725"/>
                  </a:lnTo>
                  <a:lnTo>
                    <a:pt x="3813863" y="102979"/>
                  </a:lnTo>
                  <a:lnTo>
                    <a:pt x="3851322" y="128222"/>
                  </a:lnTo>
                  <a:lnTo>
                    <a:pt x="3876565" y="165681"/>
                  </a:lnTo>
                  <a:lnTo>
                    <a:pt x="3885819" y="211582"/>
                  </a:lnTo>
                  <a:lnTo>
                    <a:pt x="3885819" y="388366"/>
                  </a:lnTo>
                  <a:lnTo>
                    <a:pt x="3885819" y="683006"/>
                  </a:lnTo>
                  <a:lnTo>
                    <a:pt x="3876565" y="728906"/>
                  </a:lnTo>
                  <a:lnTo>
                    <a:pt x="3851322" y="766365"/>
                  </a:lnTo>
                  <a:lnTo>
                    <a:pt x="3813863" y="791608"/>
                  </a:lnTo>
                  <a:lnTo>
                    <a:pt x="3767963" y="800862"/>
                  </a:lnTo>
                  <a:lnTo>
                    <a:pt x="2486533" y="800862"/>
                  </a:lnTo>
                  <a:lnTo>
                    <a:pt x="1886839" y="800862"/>
                  </a:lnTo>
                  <a:lnTo>
                    <a:pt x="1604899" y="800862"/>
                  </a:lnTo>
                  <a:lnTo>
                    <a:pt x="1558998" y="791608"/>
                  </a:lnTo>
                  <a:lnTo>
                    <a:pt x="1521539" y="766365"/>
                  </a:lnTo>
                  <a:lnTo>
                    <a:pt x="1496296" y="728906"/>
                  </a:lnTo>
                  <a:lnTo>
                    <a:pt x="1487043" y="683006"/>
                  </a:lnTo>
                  <a:lnTo>
                    <a:pt x="1487043" y="388366"/>
                  </a:lnTo>
                  <a:lnTo>
                    <a:pt x="0" y="0"/>
                  </a:lnTo>
                  <a:lnTo>
                    <a:pt x="1487043" y="211582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9793985" y="2606421"/>
            <a:ext cx="20529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001F5F"/>
                </a:solidFill>
                <a:latin typeface="Calibri"/>
                <a:cs typeface="Calibri"/>
              </a:rPr>
              <a:t>Возможно</a:t>
            </a:r>
            <a:r>
              <a:rPr sz="1200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001F5F"/>
                </a:solidFill>
                <a:latin typeface="Calibri"/>
                <a:cs typeface="Calibri"/>
              </a:rPr>
              <a:t>перераспределение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9793985" y="2789301"/>
            <a:ext cx="12128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001F5F"/>
                </a:solidFill>
                <a:latin typeface="Calibri"/>
                <a:cs typeface="Calibri"/>
              </a:rPr>
              <a:t>часов ВД</a:t>
            </a:r>
            <a:r>
              <a:rPr sz="1200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"/>
                <a:cs typeface="Calibri"/>
              </a:rPr>
              <a:t>в </a:t>
            </a:r>
            <a:r>
              <a:rPr sz="1200" spc="-10" dirty="0">
                <a:solidFill>
                  <a:srgbClr val="001F5F"/>
                </a:solidFill>
                <a:latin typeface="Calibri"/>
                <a:cs typeface="Calibri"/>
              </a:rPr>
              <a:t>рамках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9793985" y="2972180"/>
            <a:ext cx="14103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001F5F"/>
                </a:solidFill>
                <a:latin typeface="Calibri"/>
                <a:cs typeface="Calibri"/>
              </a:rPr>
              <a:t>-</a:t>
            </a:r>
            <a:r>
              <a:rPr sz="1200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"/>
                <a:cs typeface="Calibri"/>
              </a:rPr>
              <a:t>до</a:t>
            </a:r>
            <a:r>
              <a:rPr sz="1200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"/>
                <a:cs typeface="Calibri"/>
              </a:rPr>
              <a:t>1320</a:t>
            </a:r>
            <a:r>
              <a:rPr sz="1200" spc="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"/>
                <a:cs typeface="Calibri"/>
              </a:rPr>
              <a:t>за 1-4</a:t>
            </a:r>
            <a:r>
              <a:rPr sz="1200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200" spc="-20" dirty="0">
                <a:solidFill>
                  <a:srgbClr val="001F5F"/>
                </a:solidFill>
                <a:latin typeface="Calibri"/>
                <a:cs typeface="Calibri"/>
              </a:rPr>
              <a:t>класс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9793985" y="3155060"/>
            <a:ext cx="21145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001F5F"/>
                </a:solidFill>
                <a:latin typeface="Calibri"/>
                <a:cs typeface="Calibri"/>
              </a:rPr>
              <a:t>-</a:t>
            </a:r>
            <a:r>
              <a:rPr sz="1200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"/>
                <a:cs typeface="Calibri"/>
              </a:rPr>
              <a:t>до</a:t>
            </a:r>
            <a:r>
              <a:rPr sz="1200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"/>
                <a:cs typeface="Calibri"/>
              </a:rPr>
              <a:t>10</a:t>
            </a:r>
            <a:r>
              <a:rPr sz="1200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"/>
                <a:cs typeface="Calibri"/>
              </a:rPr>
              <a:t>часов в</a:t>
            </a:r>
            <a:r>
              <a:rPr sz="1200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"/>
                <a:cs typeface="Calibri"/>
              </a:rPr>
              <a:t>неделю</a:t>
            </a:r>
            <a:r>
              <a:rPr sz="1200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001F5F"/>
                </a:solidFill>
                <a:latin typeface="Calibri"/>
                <a:cs typeface="Calibri"/>
              </a:rPr>
              <a:t>включит.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779267" y="1269"/>
            <a:ext cx="72307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u="sng" dirty="0">
                <a:solidFill>
                  <a:srgbClr val="244060"/>
                </a:solidFill>
                <a:uFill>
                  <a:solidFill>
                    <a:srgbClr val="244060"/>
                  </a:solidFill>
                </a:uFill>
                <a:latin typeface="Calibri"/>
                <a:cs typeface="Calibri"/>
              </a:rPr>
              <a:t>РАБОЧИЕ</a:t>
            </a:r>
            <a:r>
              <a:rPr sz="2800" u="sng" spc="-110" dirty="0">
                <a:solidFill>
                  <a:srgbClr val="244060"/>
                </a:solidFill>
                <a:uFill>
                  <a:solidFill>
                    <a:srgbClr val="244060"/>
                  </a:solidFill>
                </a:uFill>
                <a:latin typeface="Calibri"/>
                <a:cs typeface="Calibri"/>
              </a:rPr>
              <a:t> </a:t>
            </a:r>
            <a:r>
              <a:rPr sz="2800" u="sng" spc="-10" dirty="0">
                <a:solidFill>
                  <a:srgbClr val="244060"/>
                </a:solidFill>
                <a:uFill>
                  <a:solidFill>
                    <a:srgbClr val="244060"/>
                  </a:solidFill>
                </a:uFill>
                <a:latin typeface="Calibri"/>
                <a:cs typeface="Calibri"/>
              </a:rPr>
              <a:t>ПРОГРАММЫ</a:t>
            </a:r>
            <a:r>
              <a:rPr sz="2800" u="sng" spc="-100" dirty="0">
                <a:solidFill>
                  <a:srgbClr val="244060"/>
                </a:solidFill>
                <a:uFill>
                  <a:solidFill>
                    <a:srgbClr val="244060"/>
                  </a:solidFill>
                </a:uFill>
                <a:latin typeface="Calibri"/>
                <a:cs typeface="Calibri"/>
              </a:rPr>
              <a:t> </a:t>
            </a:r>
            <a:r>
              <a:rPr sz="2800" u="sng" dirty="0">
                <a:solidFill>
                  <a:srgbClr val="244060"/>
                </a:solidFill>
                <a:uFill>
                  <a:solidFill>
                    <a:srgbClr val="244060"/>
                  </a:solidFill>
                </a:uFill>
                <a:latin typeface="Calibri"/>
                <a:cs typeface="Calibri"/>
              </a:rPr>
              <a:t>УЧЕБНЫХ</a:t>
            </a:r>
            <a:r>
              <a:rPr sz="2800" u="sng" spc="-110" dirty="0">
                <a:solidFill>
                  <a:srgbClr val="244060"/>
                </a:solidFill>
                <a:uFill>
                  <a:solidFill>
                    <a:srgbClr val="244060"/>
                  </a:solidFill>
                </a:uFill>
                <a:latin typeface="Calibri"/>
                <a:cs typeface="Calibri"/>
              </a:rPr>
              <a:t> </a:t>
            </a:r>
            <a:r>
              <a:rPr sz="2800" u="sng" spc="-10" dirty="0">
                <a:solidFill>
                  <a:srgbClr val="244060"/>
                </a:solidFill>
                <a:uFill>
                  <a:solidFill>
                    <a:srgbClr val="244060"/>
                  </a:solidFill>
                </a:uFill>
                <a:latin typeface="Calibri"/>
                <a:cs typeface="Calibri"/>
              </a:rPr>
              <a:t>ПРЕДМЕТОВ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43280" y="624916"/>
            <a:ext cx="11384280" cy="59607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79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ФГОС</a:t>
            </a:r>
            <a:r>
              <a:rPr sz="1800" b="1" spc="-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НОО</a:t>
            </a:r>
            <a:r>
              <a:rPr sz="1800" b="1" spc="-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п.</a:t>
            </a:r>
            <a:r>
              <a:rPr sz="1800" b="1" spc="-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31.1.,</a:t>
            </a:r>
            <a:r>
              <a:rPr sz="1800" b="1" spc="-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ФГОС</a:t>
            </a:r>
            <a:r>
              <a:rPr sz="1800" b="1" spc="-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ООО</a:t>
            </a:r>
            <a:r>
              <a:rPr sz="1800" b="1" spc="-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п.</a:t>
            </a:r>
            <a:r>
              <a:rPr sz="1800" b="1" spc="-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Arial"/>
                <a:cs typeface="Arial"/>
              </a:rPr>
              <a:t>32.1.</a:t>
            </a:r>
            <a:endParaRPr sz="1800">
              <a:latin typeface="Arial"/>
              <a:cs typeface="Arial"/>
            </a:endParaRPr>
          </a:p>
          <a:p>
            <a:pPr marL="12700" marR="1052830" indent="762000">
              <a:lnSpc>
                <a:spcPct val="100000"/>
              </a:lnSpc>
              <a:spcBef>
                <a:spcPts val="1310"/>
              </a:spcBef>
            </a:pPr>
            <a:r>
              <a:rPr sz="1800" b="1" dirty="0">
                <a:solidFill>
                  <a:srgbClr val="1F3863"/>
                </a:solidFill>
                <a:latin typeface="Arial"/>
                <a:cs typeface="Arial"/>
              </a:rPr>
              <a:t>Рабочие</a:t>
            </a:r>
            <a:r>
              <a:rPr sz="1800" b="1" spc="-5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F3863"/>
                </a:solidFill>
                <a:latin typeface="Arial"/>
                <a:cs typeface="Arial"/>
              </a:rPr>
              <a:t>программы</a:t>
            </a:r>
            <a:r>
              <a:rPr sz="1800" b="1" spc="-4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F3863"/>
                </a:solidFill>
                <a:latin typeface="Arial"/>
                <a:cs typeface="Arial"/>
              </a:rPr>
              <a:t>учебных</a:t>
            </a:r>
            <a:r>
              <a:rPr sz="1800" b="1" spc="-3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F3863"/>
                </a:solidFill>
                <a:latin typeface="Arial"/>
                <a:cs typeface="Arial"/>
              </a:rPr>
              <a:t>предметов,</a:t>
            </a:r>
            <a:r>
              <a:rPr sz="1800" b="1" spc="-1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F3863"/>
                </a:solidFill>
                <a:latin typeface="Arial"/>
                <a:cs typeface="Arial"/>
              </a:rPr>
              <a:t>учебных</a:t>
            </a:r>
            <a:r>
              <a:rPr sz="1800" b="1" spc="-3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F3863"/>
                </a:solidFill>
                <a:latin typeface="Arial"/>
                <a:cs typeface="Arial"/>
              </a:rPr>
              <a:t>курсов</a:t>
            </a:r>
            <a:r>
              <a:rPr sz="1800" b="1" spc="-3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F3863"/>
                </a:solidFill>
                <a:latin typeface="Arial"/>
                <a:cs typeface="Arial"/>
              </a:rPr>
              <a:t>(в</a:t>
            </a:r>
            <a:r>
              <a:rPr sz="1800" b="1" spc="-5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F3863"/>
                </a:solidFill>
                <a:latin typeface="Arial"/>
                <a:cs typeface="Arial"/>
              </a:rPr>
              <a:t>том</a:t>
            </a:r>
            <a:r>
              <a:rPr sz="1800" b="1" spc="-1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F3863"/>
                </a:solidFill>
                <a:latin typeface="Arial"/>
                <a:cs typeface="Arial"/>
              </a:rPr>
              <a:t>числе</a:t>
            </a:r>
            <a:r>
              <a:rPr sz="1800" b="1" spc="-2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1F3863"/>
                </a:solidFill>
                <a:latin typeface="Arial"/>
                <a:cs typeface="Arial"/>
              </a:rPr>
              <a:t>внеурочной </a:t>
            </a:r>
            <a:r>
              <a:rPr sz="1800" b="1" dirty="0">
                <a:solidFill>
                  <a:srgbClr val="1F3863"/>
                </a:solidFill>
                <a:latin typeface="Arial"/>
                <a:cs typeface="Arial"/>
              </a:rPr>
              <a:t>деятельности),</a:t>
            </a:r>
            <a:r>
              <a:rPr sz="1800" b="1" spc="-4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F3863"/>
                </a:solidFill>
                <a:latin typeface="Arial"/>
                <a:cs typeface="Arial"/>
              </a:rPr>
              <a:t>учебных</a:t>
            </a:r>
            <a:r>
              <a:rPr sz="1800" b="1" spc="-6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F3863"/>
                </a:solidFill>
                <a:latin typeface="Arial"/>
                <a:cs typeface="Arial"/>
              </a:rPr>
              <a:t>модулей</a:t>
            </a:r>
            <a:r>
              <a:rPr sz="1800" b="1" spc="-6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1F3863"/>
                </a:solidFill>
                <a:latin typeface="Arial"/>
                <a:cs typeface="Arial"/>
              </a:rPr>
              <a:t>должны</a:t>
            </a:r>
            <a:endParaRPr sz="1800">
              <a:latin typeface="Arial"/>
              <a:cs typeface="Arial"/>
            </a:endParaRPr>
          </a:p>
          <a:p>
            <a:pPr marL="756285" indent="-287655">
              <a:lnSpc>
                <a:spcPct val="100000"/>
              </a:lnSpc>
              <a:buFont typeface="Wingdings"/>
              <a:buChar char=""/>
              <a:tabLst>
                <a:tab pos="756920" algn="l"/>
              </a:tabLst>
            </a:pPr>
            <a:r>
              <a:rPr sz="1800" b="1" dirty="0">
                <a:solidFill>
                  <a:srgbClr val="1F3863"/>
                </a:solidFill>
                <a:latin typeface="Arial"/>
                <a:cs typeface="Arial"/>
              </a:rPr>
              <a:t>обеспечивать</a:t>
            </a:r>
            <a:r>
              <a:rPr sz="1800" b="1" spc="-5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F3863"/>
                </a:solidFill>
                <a:latin typeface="Arial"/>
                <a:cs typeface="Arial"/>
              </a:rPr>
              <a:t>достижение</a:t>
            </a:r>
            <a:r>
              <a:rPr sz="1800" b="1" spc="-6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F3863"/>
                </a:solidFill>
                <a:latin typeface="Arial"/>
                <a:cs typeface="Arial"/>
              </a:rPr>
              <a:t>планируемых</a:t>
            </a:r>
            <a:r>
              <a:rPr sz="1800" b="1" spc="-7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1F3863"/>
                </a:solidFill>
                <a:latin typeface="Arial"/>
                <a:cs typeface="Arial"/>
              </a:rPr>
              <a:t>результатов</a:t>
            </a:r>
            <a:r>
              <a:rPr sz="1800" b="1" spc="-5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F3863"/>
                </a:solidFill>
                <a:latin typeface="Arial"/>
                <a:cs typeface="Arial"/>
              </a:rPr>
              <a:t>освоения</a:t>
            </a:r>
            <a:r>
              <a:rPr sz="1800" b="1" spc="-9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1F3863"/>
                </a:solidFill>
                <a:latin typeface="Arial"/>
                <a:cs typeface="Arial"/>
              </a:rPr>
              <a:t>ООП</a:t>
            </a:r>
            <a:endParaRPr sz="1800">
              <a:latin typeface="Arial"/>
              <a:cs typeface="Arial"/>
            </a:endParaRPr>
          </a:p>
          <a:p>
            <a:pPr marL="756285" indent="-287655">
              <a:lnSpc>
                <a:spcPct val="100000"/>
              </a:lnSpc>
              <a:buFont typeface="Wingdings"/>
              <a:buChar char=""/>
              <a:tabLst>
                <a:tab pos="756920" algn="l"/>
              </a:tabLst>
            </a:pPr>
            <a:r>
              <a:rPr sz="1800" b="1" dirty="0">
                <a:solidFill>
                  <a:srgbClr val="1F3863"/>
                </a:solidFill>
                <a:latin typeface="Arial"/>
                <a:cs typeface="Arial"/>
              </a:rPr>
              <a:t>разрабатываться</a:t>
            </a:r>
            <a:r>
              <a:rPr sz="1800" b="1" spc="-1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F3863"/>
                </a:solidFill>
                <a:latin typeface="Arial"/>
                <a:cs typeface="Arial"/>
              </a:rPr>
              <a:t>на</a:t>
            </a:r>
            <a:r>
              <a:rPr sz="1800" b="1" spc="-5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F3863"/>
                </a:solidFill>
                <a:latin typeface="Arial"/>
                <a:cs typeface="Arial"/>
              </a:rPr>
              <a:t>основе</a:t>
            </a:r>
            <a:r>
              <a:rPr sz="1800" b="1" spc="-5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F3863"/>
                </a:solidFill>
                <a:latin typeface="Arial"/>
                <a:cs typeface="Arial"/>
              </a:rPr>
              <a:t>требований</a:t>
            </a:r>
            <a:r>
              <a:rPr sz="1800" b="1" spc="-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F3863"/>
                </a:solidFill>
                <a:latin typeface="Arial"/>
                <a:cs typeface="Arial"/>
              </a:rPr>
              <a:t>ФГОС</a:t>
            </a:r>
            <a:r>
              <a:rPr sz="1800" b="1" spc="-5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F3863"/>
                </a:solidFill>
                <a:latin typeface="Arial"/>
                <a:cs typeface="Arial"/>
              </a:rPr>
              <a:t>к</a:t>
            </a:r>
            <a:r>
              <a:rPr sz="1800" b="1" spc="-4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1F3863"/>
                </a:solidFill>
                <a:latin typeface="Arial"/>
                <a:cs typeface="Arial"/>
              </a:rPr>
              <a:t>результатам</a:t>
            </a:r>
            <a:r>
              <a:rPr sz="1800" b="1" dirty="0">
                <a:solidFill>
                  <a:srgbClr val="1F3863"/>
                </a:solidFill>
                <a:latin typeface="Arial"/>
                <a:cs typeface="Arial"/>
              </a:rPr>
              <a:t> освоения</a:t>
            </a:r>
            <a:r>
              <a:rPr sz="1800" b="1" spc="-4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1F3863"/>
                </a:solidFill>
                <a:latin typeface="Arial"/>
                <a:cs typeface="Arial"/>
              </a:rPr>
              <a:t>ООП.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Wingdings"/>
              <a:buChar char=""/>
            </a:pPr>
            <a:endParaRPr sz="1900">
              <a:latin typeface="Arial"/>
              <a:cs typeface="Arial"/>
            </a:endParaRPr>
          </a:p>
          <a:p>
            <a:pPr marL="12700" marR="924560" indent="888365">
              <a:lnSpc>
                <a:spcPct val="100000"/>
              </a:lnSpc>
            </a:pPr>
            <a:r>
              <a:rPr sz="1800" b="1" dirty="0">
                <a:solidFill>
                  <a:srgbClr val="1F3863"/>
                </a:solidFill>
                <a:latin typeface="Arial"/>
                <a:cs typeface="Arial"/>
              </a:rPr>
              <a:t>Рабочие</a:t>
            </a:r>
            <a:r>
              <a:rPr sz="1800" b="1" spc="-4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F3863"/>
                </a:solidFill>
                <a:latin typeface="Arial"/>
                <a:cs typeface="Arial"/>
              </a:rPr>
              <a:t>программы</a:t>
            </a:r>
            <a:r>
              <a:rPr sz="1800" b="1" spc="-4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F3863"/>
                </a:solidFill>
                <a:latin typeface="Arial"/>
                <a:cs typeface="Arial"/>
              </a:rPr>
              <a:t>учебных</a:t>
            </a:r>
            <a:r>
              <a:rPr sz="1800" b="1" spc="-4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F3863"/>
                </a:solidFill>
                <a:latin typeface="Arial"/>
                <a:cs typeface="Arial"/>
              </a:rPr>
              <a:t>предметов,</a:t>
            </a:r>
            <a:r>
              <a:rPr sz="1800" b="1" spc="-1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F3863"/>
                </a:solidFill>
                <a:latin typeface="Arial"/>
                <a:cs typeface="Arial"/>
              </a:rPr>
              <a:t>учебных</a:t>
            </a:r>
            <a:r>
              <a:rPr sz="1800" b="1" spc="-3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F3863"/>
                </a:solidFill>
                <a:latin typeface="Arial"/>
                <a:cs typeface="Arial"/>
              </a:rPr>
              <a:t>курсов</a:t>
            </a:r>
            <a:r>
              <a:rPr sz="1800" b="1" spc="-3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F3863"/>
                </a:solidFill>
                <a:latin typeface="Arial"/>
                <a:cs typeface="Arial"/>
              </a:rPr>
              <a:t>(в</a:t>
            </a:r>
            <a:r>
              <a:rPr sz="1800" b="1" spc="-4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F3863"/>
                </a:solidFill>
                <a:latin typeface="Arial"/>
                <a:cs typeface="Arial"/>
              </a:rPr>
              <a:t>том</a:t>
            </a:r>
            <a:r>
              <a:rPr sz="1800" b="1" spc="-1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F3863"/>
                </a:solidFill>
                <a:latin typeface="Arial"/>
                <a:cs typeface="Arial"/>
              </a:rPr>
              <a:t>числе</a:t>
            </a:r>
            <a:r>
              <a:rPr sz="1800" b="1" spc="-4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1F3863"/>
                </a:solidFill>
                <a:latin typeface="Arial"/>
                <a:cs typeface="Arial"/>
              </a:rPr>
              <a:t>внеурочной </a:t>
            </a:r>
            <a:r>
              <a:rPr sz="1800" b="1" dirty="0">
                <a:solidFill>
                  <a:srgbClr val="1F3863"/>
                </a:solidFill>
                <a:latin typeface="Arial"/>
                <a:cs typeface="Arial"/>
              </a:rPr>
              <a:t>деятельности),</a:t>
            </a:r>
            <a:r>
              <a:rPr sz="1800" b="1" spc="-4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F3863"/>
                </a:solidFill>
                <a:latin typeface="Arial"/>
                <a:cs typeface="Arial"/>
              </a:rPr>
              <a:t>учебных</a:t>
            </a:r>
            <a:r>
              <a:rPr sz="1800" b="1" spc="-5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F3863"/>
                </a:solidFill>
                <a:latin typeface="Arial"/>
                <a:cs typeface="Arial"/>
              </a:rPr>
              <a:t>модулей</a:t>
            </a:r>
            <a:r>
              <a:rPr sz="1800" b="1" spc="-6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F3863"/>
                </a:solidFill>
                <a:latin typeface="Arial"/>
                <a:cs typeface="Arial"/>
              </a:rPr>
              <a:t>должны</a:t>
            </a:r>
            <a:r>
              <a:rPr sz="1800" b="1" spc="-7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1F3863"/>
                </a:solidFill>
                <a:latin typeface="Arial"/>
                <a:cs typeface="Arial"/>
              </a:rPr>
              <a:t>включать:</a:t>
            </a:r>
            <a:endParaRPr sz="1800">
              <a:latin typeface="Arial"/>
              <a:cs typeface="Arial"/>
            </a:endParaRPr>
          </a:p>
          <a:p>
            <a:pPr marL="756285" indent="-287655">
              <a:lnSpc>
                <a:spcPct val="100000"/>
              </a:lnSpc>
              <a:buFont typeface="Wingdings"/>
              <a:buChar char=""/>
              <a:tabLst>
                <a:tab pos="756920" algn="l"/>
              </a:tabLst>
            </a:pP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содержание</a:t>
            </a:r>
            <a:r>
              <a:rPr sz="1800" b="1" spc="-7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F3863"/>
                </a:solidFill>
                <a:latin typeface="Arial"/>
                <a:cs typeface="Arial"/>
              </a:rPr>
              <a:t>учебного</a:t>
            </a:r>
            <a:r>
              <a:rPr sz="1800" b="1" spc="-6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F3863"/>
                </a:solidFill>
                <a:latin typeface="Arial"/>
                <a:cs typeface="Arial"/>
              </a:rPr>
              <a:t>предмета,</a:t>
            </a:r>
            <a:r>
              <a:rPr sz="1800" b="1" spc="-3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F3863"/>
                </a:solidFill>
                <a:latin typeface="Arial"/>
                <a:cs typeface="Arial"/>
              </a:rPr>
              <a:t>учебного</a:t>
            </a:r>
            <a:r>
              <a:rPr sz="1800" b="1" spc="-5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F3863"/>
                </a:solidFill>
                <a:latin typeface="Arial"/>
                <a:cs typeface="Arial"/>
              </a:rPr>
              <a:t>курса</a:t>
            </a:r>
            <a:r>
              <a:rPr sz="1800" b="1" spc="-5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F3863"/>
                </a:solidFill>
                <a:latin typeface="Arial"/>
                <a:cs typeface="Arial"/>
              </a:rPr>
              <a:t>(в</a:t>
            </a:r>
            <a:r>
              <a:rPr sz="1200" b="1" spc="-4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F3863"/>
                </a:solidFill>
                <a:latin typeface="Arial"/>
                <a:cs typeface="Arial"/>
              </a:rPr>
              <a:t>том</a:t>
            </a:r>
            <a:r>
              <a:rPr sz="1200" b="1" spc="-3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F3863"/>
                </a:solidFill>
                <a:latin typeface="Arial"/>
                <a:cs typeface="Arial"/>
              </a:rPr>
              <a:t>числе</a:t>
            </a:r>
            <a:r>
              <a:rPr sz="1200" b="1" spc="-6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F3863"/>
                </a:solidFill>
                <a:latin typeface="Arial"/>
                <a:cs typeface="Arial"/>
              </a:rPr>
              <a:t>внеурочной</a:t>
            </a:r>
            <a:r>
              <a:rPr sz="1200" b="1" spc="-1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F3863"/>
                </a:solidFill>
                <a:latin typeface="Arial"/>
                <a:cs typeface="Arial"/>
              </a:rPr>
              <a:t>деятельности),</a:t>
            </a:r>
            <a:r>
              <a:rPr sz="1200" b="1" spc="-3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F3863"/>
                </a:solidFill>
                <a:latin typeface="Arial"/>
                <a:cs typeface="Arial"/>
              </a:rPr>
              <a:t>учебного</a:t>
            </a:r>
            <a:r>
              <a:rPr sz="1200" b="1" spc="-2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1F3863"/>
                </a:solidFill>
                <a:latin typeface="Arial"/>
                <a:cs typeface="Arial"/>
              </a:rPr>
              <a:t>модуля;</a:t>
            </a:r>
            <a:endParaRPr sz="1200">
              <a:latin typeface="Arial"/>
              <a:cs typeface="Arial"/>
            </a:endParaRPr>
          </a:p>
          <a:p>
            <a:pPr marL="756285" indent="-287655">
              <a:lnSpc>
                <a:spcPct val="100000"/>
              </a:lnSpc>
              <a:buFont typeface="Wingdings"/>
              <a:buChar char=""/>
              <a:tabLst>
                <a:tab pos="756920" algn="l"/>
              </a:tabLst>
            </a:pP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планируемые</a:t>
            </a:r>
            <a:r>
              <a:rPr sz="1800" b="1" spc="-6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C00000"/>
                </a:solidFill>
                <a:latin typeface="Arial"/>
                <a:cs typeface="Arial"/>
              </a:rPr>
              <a:t>результаты</a:t>
            </a:r>
            <a:r>
              <a:rPr sz="1800" b="1" spc="-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F3863"/>
                </a:solidFill>
                <a:latin typeface="Arial"/>
                <a:cs typeface="Arial"/>
              </a:rPr>
              <a:t>освоения</a:t>
            </a:r>
            <a:r>
              <a:rPr sz="1800" b="1" spc="-6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F3863"/>
                </a:solidFill>
                <a:latin typeface="Arial"/>
                <a:cs typeface="Arial"/>
              </a:rPr>
              <a:t>учебного</a:t>
            </a:r>
            <a:r>
              <a:rPr sz="1800" b="1" spc="-4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F3863"/>
                </a:solidFill>
                <a:latin typeface="Arial"/>
                <a:cs typeface="Arial"/>
              </a:rPr>
              <a:t>предмета,</a:t>
            </a:r>
            <a:r>
              <a:rPr sz="1800" b="1" spc="-3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F3863"/>
                </a:solidFill>
                <a:latin typeface="Arial"/>
                <a:cs typeface="Arial"/>
              </a:rPr>
              <a:t>учебного</a:t>
            </a:r>
            <a:r>
              <a:rPr sz="1200" b="1" spc="-2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F3863"/>
                </a:solidFill>
                <a:latin typeface="Arial"/>
                <a:cs typeface="Arial"/>
              </a:rPr>
              <a:t>курса</a:t>
            </a:r>
            <a:r>
              <a:rPr sz="1200" b="1" spc="-3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F3863"/>
                </a:solidFill>
                <a:latin typeface="Arial"/>
                <a:cs typeface="Arial"/>
              </a:rPr>
              <a:t>(в</a:t>
            </a:r>
            <a:r>
              <a:rPr sz="1200" b="1" spc="-4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F3863"/>
                </a:solidFill>
                <a:latin typeface="Arial"/>
                <a:cs typeface="Arial"/>
              </a:rPr>
              <a:t>том</a:t>
            </a:r>
            <a:r>
              <a:rPr sz="1200" b="1" spc="-3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F3863"/>
                </a:solidFill>
                <a:latin typeface="Arial"/>
                <a:cs typeface="Arial"/>
              </a:rPr>
              <a:t>числе</a:t>
            </a:r>
            <a:r>
              <a:rPr sz="1200" b="1" spc="-6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1F3863"/>
                </a:solidFill>
                <a:latin typeface="Arial"/>
                <a:cs typeface="Arial"/>
              </a:rPr>
              <a:t>внеурочной</a:t>
            </a:r>
            <a:endParaRPr sz="1200">
              <a:latin typeface="Arial"/>
              <a:cs typeface="Arial"/>
            </a:endParaRPr>
          </a:p>
          <a:p>
            <a:pPr marL="756285">
              <a:lnSpc>
                <a:spcPts val="1435"/>
              </a:lnSpc>
              <a:spcBef>
                <a:spcPts val="15"/>
              </a:spcBef>
            </a:pPr>
            <a:r>
              <a:rPr sz="1200" b="1" dirty="0">
                <a:solidFill>
                  <a:srgbClr val="1F3863"/>
                </a:solidFill>
                <a:latin typeface="Arial"/>
                <a:cs typeface="Arial"/>
              </a:rPr>
              <a:t>деятельности),</a:t>
            </a:r>
            <a:r>
              <a:rPr sz="1200" b="1" spc="-5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F3863"/>
                </a:solidFill>
                <a:latin typeface="Arial"/>
                <a:cs typeface="Arial"/>
              </a:rPr>
              <a:t>учебного</a:t>
            </a:r>
            <a:r>
              <a:rPr sz="1200" b="1" spc="-5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1F3863"/>
                </a:solidFill>
                <a:latin typeface="Arial"/>
                <a:cs typeface="Arial"/>
              </a:rPr>
              <a:t>модуля;</a:t>
            </a:r>
            <a:endParaRPr sz="1200">
              <a:latin typeface="Arial"/>
              <a:cs typeface="Arial"/>
            </a:endParaRPr>
          </a:p>
          <a:p>
            <a:pPr marL="756285" indent="-287655">
              <a:lnSpc>
                <a:spcPts val="2155"/>
              </a:lnSpc>
              <a:buFont typeface="Wingdings"/>
              <a:buChar char=""/>
              <a:tabLst>
                <a:tab pos="756920" algn="l"/>
              </a:tabLst>
            </a:pP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тематическое</a:t>
            </a:r>
            <a:r>
              <a:rPr sz="1800" b="1" spc="-9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Arial"/>
                <a:cs typeface="Arial"/>
              </a:rPr>
              <a:t>планирование</a:t>
            </a:r>
            <a:endParaRPr sz="1800">
              <a:latin typeface="Arial"/>
              <a:cs typeface="Arial"/>
            </a:endParaRPr>
          </a:p>
          <a:p>
            <a:pPr marL="1213485" marR="5080" lvl="1" indent="-287020">
              <a:lnSpc>
                <a:spcPct val="100000"/>
              </a:lnSpc>
              <a:spcBef>
                <a:spcPts val="5"/>
              </a:spcBef>
              <a:buFont typeface="Wingdings"/>
              <a:buChar char=""/>
              <a:tabLst>
                <a:tab pos="1213485" algn="l"/>
                <a:tab pos="1214120" algn="l"/>
              </a:tabLst>
            </a:pPr>
            <a:r>
              <a:rPr sz="1400" b="1" dirty="0">
                <a:solidFill>
                  <a:srgbClr val="1F3863"/>
                </a:solidFill>
                <a:latin typeface="Arial"/>
                <a:cs typeface="Arial"/>
              </a:rPr>
              <a:t>с</a:t>
            </a:r>
            <a:r>
              <a:rPr sz="1400" b="1" spc="-6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F3863"/>
                </a:solidFill>
                <a:latin typeface="Arial"/>
                <a:cs typeface="Arial"/>
              </a:rPr>
              <a:t>указанием </a:t>
            </a:r>
            <a:r>
              <a:rPr sz="1400" b="1" spc="-10" dirty="0">
                <a:solidFill>
                  <a:srgbClr val="C00000"/>
                </a:solidFill>
                <a:latin typeface="Arial"/>
                <a:cs typeface="Arial"/>
              </a:rPr>
              <a:t>количества</a:t>
            </a:r>
            <a:r>
              <a:rPr sz="1400" b="1" spc="-4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C00000"/>
                </a:solidFill>
                <a:latin typeface="Arial"/>
                <a:cs typeface="Arial"/>
              </a:rPr>
              <a:t>академических</a:t>
            </a:r>
            <a:r>
              <a:rPr sz="1400" b="1" spc="-7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C00000"/>
                </a:solidFill>
                <a:latin typeface="Arial"/>
                <a:cs typeface="Arial"/>
              </a:rPr>
              <a:t>часов</a:t>
            </a:r>
            <a:r>
              <a:rPr sz="1400" b="1" dirty="0">
                <a:solidFill>
                  <a:srgbClr val="1F3863"/>
                </a:solidFill>
                <a:latin typeface="Arial"/>
                <a:cs typeface="Arial"/>
              </a:rPr>
              <a:t>,</a:t>
            </a:r>
            <a:r>
              <a:rPr sz="1400" b="1" spc="-6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1F3863"/>
                </a:solidFill>
                <a:latin typeface="Arial"/>
                <a:cs typeface="Arial"/>
              </a:rPr>
              <a:t>отводимых</a:t>
            </a:r>
            <a:r>
              <a:rPr sz="1400" b="1" spc="-3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F3863"/>
                </a:solidFill>
                <a:latin typeface="Arial"/>
                <a:cs typeface="Arial"/>
              </a:rPr>
              <a:t>на</a:t>
            </a:r>
            <a:r>
              <a:rPr sz="1400" b="1" spc="-4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1F3863"/>
                </a:solidFill>
                <a:latin typeface="Arial"/>
                <a:cs typeface="Arial"/>
              </a:rPr>
              <a:t>освоение</a:t>
            </a:r>
            <a:r>
              <a:rPr sz="1400" b="1" spc="-5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F3863"/>
                </a:solidFill>
                <a:latin typeface="Arial"/>
                <a:cs typeface="Arial"/>
              </a:rPr>
              <a:t>каждой</a:t>
            </a:r>
            <a:r>
              <a:rPr sz="1400" b="1" spc="-5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F3863"/>
                </a:solidFill>
                <a:latin typeface="Arial"/>
                <a:cs typeface="Arial"/>
              </a:rPr>
              <a:t>темы</a:t>
            </a:r>
            <a:r>
              <a:rPr sz="1400" b="1" spc="-3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F3863"/>
                </a:solidFill>
                <a:latin typeface="Arial"/>
                <a:cs typeface="Arial"/>
              </a:rPr>
              <a:t>учебного</a:t>
            </a:r>
            <a:r>
              <a:rPr sz="1400" b="1" spc="-1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F3863"/>
                </a:solidFill>
                <a:latin typeface="Arial"/>
                <a:cs typeface="Arial"/>
              </a:rPr>
              <a:t>предмета,</a:t>
            </a:r>
            <a:r>
              <a:rPr sz="1400" b="1" spc="-5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1F3863"/>
                </a:solidFill>
                <a:latin typeface="Arial"/>
                <a:cs typeface="Arial"/>
              </a:rPr>
              <a:t>учебного </a:t>
            </a:r>
            <a:r>
              <a:rPr sz="1400" b="1" dirty="0">
                <a:solidFill>
                  <a:srgbClr val="1F3863"/>
                </a:solidFill>
                <a:latin typeface="Arial"/>
                <a:cs typeface="Arial"/>
              </a:rPr>
              <a:t>курса</a:t>
            </a:r>
            <a:r>
              <a:rPr sz="1400" b="1" spc="-3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F3863"/>
                </a:solidFill>
                <a:latin typeface="Arial"/>
                <a:cs typeface="Arial"/>
              </a:rPr>
              <a:t>(в</a:t>
            </a:r>
            <a:r>
              <a:rPr sz="1400" b="1" spc="-5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F3863"/>
                </a:solidFill>
                <a:latin typeface="Arial"/>
                <a:cs typeface="Arial"/>
              </a:rPr>
              <a:t>том</a:t>
            </a:r>
            <a:r>
              <a:rPr sz="1400" b="1" spc="-2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F3863"/>
                </a:solidFill>
                <a:latin typeface="Arial"/>
                <a:cs typeface="Arial"/>
              </a:rPr>
              <a:t>числе</a:t>
            </a:r>
            <a:r>
              <a:rPr sz="1400" b="1" spc="-6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1F3863"/>
                </a:solidFill>
                <a:latin typeface="Arial"/>
                <a:cs typeface="Arial"/>
              </a:rPr>
              <a:t>внеурочной</a:t>
            </a:r>
            <a:r>
              <a:rPr sz="1400" b="1" spc="-2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1F3863"/>
                </a:solidFill>
                <a:latin typeface="Arial"/>
                <a:cs typeface="Arial"/>
              </a:rPr>
              <a:t>деятельности),</a:t>
            </a:r>
            <a:r>
              <a:rPr sz="1400" b="1" spc="-4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F3863"/>
                </a:solidFill>
                <a:latin typeface="Arial"/>
                <a:cs typeface="Arial"/>
              </a:rPr>
              <a:t>учебного</a:t>
            </a:r>
            <a:r>
              <a:rPr sz="1400" b="1" spc="-10" dirty="0">
                <a:solidFill>
                  <a:srgbClr val="1F3863"/>
                </a:solidFill>
                <a:latin typeface="Arial"/>
                <a:cs typeface="Arial"/>
              </a:rPr>
              <a:t> модуля</a:t>
            </a:r>
            <a:endParaRPr sz="1400">
              <a:latin typeface="Arial"/>
              <a:cs typeface="Arial"/>
            </a:endParaRPr>
          </a:p>
          <a:p>
            <a:pPr marL="1213485" marR="334645" lvl="1" indent="-287020">
              <a:lnSpc>
                <a:spcPct val="100000"/>
              </a:lnSpc>
              <a:buFont typeface="Wingdings"/>
              <a:buChar char=""/>
              <a:tabLst>
                <a:tab pos="1213485" algn="l"/>
                <a:tab pos="1214120" algn="l"/>
              </a:tabLst>
            </a:pPr>
            <a:r>
              <a:rPr sz="1400" b="1" spc="-10" dirty="0">
                <a:solidFill>
                  <a:srgbClr val="1F3863"/>
                </a:solidFill>
                <a:latin typeface="Arial"/>
                <a:cs typeface="Arial"/>
              </a:rPr>
              <a:t>возможность</a:t>
            </a:r>
            <a:r>
              <a:rPr sz="1400" b="1" spc="-2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C00000"/>
                </a:solidFill>
                <a:latin typeface="Arial"/>
                <a:cs typeface="Arial"/>
              </a:rPr>
              <a:t>использования</a:t>
            </a:r>
            <a:r>
              <a:rPr sz="1400" b="1" spc="-5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C00000"/>
                </a:solidFill>
                <a:latin typeface="Arial"/>
                <a:cs typeface="Arial"/>
              </a:rPr>
              <a:t>по</a:t>
            </a:r>
            <a:r>
              <a:rPr sz="1400" b="1" spc="-4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C00000"/>
                </a:solidFill>
                <a:latin typeface="Arial"/>
                <a:cs typeface="Arial"/>
              </a:rPr>
              <a:t>этой</a:t>
            </a:r>
            <a:r>
              <a:rPr sz="1400" b="1" spc="-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C00000"/>
                </a:solidFill>
                <a:latin typeface="Arial"/>
                <a:cs typeface="Arial"/>
              </a:rPr>
              <a:t>теме</a:t>
            </a:r>
            <a:r>
              <a:rPr sz="1400" b="1" spc="-3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C00000"/>
                </a:solidFill>
                <a:latin typeface="Arial"/>
                <a:cs typeface="Arial"/>
              </a:rPr>
              <a:t>электронных</a:t>
            </a:r>
            <a:r>
              <a:rPr sz="1400" b="1" spc="-3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C00000"/>
                </a:solidFill>
                <a:latin typeface="Arial"/>
                <a:cs typeface="Arial"/>
              </a:rPr>
              <a:t>(цифровых)</a:t>
            </a:r>
            <a:r>
              <a:rPr sz="1400" b="1" spc="-4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C00000"/>
                </a:solidFill>
                <a:latin typeface="Arial"/>
                <a:cs typeface="Arial"/>
              </a:rPr>
              <a:t>образовательных</a:t>
            </a:r>
            <a:r>
              <a:rPr sz="1400" b="1" spc="-4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C00000"/>
                </a:solidFill>
                <a:latin typeface="Arial"/>
                <a:cs typeface="Arial"/>
              </a:rPr>
              <a:t>ресурсов</a:t>
            </a:r>
            <a:r>
              <a:rPr sz="1400" b="1" spc="-10" dirty="0">
                <a:solidFill>
                  <a:srgbClr val="1F3863"/>
                </a:solidFill>
                <a:latin typeface="Arial"/>
                <a:cs typeface="Arial"/>
              </a:rPr>
              <a:t>, являющихся </a:t>
            </a:r>
            <a:r>
              <a:rPr sz="1400" b="1" spc="-20" dirty="0">
                <a:solidFill>
                  <a:srgbClr val="1F3863"/>
                </a:solidFill>
                <a:latin typeface="Arial"/>
                <a:cs typeface="Arial"/>
              </a:rPr>
              <a:t>учебно-</a:t>
            </a:r>
            <a:r>
              <a:rPr sz="1400" b="1" spc="-10" dirty="0">
                <a:solidFill>
                  <a:srgbClr val="1F3863"/>
                </a:solidFill>
                <a:latin typeface="Arial"/>
                <a:cs typeface="Arial"/>
              </a:rPr>
              <a:t>методическими</a:t>
            </a:r>
            <a:r>
              <a:rPr sz="1400" b="1" spc="-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F3863"/>
                </a:solidFill>
                <a:latin typeface="Arial"/>
                <a:cs typeface="Arial"/>
              </a:rPr>
              <a:t>материалами</a:t>
            </a:r>
            <a:r>
              <a:rPr sz="1400" b="1" spc="-3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400" b="1" spc="-20" dirty="0">
                <a:solidFill>
                  <a:srgbClr val="1F3863"/>
                </a:solidFill>
                <a:latin typeface="Arial"/>
                <a:cs typeface="Arial"/>
              </a:rPr>
              <a:t>(мультимедийные</a:t>
            </a:r>
            <a:r>
              <a:rPr sz="1400" b="1" spc="1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F3863"/>
                </a:solidFill>
                <a:latin typeface="Arial"/>
                <a:cs typeface="Arial"/>
              </a:rPr>
              <a:t>программы,</a:t>
            </a:r>
            <a:r>
              <a:rPr sz="1400" b="1" spc="-2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1F3863"/>
                </a:solidFill>
                <a:latin typeface="Arial"/>
                <a:cs typeface="Arial"/>
              </a:rPr>
              <a:t>электронные</a:t>
            </a:r>
            <a:r>
              <a:rPr sz="1400" b="1" spc="-3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F3863"/>
                </a:solidFill>
                <a:latin typeface="Arial"/>
                <a:cs typeface="Arial"/>
              </a:rPr>
              <a:t>учебники</a:t>
            </a:r>
            <a:r>
              <a:rPr sz="1400" b="1" spc="2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F3863"/>
                </a:solidFill>
                <a:latin typeface="Arial"/>
                <a:cs typeface="Arial"/>
              </a:rPr>
              <a:t>и</a:t>
            </a:r>
            <a:r>
              <a:rPr sz="1400" b="1" spc="-10" dirty="0">
                <a:solidFill>
                  <a:srgbClr val="1F3863"/>
                </a:solidFill>
                <a:latin typeface="Arial"/>
                <a:cs typeface="Arial"/>
              </a:rPr>
              <a:t> задачники, электронные</a:t>
            </a:r>
            <a:r>
              <a:rPr sz="1400" b="1" spc="-5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1F3863"/>
                </a:solidFill>
                <a:latin typeface="Arial"/>
                <a:cs typeface="Arial"/>
              </a:rPr>
              <a:t>библиотеки,</a:t>
            </a:r>
            <a:r>
              <a:rPr sz="1400" b="1" spc="-2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F3863"/>
                </a:solidFill>
                <a:latin typeface="Arial"/>
                <a:cs typeface="Arial"/>
              </a:rPr>
              <a:t>виртуальные</a:t>
            </a:r>
            <a:r>
              <a:rPr sz="1400" b="1" spc="1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1F3863"/>
                </a:solidFill>
                <a:latin typeface="Arial"/>
                <a:cs typeface="Arial"/>
              </a:rPr>
              <a:t>лаборатории,</a:t>
            </a:r>
            <a:r>
              <a:rPr sz="1400" b="1" spc="-3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F3863"/>
                </a:solidFill>
                <a:latin typeface="Arial"/>
                <a:cs typeface="Arial"/>
              </a:rPr>
              <a:t>игровые</a:t>
            </a:r>
            <a:r>
              <a:rPr sz="1400" b="1" spc="-3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F3863"/>
                </a:solidFill>
                <a:latin typeface="Arial"/>
                <a:cs typeface="Arial"/>
              </a:rPr>
              <a:t>программы,</a:t>
            </a:r>
            <a:r>
              <a:rPr sz="1400" b="1" spc="-6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1F3863"/>
                </a:solidFill>
                <a:latin typeface="Arial"/>
                <a:cs typeface="Arial"/>
              </a:rPr>
              <a:t>коллекции</a:t>
            </a:r>
            <a:r>
              <a:rPr sz="1400" b="1" spc="-3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1F3863"/>
                </a:solidFill>
                <a:latin typeface="Arial"/>
                <a:cs typeface="Arial"/>
              </a:rPr>
              <a:t>цифровых образовательных</a:t>
            </a:r>
            <a:r>
              <a:rPr sz="1400" b="1" spc="-6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1F3863"/>
                </a:solidFill>
                <a:latin typeface="Arial"/>
                <a:cs typeface="Arial"/>
              </a:rPr>
              <a:t>ресурсов),</a:t>
            </a:r>
            <a:r>
              <a:rPr sz="1400" b="1" spc="-2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1F3863"/>
                </a:solidFill>
                <a:latin typeface="Arial"/>
                <a:cs typeface="Arial"/>
              </a:rPr>
              <a:t>используемыми</a:t>
            </a:r>
            <a:r>
              <a:rPr sz="1400" b="1" spc="-1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F3863"/>
                </a:solidFill>
                <a:latin typeface="Arial"/>
                <a:cs typeface="Arial"/>
              </a:rPr>
              <a:t>для</a:t>
            </a:r>
            <a:r>
              <a:rPr sz="1400" b="1" spc="-6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F3863"/>
                </a:solidFill>
                <a:latin typeface="Arial"/>
                <a:cs typeface="Arial"/>
              </a:rPr>
              <a:t>обучения</a:t>
            </a:r>
            <a:r>
              <a:rPr sz="1400" b="1" spc="-2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F3863"/>
                </a:solidFill>
                <a:latin typeface="Arial"/>
                <a:cs typeface="Arial"/>
              </a:rPr>
              <a:t>и</a:t>
            </a:r>
            <a:r>
              <a:rPr sz="1400" b="1" spc="-5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1F3863"/>
                </a:solidFill>
                <a:latin typeface="Arial"/>
                <a:cs typeface="Arial"/>
              </a:rPr>
              <a:t>воспитания</a:t>
            </a:r>
            <a:r>
              <a:rPr sz="1400" b="1" spc="-4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F3863"/>
                </a:solidFill>
                <a:latin typeface="Arial"/>
                <a:cs typeface="Arial"/>
              </a:rPr>
              <a:t>различных</a:t>
            </a:r>
            <a:r>
              <a:rPr sz="1400" b="1" spc="-4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F3863"/>
                </a:solidFill>
                <a:latin typeface="Arial"/>
                <a:cs typeface="Arial"/>
              </a:rPr>
              <a:t>групп </a:t>
            </a:r>
            <a:r>
              <a:rPr sz="1400" b="1" spc="-10" dirty="0">
                <a:solidFill>
                  <a:srgbClr val="1F3863"/>
                </a:solidFill>
                <a:latin typeface="Arial"/>
                <a:cs typeface="Arial"/>
              </a:rPr>
              <a:t>пользователей, представленными</a:t>
            </a:r>
            <a:r>
              <a:rPr sz="1400" b="1" spc="-4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F3863"/>
                </a:solidFill>
                <a:latin typeface="Arial"/>
                <a:cs typeface="Arial"/>
              </a:rPr>
              <a:t>в</a:t>
            </a:r>
            <a:r>
              <a:rPr sz="1400" b="1" spc="-3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1F3863"/>
                </a:solidFill>
                <a:latin typeface="Arial"/>
                <a:cs typeface="Arial"/>
              </a:rPr>
              <a:t>электронном</a:t>
            </a:r>
            <a:r>
              <a:rPr sz="1400" b="1" spc="-3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1F3863"/>
                </a:solidFill>
                <a:latin typeface="Arial"/>
                <a:cs typeface="Arial"/>
              </a:rPr>
              <a:t>(цифровом)</a:t>
            </a:r>
            <a:r>
              <a:rPr sz="1400" b="1" spc="-3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F3863"/>
                </a:solidFill>
                <a:latin typeface="Arial"/>
                <a:cs typeface="Arial"/>
              </a:rPr>
              <a:t>виде</a:t>
            </a:r>
            <a:r>
              <a:rPr sz="1400" b="1" spc="-4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F3863"/>
                </a:solidFill>
                <a:latin typeface="Arial"/>
                <a:cs typeface="Arial"/>
              </a:rPr>
              <a:t>и</a:t>
            </a:r>
            <a:r>
              <a:rPr sz="1400" b="1" spc="-3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F3863"/>
                </a:solidFill>
                <a:latin typeface="Arial"/>
                <a:cs typeface="Arial"/>
              </a:rPr>
              <a:t>реализующими дидактические</a:t>
            </a:r>
            <a:r>
              <a:rPr sz="1400" b="1" spc="-5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1F3863"/>
                </a:solidFill>
                <a:latin typeface="Arial"/>
                <a:cs typeface="Arial"/>
              </a:rPr>
              <a:t>возможности</a:t>
            </a:r>
            <a:r>
              <a:rPr sz="1400" b="1" spc="-1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400" b="1" spc="-20" dirty="0">
                <a:solidFill>
                  <a:srgbClr val="1F3863"/>
                </a:solidFill>
                <a:latin typeface="Arial"/>
                <a:cs typeface="Arial"/>
              </a:rPr>
              <a:t>ИКТ,</a:t>
            </a:r>
            <a:endParaRPr sz="1400">
              <a:latin typeface="Arial"/>
              <a:cs typeface="Arial"/>
            </a:endParaRPr>
          </a:p>
          <a:p>
            <a:pPr marL="1213485">
              <a:lnSpc>
                <a:spcPct val="100000"/>
              </a:lnSpc>
            </a:pPr>
            <a:r>
              <a:rPr sz="1400" b="1" dirty="0">
                <a:solidFill>
                  <a:srgbClr val="843B0C"/>
                </a:solidFill>
                <a:latin typeface="Arial"/>
                <a:cs typeface="Arial"/>
              </a:rPr>
              <a:t>содержание</a:t>
            </a:r>
            <a:r>
              <a:rPr sz="1400" b="1" spc="-70" dirty="0">
                <a:solidFill>
                  <a:srgbClr val="843B0C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843B0C"/>
                </a:solidFill>
                <a:latin typeface="Arial"/>
                <a:cs typeface="Arial"/>
              </a:rPr>
              <a:t>которых</a:t>
            </a:r>
            <a:r>
              <a:rPr sz="1400" b="1" spc="-40" dirty="0">
                <a:solidFill>
                  <a:srgbClr val="843B0C"/>
                </a:solidFill>
                <a:latin typeface="Arial"/>
                <a:cs typeface="Arial"/>
              </a:rPr>
              <a:t> </a:t>
            </a:r>
            <a:r>
              <a:rPr sz="1400" b="1" spc="-20" dirty="0">
                <a:solidFill>
                  <a:srgbClr val="843B0C"/>
                </a:solidFill>
                <a:latin typeface="Arial"/>
                <a:cs typeface="Arial"/>
              </a:rPr>
              <a:t>соответствует</a:t>
            </a:r>
            <a:r>
              <a:rPr sz="1400" b="1" dirty="0">
                <a:solidFill>
                  <a:srgbClr val="843B0C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843B0C"/>
                </a:solidFill>
                <a:latin typeface="Arial"/>
                <a:cs typeface="Arial"/>
              </a:rPr>
              <a:t>законодательству</a:t>
            </a:r>
            <a:r>
              <a:rPr sz="1400" b="1" spc="-45" dirty="0">
                <a:solidFill>
                  <a:srgbClr val="843B0C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843B0C"/>
                </a:solidFill>
                <a:latin typeface="Arial"/>
                <a:cs typeface="Arial"/>
              </a:rPr>
              <a:t>об</a:t>
            </a:r>
            <a:r>
              <a:rPr sz="1400" b="1" spc="-50" dirty="0">
                <a:solidFill>
                  <a:srgbClr val="843B0C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843B0C"/>
                </a:solidFill>
                <a:latin typeface="Arial"/>
                <a:cs typeface="Arial"/>
              </a:rPr>
              <a:t>образовании</a:t>
            </a:r>
            <a:r>
              <a:rPr sz="1400" b="1" spc="-10" dirty="0">
                <a:solidFill>
                  <a:srgbClr val="1F3863"/>
                </a:solidFill>
                <a:latin typeface="Arial"/>
                <a:cs typeface="Arial"/>
              </a:rPr>
              <a:t>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Рабочие</a:t>
            </a:r>
            <a:r>
              <a:rPr sz="1800" b="1" spc="-7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программы</a:t>
            </a:r>
            <a:r>
              <a:rPr sz="1800" b="1" spc="-6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F3863"/>
                </a:solidFill>
                <a:latin typeface="Arial"/>
                <a:cs typeface="Arial"/>
              </a:rPr>
              <a:t>учебных</a:t>
            </a:r>
            <a:r>
              <a:rPr sz="1800" b="1" spc="-5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F3863"/>
                </a:solidFill>
                <a:latin typeface="Arial"/>
                <a:cs typeface="Arial"/>
              </a:rPr>
              <a:t>предметов,</a:t>
            </a:r>
            <a:r>
              <a:rPr sz="1800" b="1" spc="-3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F3863"/>
                </a:solidFill>
                <a:latin typeface="Arial"/>
                <a:cs typeface="Arial"/>
              </a:rPr>
              <a:t>учебных</a:t>
            </a:r>
            <a:r>
              <a:rPr sz="1800" b="1" spc="-5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F3863"/>
                </a:solidFill>
                <a:latin typeface="Arial"/>
                <a:cs typeface="Arial"/>
              </a:rPr>
              <a:t>курсов</a:t>
            </a:r>
            <a:r>
              <a:rPr sz="1800" b="1" spc="-5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F3863"/>
                </a:solidFill>
                <a:latin typeface="Arial"/>
                <a:cs typeface="Arial"/>
              </a:rPr>
              <a:t>(в</a:t>
            </a:r>
            <a:r>
              <a:rPr sz="1800" b="1" spc="-6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F3863"/>
                </a:solidFill>
                <a:latin typeface="Arial"/>
                <a:cs typeface="Arial"/>
              </a:rPr>
              <a:t>том</a:t>
            </a:r>
            <a:r>
              <a:rPr sz="1800" b="1" spc="-3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F3863"/>
                </a:solidFill>
                <a:latin typeface="Arial"/>
                <a:cs typeface="Arial"/>
              </a:rPr>
              <a:t>числе</a:t>
            </a:r>
            <a:r>
              <a:rPr sz="1800" b="1" spc="-4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F3863"/>
                </a:solidFill>
                <a:latin typeface="Arial"/>
                <a:cs typeface="Arial"/>
              </a:rPr>
              <a:t>внеурочной</a:t>
            </a:r>
            <a:r>
              <a:rPr sz="1800" b="1" spc="-3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1F3863"/>
                </a:solidFill>
                <a:latin typeface="Arial"/>
                <a:cs typeface="Arial"/>
              </a:rPr>
              <a:t>деятельности),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b="1" dirty="0">
                <a:solidFill>
                  <a:srgbClr val="1F3863"/>
                </a:solidFill>
                <a:latin typeface="Arial"/>
                <a:cs typeface="Arial"/>
              </a:rPr>
              <a:t>учебных</a:t>
            </a:r>
            <a:r>
              <a:rPr sz="1800" b="1" spc="-5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F3863"/>
                </a:solidFill>
                <a:latin typeface="Arial"/>
                <a:cs typeface="Arial"/>
              </a:rPr>
              <a:t>модулей</a:t>
            </a:r>
            <a:r>
              <a:rPr sz="1800" b="1" spc="-4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Arial"/>
                <a:cs typeface="Arial"/>
              </a:rPr>
              <a:t>формируются</a:t>
            </a:r>
            <a:r>
              <a:rPr sz="1800" b="1" spc="-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с</a:t>
            </a:r>
            <a:r>
              <a:rPr sz="1800" b="1" spc="-6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учетом</a:t>
            </a:r>
            <a:r>
              <a:rPr sz="1800" b="1" spc="-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рабочей</a:t>
            </a:r>
            <a:r>
              <a:rPr sz="1800" b="1" spc="-4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программы</a:t>
            </a:r>
            <a:r>
              <a:rPr sz="1800" b="1" spc="-5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Arial"/>
                <a:cs typeface="Arial"/>
              </a:rPr>
              <a:t>воспитания.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9579" y="10744"/>
            <a:ext cx="1027811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17375E"/>
                </a:solidFill>
                <a:latin typeface="Calibri"/>
                <a:cs typeface="Calibri"/>
              </a:rPr>
              <a:t>Рабочие</a:t>
            </a:r>
            <a:r>
              <a:rPr spc="-2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17375E"/>
                </a:solidFill>
                <a:latin typeface="Calibri"/>
                <a:cs typeface="Calibri"/>
              </a:rPr>
              <a:t>программы</a:t>
            </a:r>
            <a:r>
              <a:rPr spc="-2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17375E"/>
                </a:solidFill>
                <a:latin typeface="Calibri"/>
                <a:cs typeface="Calibri"/>
              </a:rPr>
              <a:t>по</a:t>
            </a:r>
            <a:r>
              <a:rPr spc="-3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17375E"/>
                </a:solidFill>
                <a:latin typeface="Calibri"/>
                <a:cs typeface="Calibri"/>
              </a:rPr>
              <a:t>учебным</a:t>
            </a:r>
            <a:r>
              <a:rPr spc="-1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17375E"/>
                </a:solidFill>
                <a:latin typeface="Calibri"/>
                <a:cs typeface="Calibri"/>
              </a:rPr>
              <a:t>предметам, курсам</a:t>
            </a:r>
            <a:r>
              <a:rPr spc="-4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17375E"/>
                </a:solidFill>
                <a:latin typeface="Calibri"/>
                <a:cs typeface="Calibri"/>
              </a:rPr>
              <a:t>2022-</a:t>
            </a:r>
            <a:r>
              <a:rPr dirty="0">
                <a:solidFill>
                  <a:srgbClr val="17375E"/>
                </a:solidFill>
                <a:latin typeface="Calibri"/>
                <a:cs typeface="Calibri"/>
              </a:rPr>
              <a:t>2023</a:t>
            </a:r>
            <a:r>
              <a:rPr spc="-2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17375E"/>
                </a:solidFill>
                <a:latin typeface="Calibri"/>
                <a:cs typeface="Calibri"/>
              </a:rPr>
              <a:t>учебный</a:t>
            </a:r>
            <a:r>
              <a:rPr spc="-25" dirty="0">
                <a:solidFill>
                  <a:srgbClr val="17375E"/>
                </a:solidFill>
                <a:latin typeface="Calibri"/>
                <a:cs typeface="Calibri"/>
              </a:rPr>
              <a:t> год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343" y="5233381"/>
            <a:ext cx="5385816" cy="1624617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89915" y="5255133"/>
            <a:ext cx="4720590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solidFill>
                  <a:srgbClr val="17375E"/>
                </a:solidFill>
                <a:latin typeface="Calibri"/>
                <a:cs typeface="Calibri"/>
              </a:rPr>
              <a:t>Тематическое</a:t>
            </a:r>
            <a:r>
              <a:rPr sz="1800" b="1" spc="-3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7375E"/>
                </a:solidFill>
                <a:latin typeface="Calibri"/>
                <a:cs typeface="Calibri"/>
              </a:rPr>
              <a:t>планирование,</a:t>
            </a:r>
            <a:endParaRPr sz="1800">
              <a:latin typeface="Calibri"/>
              <a:cs typeface="Calibri"/>
            </a:endParaRPr>
          </a:p>
          <a:p>
            <a:pPr marL="184785" marR="343535" indent="-172720">
              <a:lnSpc>
                <a:spcPct val="100000"/>
              </a:lnSpc>
              <a:buSzPct val="94444"/>
              <a:buFont typeface="Wingdings"/>
              <a:buChar char=""/>
              <a:tabLst>
                <a:tab pos="193040" algn="l"/>
              </a:tabLst>
            </a:pPr>
            <a:r>
              <a:rPr sz="1800" b="1" dirty="0">
                <a:solidFill>
                  <a:srgbClr val="17375E"/>
                </a:solidFill>
                <a:latin typeface="Calibri"/>
                <a:cs typeface="Calibri"/>
              </a:rPr>
              <a:t>в</a:t>
            </a:r>
            <a:r>
              <a:rPr sz="1800" b="1" spc="-1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7375E"/>
                </a:solidFill>
                <a:latin typeface="Calibri"/>
                <a:cs typeface="Calibri"/>
              </a:rPr>
              <a:t>том</a:t>
            </a:r>
            <a:r>
              <a:rPr sz="1800" b="1" spc="-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7375E"/>
                </a:solidFill>
                <a:latin typeface="Calibri"/>
                <a:cs typeface="Calibri"/>
              </a:rPr>
              <a:t>числе</a:t>
            </a:r>
            <a:r>
              <a:rPr sz="1800" b="1" spc="-1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с</a:t>
            </a:r>
            <a:r>
              <a:rPr sz="1800" b="1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учетом</a:t>
            </a:r>
            <a:r>
              <a:rPr sz="1800" b="1" spc="-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рабочей</a:t>
            </a:r>
            <a:r>
              <a:rPr sz="1800" b="1" spc="-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Calibri"/>
                <a:cs typeface="Calibri"/>
              </a:rPr>
              <a:t>программы воспитания</a:t>
            </a:r>
            <a:endParaRPr sz="1800">
              <a:latin typeface="Calibri"/>
              <a:cs typeface="Calibri"/>
            </a:endParaRPr>
          </a:p>
          <a:p>
            <a:pPr marL="184785" marR="5080" indent="-172720">
              <a:lnSpc>
                <a:spcPct val="100000"/>
              </a:lnSpc>
              <a:buSzPct val="94444"/>
              <a:buFont typeface="Wingdings"/>
              <a:buChar char=""/>
              <a:tabLst>
                <a:tab pos="193040" algn="l"/>
              </a:tabLst>
            </a:pPr>
            <a:r>
              <a:rPr sz="1800" b="1" dirty="0">
                <a:solidFill>
                  <a:srgbClr val="17375E"/>
                </a:solidFill>
                <a:latin typeface="Calibri"/>
                <a:cs typeface="Calibri"/>
              </a:rPr>
              <a:t>с</a:t>
            </a:r>
            <a:r>
              <a:rPr sz="1800" b="1" spc="-5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7375E"/>
                </a:solidFill>
                <a:latin typeface="Calibri"/>
                <a:cs typeface="Calibri"/>
              </a:rPr>
              <a:t>указанием</a:t>
            </a:r>
            <a:r>
              <a:rPr sz="1800" b="1" spc="-7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7375E"/>
                </a:solidFill>
                <a:latin typeface="Calibri"/>
                <a:cs typeface="Calibri"/>
              </a:rPr>
              <a:t>количества</a:t>
            </a:r>
            <a:r>
              <a:rPr sz="1800" b="1" spc="-6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7375E"/>
                </a:solidFill>
                <a:latin typeface="Calibri"/>
                <a:cs typeface="Calibri"/>
              </a:rPr>
              <a:t>часов,</a:t>
            </a:r>
            <a:r>
              <a:rPr sz="1800" b="1" spc="-6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7375E"/>
                </a:solidFill>
                <a:latin typeface="Calibri"/>
                <a:cs typeface="Calibri"/>
              </a:rPr>
              <a:t>отводимых</a:t>
            </a:r>
            <a:r>
              <a:rPr sz="1800" b="1" spc="-4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800" b="1" spc="-25" dirty="0">
                <a:solidFill>
                  <a:srgbClr val="17375E"/>
                </a:solidFill>
                <a:latin typeface="Calibri"/>
                <a:cs typeface="Calibri"/>
              </a:rPr>
              <a:t>на </a:t>
            </a:r>
            <a:r>
              <a:rPr sz="1800" b="1" dirty="0">
                <a:solidFill>
                  <a:srgbClr val="17375E"/>
                </a:solidFill>
                <a:latin typeface="Calibri"/>
                <a:cs typeface="Calibri"/>
              </a:rPr>
              <a:t>освоение</a:t>
            </a:r>
            <a:r>
              <a:rPr sz="1800" b="1" spc="-3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7375E"/>
                </a:solidFill>
                <a:latin typeface="Calibri"/>
                <a:cs typeface="Calibri"/>
              </a:rPr>
              <a:t>каждой</a:t>
            </a:r>
            <a:r>
              <a:rPr sz="1800" b="1" spc="-3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800" b="1" spc="-20" dirty="0">
                <a:solidFill>
                  <a:srgbClr val="17375E"/>
                </a:solidFill>
                <a:latin typeface="Calibri"/>
                <a:cs typeface="Calibri"/>
              </a:rPr>
              <a:t>темы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764" y="3183635"/>
            <a:ext cx="5460492" cy="230124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489915" y="3772027"/>
            <a:ext cx="308864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665" indent="-228600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241300" algn="l"/>
              </a:tabLst>
            </a:pPr>
            <a:r>
              <a:rPr sz="1800" b="1" spc="-10" dirty="0">
                <a:solidFill>
                  <a:srgbClr val="17375E"/>
                </a:solidFill>
                <a:latin typeface="Calibri"/>
                <a:cs typeface="Calibri"/>
              </a:rPr>
              <a:t>Гражданского</a:t>
            </a:r>
            <a:r>
              <a:rPr sz="1800" b="1" spc="-5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7375E"/>
                </a:solidFill>
                <a:latin typeface="Calibri"/>
                <a:cs typeface="Calibri"/>
              </a:rPr>
              <a:t>воспитания</a:t>
            </a:r>
            <a:endParaRPr sz="1800">
              <a:latin typeface="Calibri"/>
              <a:cs typeface="Calibri"/>
            </a:endParaRPr>
          </a:p>
          <a:p>
            <a:pPr marL="190500" indent="-178435">
              <a:lnSpc>
                <a:spcPct val="100000"/>
              </a:lnSpc>
              <a:buAutoNum type="arabicPeriod"/>
              <a:tabLst>
                <a:tab pos="191135" algn="l"/>
              </a:tabLst>
            </a:pPr>
            <a:r>
              <a:rPr sz="1800" b="1" spc="-10" dirty="0">
                <a:solidFill>
                  <a:srgbClr val="17375E"/>
                </a:solidFill>
                <a:latin typeface="Calibri"/>
                <a:cs typeface="Calibri"/>
              </a:rPr>
              <a:t>Патриотического</a:t>
            </a:r>
            <a:r>
              <a:rPr sz="1800" b="1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7375E"/>
                </a:solidFill>
                <a:latin typeface="Calibri"/>
                <a:cs typeface="Calibri"/>
              </a:rPr>
              <a:t>воспитания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17375E"/>
                </a:solidFill>
                <a:latin typeface="Calibri"/>
                <a:cs typeface="Calibri"/>
              </a:rPr>
              <a:t>5. </a:t>
            </a:r>
            <a:r>
              <a:rPr sz="1800" b="1" spc="-50" dirty="0">
                <a:solidFill>
                  <a:srgbClr val="17375E"/>
                </a:solidFill>
                <a:latin typeface="Calibri"/>
                <a:cs typeface="Calibri"/>
              </a:rPr>
              <a:t>…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17375E"/>
                </a:solidFill>
                <a:latin typeface="Calibri"/>
                <a:cs typeface="Calibri"/>
              </a:rPr>
              <a:t>8. </a:t>
            </a:r>
            <a:r>
              <a:rPr sz="1800" b="1" spc="-50" dirty="0">
                <a:solidFill>
                  <a:srgbClr val="17375E"/>
                </a:solidFill>
                <a:latin typeface="Calibri"/>
                <a:cs typeface="Calibri"/>
              </a:rPr>
              <a:t>…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56388" y="608023"/>
            <a:ext cx="5420995" cy="2854960"/>
            <a:chOff x="56388" y="608023"/>
            <a:chExt cx="5420995" cy="2854960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9532" y="608023"/>
              <a:ext cx="5347723" cy="93001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6388" y="1333500"/>
              <a:ext cx="5420868" cy="2129028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489915" y="628903"/>
            <a:ext cx="4733290" cy="31686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8915" algn="ctr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C00000"/>
                </a:solidFill>
                <a:latin typeface="Calibri"/>
                <a:cs typeface="Calibri"/>
              </a:rPr>
              <a:t>2-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4,</a:t>
            </a:r>
            <a:r>
              <a:rPr sz="1800" b="1" spc="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6-11</a:t>
            </a:r>
            <a:r>
              <a:rPr sz="1800" b="1" spc="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Calibri"/>
                <a:cs typeface="Calibri"/>
              </a:rPr>
              <a:t>классы</a:t>
            </a:r>
            <a:endParaRPr sz="1800">
              <a:latin typeface="Calibri"/>
              <a:cs typeface="Calibri"/>
            </a:endParaRPr>
          </a:p>
          <a:p>
            <a:pPr marL="210820" algn="ctr">
              <a:lnSpc>
                <a:spcPct val="100000"/>
              </a:lnSpc>
            </a:pP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ФГОС</a:t>
            </a:r>
            <a:r>
              <a:rPr sz="1800" b="1" spc="-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–</a:t>
            </a:r>
            <a:r>
              <a:rPr sz="1800" b="1" spc="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2009,</a:t>
            </a:r>
            <a:r>
              <a:rPr sz="1800" b="1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2010,</a:t>
            </a:r>
            <a:r>
              <a:rPr sz="1800" b="1" spc="-10" dirty="0">
                <a:solidFill>
                  <a:srgbClr val="C00000"/>
                </a:solidFill>
                <a:latin typeface="Calibri"/>
                <a:cs typeface="Calibri"/>
              </a:rPr>
              <a:t> 2012гг.</a:t>
            </a:r>
            <a:endParaRPr sz="1800">
              <a:latin typeface="Calibri"/>
              <a:cs typeface="Calibri"/>
            </a:endParaRPr>
          </a:p>
          <a:p>
            <a:pPr marL="51435">
              <a:lnSpc>
                <a:spcPct val="100000"/>
              </a:lnSpc>
              <a:spcBef>
                <a:spcPts val="1530"/>
              </a:spcBef>
            </a:pPr>
            <a:r>
              <a:rPr sz="1800" b="1" spc="-10" dirty="0">
                <a:solidFill>
                  <a:srgbClr val="17375E"/>
                </a:solidFill>
                <a:latin typeface="Calibri"/>
                <a:cs typeface="Calibri"/>
              </a:rPr>
              <a:t>Основа:</a:t>
            </a:r>
            <a:endParaRPr sz="1800">
              <a:latin typeface="Calibri"/>
              <a:cs typeface="Calibri"/>
            </a:endParaRPr>
          </a:p>
          <a:p>
            <a:pPr marL="338455" indent="-287655">
              <a:lnSpc>
                <a:spcPts val="1910"/>
              </a:lnSpc>
              <a:spcBef>
                <a:spcPts val="20"/>
              </a:spcBef>
              <a:buFont typeface="Wingdings"/>
              <a:buChar char=""/>
              <a:tabLst>
                <a:tab pos="338455" algn="l"/>
                <a:tab pos="339090" algn="l"/>
              </a:tabLst>
            </a:pPr>
            <a:r>
              <a:rPr sz="1600" b="1" dirty="0">
                <a:solidFill>
                  <a:srgbClr val="17375E"/>
                </a:solidFill>
                <a:latin typeface="Calibri"/>
                <a:cs typeface="Calibri"/>
              </a:rPr>
              <a:t>ФГОС</a:t>
            </a:r>
            <a:r>
              <a:rPr sz="1600" b="1" spc="-4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17375E"/>
                </a:solidFill>
                <a:latin typeface="Calibri"/>
                <a:cs typeface="Calibri"/>
              </a:rPr>
              <a:t>НОО-</a:t>
            </a:r>
            <a:r>
              <a:rPr sz="1600" b="1" dirty="0">
                <a:solidFill>
                  <a:srgbClr val="17375E"/>
                </a:solidFill>
                <a:latin typeface="Calibri"/>
                <a:cs typeface="Calibri"/>
              </a:rPr>
              <a:t>2009,</a:t>
            </a:r>
            <a:r>
              <a:rPr sz="1600" b="1" spc="-2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17375E"/>
                </a:solidFill>
                <a:latin typeface="Calibri"/>
                <a:cs typeface="Calibri"/>
              </a:rPr>
              <a:t>ФГОС</a:t>
            </a:r>
            <a:r>
              <a:rPr sz="1600" b="1" spc="-4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b="1" spc="-20" dirty="0">
                <a:solidFill>
                  <a:srgbClr val="17375E"/>
                </a:solidFill>
                <a:latin typeface="Calibri"/>
                <a:cs typeface="Calibri"/>
              </a:rPr>
              <a:t>ООО-</a:t>
            </a:r>
            <a:r>
              <a:rPr sz="1600" b="1" dirty="0">
                <a:solidFill>
                  <a:srgbClr val="17375E"/>
                </a:solidFill>
                <a:latin typeface="Calibri"/>
                <a:cs typeface="Calibri"/>
              </a:rPr>
              <a:t>2010,</a:t>
            </a:r>
            <a:r>
              <a:rPr sz="1600" b="1" spc="-2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17375E"/>
                </a:solidFill>
                <a:latin typeface="Calibri"/>
                <a:cs typeface="Calibri"/>
              </a:rPr>
              <a:t>ФГОС</a:t>
            </a:r>
            <a:r>
              <a:rPr sz="1600" b="1" spc="-4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b="1" spc="-20" dirty="0">
                <a:solidFill>
                  <a:srgbClr val="17375E"/>
                </a:solidFill>
                <a:latin typeface="Calibri"/>
                <a:cs typeface="Calibri"/>
              </a:rPr>
              <a:t>СОО-2012</a:t>
            </a:r>
            <a:endParaRPr sz="1600">
              <a:latin typeface="Calibri"/>
              <a:cs typeface="Calibri"/>
            </a:endParaRPr>
          </a:p>
          <a:p>
            <a:pPr marL="338455" marR="93345" indent="-287020">
              <a:lnSpc>
                <a:spcPts val="2160"/>
              </a:lnSpc>
              <a:spcBef>
                <a:spcPts val="60"/>
              </a:spcBef>
              <a:buFont typeface="Wingdings"/>
              <a:buChar char=""/>
              <a:tabLst>
                <a:tab pos="339090" algn="l"/>
              </a:tabLst>
            </a:pPr>
            <a:r>
              <a:rPr sz="1800" b="1" dirty="0">
                <a:solidFill>
                  <a:srgbClr val="17375E"/>
                </a:solidFill>
                <a:latin typeface="Calibri"/>
                <a:cs typeface="Calibri"/>
              </a:rPr>
              <a:t>имеющиеся</a:t>
            </a:r>
            <a:r>
              <a:rPr sz="1800" b="1" spc="-3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7375E"/>
                </a:solidFill>
                <a:latin typeface="Calibri"/>
                <a:cs typeface="Calibri"/>
              </a:rPr>
              <a:t>программы</a:t>
            </a:r>
            <a:r>
              <a:rPr sz="1800" b="1" spc="-1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7375E"/>
                </a:solidFill>
                <a:latin typeface="Calibri"/>
                <a:cs typeface="Calibri"/>
              </a:rPr>
              <a:t>по</a:t>
            </a:r>
            <a:r>
              <a:rPr sz="1800" b="1" spc="-10" dirty="0">
                <a:solidFill>
                  <a:srgbClr val="17375E"/>
                </a:solidFill>
                <a:latin typeface="Calibri"/>
                <a:cs typeface="Calibri"/>
              </a:rPr>
              <a:t> учебным </a:t>
            </a:r>
            <a:r>
              <a:rPr sz="1800" b="1" dirty="0">
                <a:solidFill>
                  <a:srgbClr val="17375E"/>
                </a:solidFill>
                <a:latin typeface="Calibri"/>
                <a:cs typeface="Calibri"/>
              </a:rPr>
              <a:t>предметам,</a:t>
            </a:r>
            <a:r>
              <a:rPr sz="1800" b="1" spc="-6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7375E"/>
                </a:solidFill>
                <a:latin typeface="Calibri"/>
                <a:cs typeface="Calibri"/>
              </a:rPr>
              <a:t>составленные</a:t>
            </a:r>
            <a:r>
              <a:rPr sz="1800" b="1" spc="-5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7375E"/>
                </a:solidFill>
                <a:latin typeface="Calibri"/>
                <a:cs typeface="Calibri"/>
              </a:rPr>
              <a:t>в</a:t>
            </a:r>
            <a:r>
              <a:rPr sz="1800" b="1" spc="-4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7375E"/>
                </a:solidFill>
                <a:latin typeface="Calibri"/>
                <a:cs typeface="Calibri"/>
              </a:rPr>
              <a:t>соответствии</a:t>
            </a:r>
            <a:r>
              <a:rPr sz="1800" b="1" spc="-2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800" b="1" spc="-50" dirty="0">
                <a:solidFill>
                  <a:srgbClr val="17375E"/>
                </a:solidFill>
                <a:latin typeface="Calibri"/>
                <a:cs typeface="Calibri"/>
              </a:rPr>
              <a:t>с</a:t>
            </a:r>
            <a:endParaRPr sz="1800">
              <a:latin typeface="Calibri"/>
              <a:cs typeface="Calibri"/>
            </a:endParaRPr>
          </a:p>
          <a:p>
            <a:pPr marL="338455">
              <a:lnSpc>
                <a:spcPts val="2090"/>
              </a:lnSpc>
            </a:pPr>
            <a:r>
              <a:rPr sz="1800" b="1" dirty="0">
                <a:solidFill>
                  <a:srgbClr val="17375E"/>
                </a:solidFill>
                <a:latin typeface="Calibri"/>
                <a:cs typeface="Calibri"/>
              </a:rPr>
              <a:t>ФГОС</a:t>
            </a:r>
            <a:r>
              <a:rPr sz="1800" b="1" spc="-4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7375E"/>
                </a:solidFill>
                <a:latin typeface="Calibri"/>
                <a:cs typeface="Calibri"/>
              </a:rPr>
              <a:t>– 2009,</a:t>
            </a:r>
            <a:r>
              <a:rPr sz="1800" b="1" spc="-1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7375E"/>
                </a:solidFill>
                <a:latin typeface="Calibri"/>
                <a:cs typeface="Calibri"/>
              </a:rPr>
              <a:t>2010,</a:t>
            </a:r>
            <a:r>
              <a:rPr sz="1800" b="1" spc="-10" dirty="0">
                <a:solidFill>
                  <a:srgbClr val="17375E"/>
                </a:solidFill>
                <a:latin typeface="Calibri"/>
                <a:cs typeface="Calibri"/>
              </a:rPr>
              <a:t> 2012гг.</a:t>
            </a:r>
            <a:endParaRPr sz="1800">
              <a:latin typeface="Calibri"/>
              <a:cs typeface="Calibri"/>
            </a:endParaRPr>
          </a:p>
          <a:p>
            <a:pPr marL="338455" indent="-287655">
              <a:lnSpc>
                <a:spcPct val="100000"/>
              </a:lnSpc>
              <a:buFont typeface="Wingdings"/>
              <a:buChar char=""/>
              <a:tabLst>
                <a:tab pos="339090" algn="l"/>
              </a:tabLst>
            </a:pPr>
            <a:r>
              <a:rPr sz="1800" b="1" dirty="0">
                <a:solidFill>
                  <a:srgbClr val="17375E"/>
                </a:solidFill>
                <a:latin typeface="Calibri"/>
                <a:cs typeface="Calibri"/>
              </a:rPr>
              <a:t>УМК</a:t>
            </a:r>
            <a:r>
              <a:rPr sz="1800" b="1" spc="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7375E"/>
                </a:solidFill>
                <a:latin typeface="Calibri"/>
                <a:cs typeface="Calibri"/>
              </a:rPr>
              <a:t>в</a:t>
            </a:r>
            <a:r>
              <a:rPr sz="1800" b="1" spc="1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7375E"/>
                </a:solidFill>
                <a:latin typeface="Calibri"/>
                <a:cs typeface="Calibri"/>
              </a:rPr>
              <a:t>действующем</a:t>
            </a:r>
            <a:r>
              <a:rPr sz="1800" b="1" spc="-3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800" b="1" spc="-25" dirty="0">
                <a:solidFill>
                  <a:srgbClr val="17375E"/>
                </a:solidFill>
                <a:latin typeface="Calibri"/>
                <a:cs typeface="Calibri"/>
              </a:rPr>
              <a:t>ФПУ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500">
              <a:latin typeface="Calibri"/>
              <a:cs typeface="Calibri"/>
            </a:endParaRPr>
          </a:p>
          <a:p>
            <a:pPr marL="12700" marR="702310">
              <a:lnSpc>
                <a:spcPct val="100000"/>
              </a:lnSpc>
            </a:pPr>
            <a:r>
              <a:rPr sz="1800" b="1" dirty="0">
                <a:solidFill>
                  <a:srgbClr val="17375E"/>
                </a:solidFill>
                <a:latin typeface="Calibri"/>
                <a:cs typeface="Calibri"/>
              </a:rPr>
              <a:t>Личностные</a:t>
            </a:r>
            <a:r>
              <a:rPr sz="1800" b="1" spc="-5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7375E"/>
                </a:solidFill>
                <a:latin typeface="Calibri"/>
                <a:cs typeface="Calibri"/>
              </a:rPr>
              <a:t>результаты</a:t>
            </a:r>
            <a:r>
              <a:rPr sz="1800" b="1" spc="-4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7375E"/>
                </a:solidFill>
                <a:latin typeface="Calibri"/>
                <a:cs typeface="Calibri"/>
              </a:rPr>
              <a:t>отражают </a:t>
            </a:r>
            <a:r>
              <a:rPr sz="1800" b="1" dirty="0">
                <a:solidFill>
                  <a:srgbClr val="17375E"/>
                </a:solidFill>
                <a:latin typeface="Calibri"/>
                <a:cs typeface="Calibri"/>
              </a:rPr>
              <a:t>сформированность,</a:t>
            </a:r>
            <a:r>
              <a:rPr sz="1800" b="1" spc="-5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7375E"/>
                </a:solidFill>
                <a:latin typeface="Calibri"/>
                <a:cs typeface="Calibri"/>
              </a:rPr>
              <a:t>в том</a:t>
            </a:r>
            <a:r>
              <a:rPr sz="1800" b="1" spc="-1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7375E"/>
                </a:solidFill>
                <a:latin typeface="Calibri"/>
                <a:cs typeface="Calibri"/>
              </a:rPr>
              <a:t>числе</a:t>
            </a:r>
            <a:r>
              <a:rPr sz="1800" b="1" spc="-3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7375E"/>
                </a:solidFill>
                <a:latin typeface="Calibri"/>
                <a:cs typeface="Calibri"/>
              </a:rPr>
              <a:t>в</a:t>
            </a:r>
            <a:r>
              <a:rPr sz="1800" b="1" spc="-10" dirty="0">
                <a:solidFill>
                  <a:srgbClr val="17375E"/>
                </a:solidFill>
                <a:latin typeface="Calibri"/>
                <a:cs typeface="Calibri"/>
              </a:rPr>
              <a:t> части: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6219444" y="608023"/>
            <a:ext cx="5945505" cy="6250305"/>
            <a:chOff x="6219444" y="608023"/>
            <a:chExt cx="5945505" cy="6250305"/>
          </a:xfrm>
        </p:grpSpPr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297149" y="608023"/>
              <a:ext cx="5295918" cy="93001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219444" y="1333500"/>
              <a:ext cx="5945124" cy="2159508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219444" y="3183636"/>
              <a:ext cx="5373624" cy="2433828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219444" y="5312663"/>
              <a:ext cx="5373624" cy="1545335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6692645" y="628903"/>
            <a:ext cx="4391660" cy="58464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58314" marR="1323340" indent="103505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1,</a:t>
            </a:r>
            <a:r>
              <a:rPr sz="1800" b="1" spc="-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5 </a:t>
            </a:r>
            <a:r>
              <a:rPr sz="1800" b="1" spc="-10" dirty="0">
                <a:solidFill>
                  <a:srgbClr val="C00000"/>
                </a:solidFill>
                <a:latin typeface="Calibri"/>
                <a:cs typeface="Calibri"/>
              </a:rPr>
              <a:t>классы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ФГОС</a:t>
            </a:r>
            <a:r>
              <a:rPr sz="1800" b="1" spc="-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-</a:t>
            </a:r>
            <a:r>
              <a:rPr sz="1800" b="1" spc="-25" dirty="0">
                <a:solidFill>
                  <a:srgbClr val="C00000"/>
                </a:solidFill>
                <a:latin typeface="Calibri"/>
                <a:cs typeface="Calibri"/>
              </a:rPr>
              <a:t> 2021г.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530"/>
              </a:spcBef>
            </a:pPr>
            <a:r>
              <a:rPr sz="1800" b="1" spc="-10" dirty="0">
                <a:solidFill>
                  <a:srgbClr val="17375E"/>
                </a:solidFill>
                <a:latin typeface="Calibri"/>
                <a:cs typeface="Calibri"/>
              </a:rPr>
              <a:t>Основа: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"/>
              <a:tabLst>
                <a:tab pos="299720" algn="l"/>
              </a:tabLst>
            </a:pPr>
            <a:r>
              <a:rPr sz="1800" b="1" dirty="0">
                <a:solidFill>
                  <a:srgbClr val="17375E"/>
                </a:solidFill>
                <a:latin typeface="Calibri"/>
                <a:cs typeface="Calibri"/>
              </a:rPr>
              <a:t>ФГОС</a:t>
            </a:r>
            <a:r>
              <a:rPr sz="1800" b="1" spc="-5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7375E"/>
                </a:solidFill>
                <a:latin typeface="Calibri"/>
                <a:cs typeface="Calibri"/>
              </a:rPr>
              <a:t>НОО-</a:t>
            </a:r>
            <a:r>
              <a:rPr sz="1800" b="1" dirty="0">
                <a:solidFill>
                  <a:srgbClr val="17375E"/>
                </a:solidFill>
                <a:latin typeface="Calibri"/>
                <a:cs typeface="Calibri"/>
              </a:rPr>
              <a:t>2021,</a:t>
            </a:r>
            <a:r>
              <a:rPr sz="1800" b="1" spc="-1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7375E"/>
                </a:solidFill>
                <a:latin typeface="Calibri"/>
                <a:cs typeface="Calibri"/>
              </a:rPr>
              <a:t>ФГОС</a:t>
            </a:r>
            <a:r>
              <a:rPr sz="1800" b="1" spc="-4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7375E"/>
                </a:solidFill>
                <a:latin typeface="Calibri"/>
                <a:cs typeface="Calibri"/>
              </a:rPr>
              <a:t>ООО-2021,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"/>
              <a:tabLst>
                <a:tab pos="299720" algn="l"/>
              </a:tabLst>
            </a:pPr>
            <a:r>
              <a:rPr sz="1800" b="1" dirty="0">
                <a:solidFill>
                  <a:srgbClr val="17375E"/>
                </a:solidFill>
                <a:latin typeface="Calibri"/>
                <a:cs typeface="Calibri"/>
              </a:rPr>
              <a:t>примерные</a:t>
            </a:r>
            <a:r>
              <a:rPr sz="1800" b="1" spc="-2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7375E"/>
                </a:solidFill>
                <a:latin typeface="Calibri"/>
                <a:cs typeface="Calibri"/>
              </a:rPr>
              <a:t>рабочие</a:t>
            </a:r>
            <a:r>
              <a:rPr sz="1800" b="1" spc="-3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7375E"/>
                </a:solidFill>
                <a:latin typeface="Calibri"/>
                <a:cs typeface="Calibri"/>
              </a:rPr>
              <a:t>программы </a:t>
            </a:r>
            <a:r>
              <a:rPr sz="1800" b="1" spc="-25" dirty="0">
                <a:solidFill>
                  <a:srgbClr val="17375E"/>
                </a:solidFill>
                <a:latin typeface="Calibri"/>
                <a:cs typeface="Calibri"/>
              </a:rPr>
              <a:t>по</a:t>
            </a:r>
            <a:endParaRPr sz="1800">
              <a:latin typeface="Calibri"/>
              <a:cs typeface="Calibri"/>
            </a:endParaRPr>
          </a:p>
          <a:p>
            <a:pPr marL="299085">
              <a:lnSpc>
                <a:spcPct val="100000"/>
              </a:lnSpc>
            </a:pPr>
            <a:r>
              <a:rPr sz="1800" b="1" dirty="0">
                <a:solidFill>
                  <a:srgbClr val="17375E"/>
                </a:solidFill>
                <a:latin typeface="Calibri"/>
                <a:cs typeface="Calibri"/>
              </a:rPr>
              <a:t>учебным</a:t>
            </a:r>
            <a:r>
              <a:rPr sz="1800" b="1" spc="-5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7375E"/>
                </a:solidFill>
                <a:latin typeface="Calibri"/>
                <a:cs typeface="Calibri"/>
              </a:rPr>
              <a:t>предметам,</a:t>
            </a:r>
            <a:r>
              <a:rPr sz="1800" b="1" spc="-7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7375E"/>
                </a:solidFill>
                <a:latin typeface="Calibri"/>
                <a:cs typeface="Calibri"/>
              </a:rPr>
              <a:t>принятые</a:t>
            </a:r>
            <a:r>
              <a:rPr sz="1800" b="1" spc="-4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800" b="1" spc="-20" dirty="0">
                <a:solidFill>
                  <a:srgbClr val="17375E"/>
                </a:solidFill>
                <a:latin typeface="Calibri"/>
                <a:cs typeface="Calibri"/>
              </a:rPr>
              <a:t>ФУМО</a:t>
            </a:r>
            <a:endParaRPr sz="1800">
              <a:latin typeface="Calibri"/>
              <a:cs typeface="Calibri"/>
            </a:endParaRPr>
          </a:p>
          <a:p>
            <a:pPr marL="299085">
              <a:lnSpc>
                <a:spcPct val="100000"/>
              </a:lnSpc>
              <a:spcBef>
                <a:spcPts val="5"/>
              </a:spcBef>
            </a:pPr>
            <a:r>
              <a:rPr sz="1800" b="1" spc="-10" dirty="0">
                <a:solidFill>
                  <a:srgbClr val="17375E"/>
                </a:solidFill>
                <a:latin typeface="Calibri"/>
                <a:cs typeface="Calibri"/>
                <a:hlinkClick r:id="rId10"/>
              </a:rPr>
              <a:t>http://www.fgosreestr.ru,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"/>
              <a:tabLst>
                <a:tab pos="299720" algn="l"/>
              </a:tabLst>
            </a:pPr>
            <a:r>
              <a:rPr sz="1800" b="1" dirty="0">
                <a:solidFill>
                  <a:srgbClr val="17375E"/>
                </a:solidFill>
                <a:latin typeface="Calibri"/>
                <a:cs typeface="Calibri"/>
              </a:rPr>
              <a:t>УМК</a:t>
            </a:r>
            <a:r>
              <a:rPr sz="1800" b="1" spc="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7375E"/>
                </a:solidFill>
                <a:latin typeface="Calibri"/>
                <a:cs typeface="Calibri"/>
              </a:rPr>
              <a:t>в</a:t>
            </a:r>
            <a:r>
              <a:rPr sz="1800" b="1" spc="1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7375E"/>
                </a:solidFill>
                <a:latin typeface="Calibri"/>
                <a:cs typeface="Calibri"/>
              </a:rPr>
              <a:t>действующем</a:t>
            </a:r>
            <a:r>
              <a:rPr sz="1800" b="1" spc="-3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800" b="1" spc="-25" dirty="0">
                <a:solidFill>
                  <a:srgbClr val="17375E"/>
                </a:solidFill>
                <a:latin typeface="Calibri"/>
                <a:cs typeface="Calibri"/>
              </a:rPr>
              <a:t>ФПУ</a:t>
            </a:r>
            <a:endParaRPr sz="1800">
              <a:latin typeface="Calibri"/>
              <a:cs typeface="Calibri"/>
            </a:endParaRPr>
          </a:p>
          <a:p>
            <a:pPr marL="12700" marR="953135">
              <a:lnSpc>
                <a:spcPct val="100000"/>
              </a:lnSpc>
              <a:spcBef>
                <a:spcPts val="1615"/>
              </a:spcBef>
            </a:pPr>
            <a:r>
              <a:rPr sz="1800" b="1" dirty="0">
                <a:solidFill>
                  <a:srgbClr val="17375E"/>
                </a:solidFill>
                <a:latin typeface="Calibri"/>
                <a:cs typeface="Calibri"/>
              </a:rPr>
              <a:t>Личностные</a:t>
            </a:r>
            <a:r>
              <a:rPr sz="1800" b="1" spc="-5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7375E"/>
                </a:solidFill>
                <a:latin typeface="Calibri"/>
                <a:cs typeface="Calibri"/>
              </a:rPr>
              <a:t>результаты</a:t>
            </a:r>
            <a:r>
              <a:rPr sz="1800" b="1" spc="-4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7375E"/>
                </a:solidFill>
                <a:latin typeface="Calibri"/>
                <a:cs typeface="Calibri"/>
              </a:rPr>
              <a:t>отражают сформированность…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основных</a:t>
            </a:r>
            <a:r>
              <a:rPr sz="1800" b="1" spc="-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направлений</a:t>
            </a:r>
            <a:r>
              <a:rPr sz="1800" b="1" spc="-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Calibri"/>
                <a:cs typeface="Calibri"/>
              </a:rPr>
              <a:t>воспитательной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деятельности</a:t>
            </a:r>
            <a:r>
              <a:rPr sz="1800" b="1" dirty="0">
                <a:solidFill>
                  <a:srgbClr val="17375E"/>
                </a:solidFill>
                <a:latin typeface="Calibri"/>
                <a:cs typeface="Calibri"/>
              </a:rPr>
              <a:t>,</a:t>
            </a:r>
            <a:r>
              <a:rPr sz="1800" b="1" spc="-6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7375E"/>
                </a:solidFill>
                <a:latin typeface="Calibri"/>
                <a:cs typeface="Calibri"/>
              </a:rPr>
              <a:t>в</a:t>
            </a:r>
            <a:r>
              <a:rPr sz="1800" b="1" spc="-2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7375E"/>
                </a:solidFill>
                <a:latin typeface="Calibri"/>
                <a:cs typeface="Calibri"/>
              </a:rPr>
              <a:t>том</a:t>
            </a:r>
            <a:r>
              <a:rPr sz="1800" b="1" spc="-2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7375E"/>
                </a:solidFill>
                <a:latin typeface="Calibri"/>
                <a:cs typeface="Calibri"/>
              </a:rPr>
              <a:t>числе</a:t>
            </a:r>
            <a:r>
              <a:rPr sz="1800" b="1" spc="-2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7375E"/>
                </a:solidFill>
                <a:latin typeface="Calibri"/>
                <a:cs typeface="Calibri"/>
              </a:rPr>
              <a:t>в</a:t>
            </a:r>
            <a:r>
              <a:rPr sz="1800" b="1" spc="-2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7375E"/>
                </a:solidFill>
                <a:latin typeface="Calibri"/>
                <a:cs typeface="Calibri"/>
              </a:rPr>
              <a:t>части:</a:t>
            </a:r>
            <a:endParaRPr sz="18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buAutoNum type="arabicPeriod"/>
              <a:tabLst>
                <a:tab pos="241935" algn="l"/>
              </a:tabLst>
            </a:pPr>
            <a:r>
              <a:rPr sz="1800" b="1" spc="-10" dirty="0">
                <a:solidFill>
                  <a:srgbClr val="17375E"/>
                </a:solidFill>
                <a:latin typeface="Calibri"/>
                <a:cs typeface="Calibri"/>
              </a:rPr>
              <a:t>Гражданского</a:t>
            </a:r>
            <a:r>
              <a:rPr sz="1800" b="1" spc="-5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7375E"/>
                </a:solidFill>
                <a:latin typeface="Calibri"/>
                <a:cs typeface="Calibri"/>
              </a:rPr>
              <a:t>воспитания</a:t>
            </a:r>
            <a:endParaRPr sz="1800">
              <a:latin typeface="Calibri"/>
              <a:cs typeface="Calibri"/>
            </a:endParaRPr>
          </a:p>
          <a:p>
            <a:pPr marL="12700" marR="1308735">
              <a:lnSpc>
                <a:spcPct val="100000"/>
              </a:lnSpc>
              <a:buAutoNum type="arabicPeriod"/>
              <a:tabLst>
                <a:tab pos="190500" algn="l"/>
              </a:tabLst>
            </a:pPr>
            <a:r>
              <a:rPr sz="1800" b="1" spc="-10" dirty="0">
                <a:solidFill>
                  <a:srgbClr val="17375E"/>
                </a:solidFill>
                <a:latin typeface="Calibri"/>
                <a:cs typeface="Calibri"/>
              </a:rPr>
              <a:t>Патриотического</a:t>
            </a:r>
            <a:r>
              <a:rPr sz="1800" b="1" spc="-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7375E"/>
                </a:solidFill>
                <a:latin typeface="Calibri"/>
                <a:cs typeface="Calibri"/>
              </a:rPr>
              <a:t>воспитания </a:t>
            </a:r>
            <a:r>
              <a:rPr sz="1800" b="1" dirty="0">
                <a:solidFill>
                  <a:srgbClr val="17375E"/>
                </a:solidFill>
                <a:latin typeface="Calibri"/>
                <a:cs typeface="Calibri"/>
              </a:rPr>
              <a:t>8.</a:t>
            </a:r>
            <a:r>
              <a:rPr sz="1800" b="1" spc="-1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800" b="1" spc="-50" dirty="0">
                <a:solidFill>
                  <a:srgbClr val="17375E"/>
                </a:solidFill>
                <a:latin typeface="Calibri"/>
                <a:cs typeface="Calibri"/>
              </a:rPr>
              <a:t>…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3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spc="-20" dirty="0">
                <a:solidFill>
                  <a:srgbClr val="17375E"/>
                </a:solidFill>
                <a:latin typeface="Calibri"/>
                <a:cs typeface="Calibri"/>
              </a:rPr>
              <a:t>Тематическое</a:t>
            </a:r>
            <a:r>
              <a:rPr sz="1800" b="1" spc="-3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7375E"/>
                </a:solidFill>
                <a:latin typeface="Calibri"/>
                <a:cs typeface="Calibri"/>
              </a:rPr>
              <a:t>планирование,</a:t>
            </a:r>
            <a:endParaRPr sz="1800">
              <a:latin typeface="Calibri"/>
              <a:cs typeface="Calibri"/>
            </a:endParaRPr>
          </a:p>
          <a:p>
            <a:pPr marL="184785" marR="221615" indent="-172720">
              <a:lnSpc>
                <a:spcPct val="100000"/>
              </a:lnSpc>
              <a:buSzPct val="94444"/>
              <a:buFont typeface="Wingdings"/>
              <a:buChar char=""/>
              <a:tabLst>
                <a:tab pos="193040" algn="l"/>
              </a:tabLst>
            </a:pPr>
            <a:r>
              <a:rPr sz="1800" b="1" dirty="0">
                <a:solidFill>
                  <a:srgbClr val="17375E"/>
                </a:solidFill>
                <a:latin typeface="Calibri"/>
                <a:cs typeface="Calibri"/>
              </a:rPr>
              <a:t>с</a:t>
            </a:r>
            <a:r>
              <a:rPr sz="1800" b="1" spc="-5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7375E"/>
                </a:solidFill>
                <a:latin typeface="Calibri"/>
                <a:cs typeface="Calibri"/>
              </a:rPr>
              <a:t>указанием</a:t>
            </a:r>
            <a:r>
              <a:rPr sz="1800" b="1" spc="-6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7375E"/>
                </a:solidFill>
                <a:latin typeface="Calibri"/>
                <a:cs typeface="Calibri"/>
              </a:rPr>
              <a:t>количества</a:t>
            </a:r>
            <a:r>
              <a:rPr sz="1800" b="1" spc="-5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7375E"/>
                </a:solidFill>
                <a:latin typeface="Calibri"/>
                <a:cs typeface="Calibri"/>
              </a:rPr>
              <a:t>академических часов…</a:t>
            </a:r>
            <a:endParaRPr sz="1800">
              <a:latin typeface="Calibri"/>
              <a:cs typeface="Calibri"/>
            </a:endParaRPr>
          </a:p>
          <a:p>
            <a:pPr marL="192405" indent="-180340">
              <a:lnSpc>
                <a:spcPct val="100000"/>
              </a:lnSpc>
              <a:buSzPct val="94444"/>
              <a:buFont typeface="Wingdings"/>
              <a:buChar char=""/>
              <a:tabLst>
                <a:tab pos="193040" algn="l"/>
              </a:tabLst>
            </a:pPr>
            <a:r>
              <a:rPr sz="1800" b="1" dirty="0">
                <a:solidFill>
                  <a:srgbClr val="17375E"/>
                </a:solidFill>
                <a:latin typeface="Calibri"/>
                <a:cs typeface="Calibri"/>
              </a:rPr>
              <a:t>возможностью</a:t>
            </a:r>
            <a:r>
              <a:rPr sz="1800" b="1" spc="-8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7375E"/>
                </a:solidFill>
                <a:latin typeface="Calibri"/>
                <a:cs typeface="Calibri"/>
              </a:rPr>
              <a:t>использования</a:t>
            </a:r>
            <a:r>
              <a:rPr sz="1800" b="1" spc="-9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800" b="1" spc="-20" dirty="0">
                <a:solidFill>
                  <a:srgbClr val="17375E"/>
                </a:solidFill>
                <a:latin typeface="Calibri"/>
                <a:cs typeface="Calibri"/>
              </a:rPr>
              <a:t>ЭОР,</a:t>
            </a:r>
            <a:r>
              <a:rPr sz="1800" b="1" spc="-6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800" b="1" spc="-20" dirty="0">
                <a:solidFill>
                  <a:srgbClr val="17375E"/>
                </a:solidFill>
                <a:latin typeface="Calibri"/>
                <a:cs typeface="Calibri"/>
              </a:rPr>
              <a:t>ЦОР…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18" name="object 18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3418332" y="3901440"/>
            <a:ext cx="2721864" cy="1825752"/>
          </a:xfrm>
          <a:prstGeom prst="rect">
            <a:avLst/>
          </a:prstGeom>
        </p:spPr>
      </p:pic>
      <p:sp>
        <p:nvSpPr>
          <p:cNvPr id="19" name="object 19"/>
          <p:cNvSpPr txBox="1"/>
          <p:nvPr/>
        </p:nvSpPr>
        <p:spPr>
          <a:xfrm>
            <a:off x="3845433" y="3929888"/>
            <a:ext cx="2176780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C00000"/>
                </a:solidFill>
                <a:latin typeface="Calibri"/>
                <a:cs typeface="Calibri"/>
              </a:rPr>
              <a:t>!!!Основные</a:t>
            </a:r>
            <a:r>
              <a:rPr sz="1200" b="1" spc="-6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C00000"/>
                </a:solidFill>
                <a:latin typeface="Calibri"/>
                <a:cs typeface="Calibri"/>
              </a:rPr>
              <a:t>направления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b="1" spc="-10" dirty="0">
                <a:solidFill>
                  <a:srgbClr val="C00000"/>
                </a:solidFill>
                <a:latin typeface="Calibri"/>
                <a:cs typeface="Calibri"/>
              </a:rPr>
              <a:t>воспитательной</a:t>
            </a:r>
            <a:r>
              <a:rPr sz="1200" b="1" spc="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C00000"/>
                </a:solidFill>
                <a:latin typeface="Calibri"/>
                <a:cs typeface="Calibri"/>
              </a:rPr>
              <a:t>деятельности:</a:t>
            </a:r>
            <a:endParaRPr sz="1200">
              <a:latin typeface="Calibri"/>
              <a:cs typeface="Calibri"/>
            </a:endParaRPr>
          </a:p>
          <a:p>
            <a:pPr marL="139065" indent="-127000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139700" algn="l"/>
              </a:tabLst>
            </a:pPr>
            <a:r>
              <a:rPr sz="1000" b="1" spc="-10" dirty="0">
                <a:solidFill>
                  <a:srgbClr val="17375E"/>
                </a:solidFill>
                <a:latin typeface="Calibri"/>
                <a:cs typeface="Calibri"/>
              </a:rPr>
              <a:t>Гражданского</a:t>
            </a:r>
            <a:r>
              <a:rPr sz="1000" b="1" spc="6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000" b="1" spc="-10" dirty="0">
                <a:solidFill>
                  <a:srgbClr val="17375E"/>
                </a:solidFill>
                <a:latin typeface="Calibri"/>
                <a:cs typeface="Calibri"/>
              </a:rPr>
              <a:t>воспитания</a:t>
            </a:r>
            <a:endParaRPr sz="1000">
              <a:latin typeface="Calibri"/>
              <a:cs typeface="Calibri"/>
            </a:endParaRPr>
          </a:p>
          <a:p>
            <a:pPr marL="12700" marR="454025">
              <a:lnSpc>
                <a:spcPct val="100000"/>
              </a:lnSpc>
              <a:buAutoNum type="arabicPeriod"/>
              <a:tabLst>
                <a:tab pos="111760" algn="l"/>
              </a:tabLst>
            </a:pPr>
            <a:r>
              <a:rPr sz="1000" b="1" spc="-10" dirty="0">
                <a:solidFill>
                  <a:srgbClr val="17375E"/>
                </a:solidFill>
                <a:latin typeface="Calibri"/>
                <a:cs typeface="Calibri"/>
              </a:rPr>
              <a:t>Патриотического</a:t>
            </a:r>
            <a:r>
              <a:rPr sz="1000" b="1" spc="6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000" b="1" spc="-10" dirty="0">
                <a:solidFill>
                  <a:srgbClr val="17375E"/>
                </a:solidFill>
                <a:latin typeface="Calibri"/>
                <a:cs typeface="Calibri"/>
              </a:rPr>
              <a:t>воспитания </a:t>
            </a:r>
            <a:r>
              <a:rPr sz="1000" b="1" dirty="0">
                <a:solidFill>
                  <a:srgbClr val="17375E"/>
                </a:solidFill>
                <a:latin typeface="Calibri"/>
                <a:cs typeface="Calibri"/>
              </a:rPr>
              <a:t>8.</a:t>
            </a:r>
            <a:r>
              <a:rPr sz="1000" b="1" spc="-2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000" b="1" spc="-60" dirty="0">
                <a:solidFill>
                  <a:srgbClr val="17375E"/>
                </a:solidFill>
                <a:latin typeface="Calibri"/>
                <a:cs typeface="Calibri"/>
              </a:rPr>
              <a:t>…</a:t>
            </a:r>
            <a:endParaRPr sz="1000">
              <a:latin typeface="Calibri"/>
              <a:cs typeface="Calibri"/>
            </a:endParaRPr>
          </a:p>
          <a:p>
            <a:pPr marL="12700" marR="5080" algn="just">
              <a:lnSpc>
                <a:spcPts val="1440"/>
              </a:lnSpc>
              <a:spcBef>
                <a:spcPts val="40"/>
              </a:spcBef>
            </a:pPr>
            <a:r>
              <a:rPr sz="1200" b="1" dirty="0">
                <a:solidFill>
                  <a:srgbClr val="17375E"/>
                </a:solidFill>
                <a:latin typeface="Calibri"/>
                <a:cs typeface="Calibri"/>
              </a:rPr>
              <a:t>включить</a:t>
            </a:r>
            <a:r>
              <a:rPr sz="1200" b="1" spc="-5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17375E"/>
                </a:solidFill>
                <a:latin typeface="Calibri"/>
                <a:cs typeface="Calibri"/>
              </a:rPr>
              <a:t>в</a:t>
            </a:r>
            <a:r>
              <a:rPr sz="1200" b="1" spc="-3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17375E"/>
                </a:solidFill>
                <a:latin typeface="Calibri"/>
                <a:cs typeface="Calibri"/>
              </a:rPr>
              <a:t>Рабочую</a:t>
            </a:r>
            <a:r>
              <a:rPr sz="1200" b="1" spc="-1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17375E"/>
                </a:solidFill>
                <a:latin typeface="Calibri"/>
                <a:cs typeface="Calibri"/>
              </a:rPr>
              <a:t>Программу </a:t>
            </a:r>
            <a:r>
              <a:rPr sz="1200" b="1" dirty="0">
                <a:solidFill>
                  <a:srgbClr val="17375E"/>
                </a:solidFill>
                <a:latin typeface="Calibri"/>
                <a:cs typeface="Calibri"/>
              </a:rPr>
              <a:t>Воспитания</a:t>
            </a:r>
            <a:r>
              <a:rPr sz="1200" b="1" spc="-1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17375E"/>
                </a:solidFill>
                <a:latin typeface="Calibri"/>
                <a:cs typeface="Calibri"/>
              </a:rPr>
              <a:t>(приложение </a:t>
            </a:r>
            <a:r>
              <a:rPr sz="1200" b="1" dirty="0">
                <a:solidFill>
                  <a:srgbClr val="17375E"/>
                </a:solidFill>
                <a:latin typeface="Calibri"/>
                <a:cs typeface="Calibri"/>
              </a:rPr>
              <a:t>к</a:t>
            </a:r>
            <a:r>
              <a:rPr sz="1200" b="1" spc="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200" b="1" spc="-20" dirty="0">
                <a:solidFill>
                  <a:srgbClr val="17375E"/>
                </a:solidFill>
                <a:latin typeface="Calibri"/>
                <a:cs typeface="Calibri"/>
              </a:rPr>
              <a:t>РПВ) </a:t>
            </a:r>
            <a:r>
              <a:rPr sz="1200" b="1" spc="-10" dirty="0">
                <a:solidFill>
                  <a:srgbClr val="17375E"/>
                </a:solidFill>
                <a:latin typeface="Calibri"/>
                <a:cs typeface="Calibri"/>
              </a:rPr>
              <a:t>школы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11807" y="100329"/>
            <a:ext cx="81026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17375E"/>
                </a:solidFill>
                <a:latin typeface="Calibri"/>
                <a:cs typeface="Calibri"/>
              </a:rPr>
              <a:t>РАБОЧИЕ</a:t>
            </a:r>
            <a:r>
              <a:rPr spc="-2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17375E"/>
                </a:solidFill>
                <a:latin typeface="Calibri"/>
                <a:cs typeface="Calibri"/>
              </a:rPr>
              <a:t>ПРОГРАММЫ</a:t>
            </a:r>
            <a:r>
              <a:rPr spc="-1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17375E"/>
                </a:solidFill>
                <a:latin typeface="Calibri"/>
                <a:cs typeface="Calibri"/>
              </a:rPr>
              <a:t>ПО</a:t>
            </a:r>
            <a:r>
              <a:rPr spc="-2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17375E"/>
                </a:solidFill>
                <a:latin typeface="Calibri"/>
                <a:cs typeface="Calibri"/>
              </a:rPr>
              <a:t>УЧЕБНЫМ</a:t>
            </a:r>
            <a:r>
              <a:rPr spc="-1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17375E"/>
                </a:solidFill>
                <a:latin typeface="Calibri"/>
                <a:cs typeface="Calibri"/>
              </a:rPr>
              <a:t>ПРЕДМЕТАМ,</a:t>
            </a:r>
            <a:r>
              <a:rPr spc="-2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17375E"/>
                </a:solidFill>
                <a:latin typeface="Calibri"/>
                <a:cs typeface="Calibri"/>
              </a:rPr>
              <a:t>КУРСАМ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716" y="1731233"/>
            <a:ext cx="5189220" cy="99080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08533" y="1752345"/>
            <a:ext cx="4217035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17375E"/>
                </a:solidFill>
                <a:latin typeface="Calibri"/>
                <a:cs typeface="Calibri"/>
              </a:rPr>
              <a:t>1.</a:t>
            </a:r>
            <a:r>
              <a:rPr sz="2000" b="1" spc="-4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17375E"/>
                </a:solidFill>
                <a:latin typeface="Calibri"/>
                <a:cs typeface="Calibri"/>
              </a:rPr>
              <a:t>планируемые</a:t>
            </a:r>
            <a:r>
              <a:rPr sz="2000" b="1" spc="-3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17375E"/>
                </a:solidFill>
                <a:latin typeface="Calibri"/>
                <a:cs typeface="Calibri"/>
              </a:rPr>
              <a:t>результаты</a:t>
            </a:r>
            <a:r>
              <a:rPr sz="2000" b="1" spc="-4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17375E"/>
                </a:solidFill>
                <a:latin typeface="Calibri"/>
                <a:cs typeface="Calibri"/>
              </a:rPr>
              <a:t>освоения </a:t>
            </a:r>
            <a:r>
              <a:rPr sz="2000" b="1" dirty="0">
                <a:solidFill>
                  <a:srgbClr val="17375E"/>
                </a:solidFill>
                <a:latin typeface="Calibri"/>
                <a:cs typeface="Calibri"/>
              </a:rPr>
              <a:t>учебного</a:t>
            </a:r>
            <a:r>
              <a:rPr sz="2000" b="1" spc="-7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17375E"/>
                </a:solidFill>
                <a:latin typeface="Calibri"/>
                <a:cs typeface="Calibri"/>
              </a:rPr>
              <a:t>предмета,</a:t>
            </a:r>
            <a:r>
              <a:rPr sz="2000" b="1" spc="-7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17375E"/>
                </a:solidFill>
                <a:latin typeface="Calibri"/>
                <a:cs typeface="Calibri"/>
              </a:rPr>
              <a:t>курса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2537460"/>
            <a:ext cx="5202936" cy="841248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408533" y="2581097"/>
            <a:ext cx="457835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17375E"/>
                </a:solidFill>
                <a:latin typeface="Calibri"/>
                <a:cs typeface="Calibri"/>
              </a:rPr>
              <a:t>2.</a:t>
            </a:r>
            <a:r>
              <a:rPr sz="2000" b="1" spc="-3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17375E"/>
                </a:solidFill>
                <a:latin typeface="Calibri"/>
                <a:cs typeface="Calibri"/>
              </a:rPr>
              <a:t>содержание</a:t>
            </a:r>
            <a:r>
              <a:rPr sz="2000" b="1" spc="-4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17375E"/>
                </a:solidFill>
                <a:latin typeface="Calibri"/>
                <a:cs typeface="Calibri"/>
              </a:rPr>
              <a:t>учебного</a:t>
            </a:r>
            <a:r>
              <a:rPr sz="2000" b="1" spc="-3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17375E"/>
                </a:solidFill>
                <a:latin typeface="Calibri"/>
                <a:cs typeface="Calibri"/>
              </a:rPr>
              <a:t>предмета,</a:t>
            </a:r>
            <a:r>
              <a:rPr sz="2000" b="1" spc="-5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17375E"/>
                </a:solidFill>
                <a:latin typeface="Calibri"/>
                <a:cs typeface="Calibri"/>
              </a:rPr>
              <a:t>курса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29184" y="3704844"/>
            <a:ext cx="5131435" cy="338455"/>
          </a:xfrm>
          <a:custGeom>
            <a:avLst/>
            <a:gdLst/>
            <a:ahLst/>
            <a:cxnLst/>
            <a:rect l="l" t="t" r="r" b="b"/>
            <a:pathLst>
              <a:path w="5131435" h="338454">
                <a:moveTo>
                  <a:pt x="5131308" y="0"/>
                </a:moveTo>
                <a:lnTo>
                  <a:pt x="0" y="0"/>
                </a:lnTo>
                <a:lnTo>
                  <a:pt x="0" y="338327"/>
                </a:lnTo>
                <a:lnTo>
                  <a:pt x="5131308" y="338327"/>
                </a:lnTo>
                <a:lnTo>
                  <a:pt x="5131308" y="0"/>
                </a:lnTo>
                <a:close/>
              </a:path>
            </a:pathLst>
          </a:custGeom>
          <a:solidFill>
            <a:srgbClr val="E6F7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29184" y="3704844"/>
            <a:ext cx="5131435" cy="338455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60"/>
              </a:spcBef>
            </a:pPr>
            <a:r>
              <a:rPr sz="1600" b="1" spc="-25" dirty="0">
                <a:latin typeface="Calibri"/>
                <a:cs typeface="Calibri"/>
              </a:rPr>
              <a:t>Тематическое</a:t>
            </a:r>
            <a:r>
              <a:rPr sz="1600" b="1" spc="-6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планирование</a:t>
            </a:r>
            <a:r>
              <a:rPr sz="1600" b="1" spc="-5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ФГОС</a:t>
            </a:r>
            <a:r>
              <a:rPr sz="1600" b="1" spc="-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–</a:t>
            </a:r>
            <a:r>
              <a:rPr sz="1600" b="1" spc="-3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2009,</a:t>
            </a:r>
            <a:r>
              <a:rPr sz="1600" b="1" spc="-1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2010,2012</a:t>
            </a:r>
            <a:endParaRPr sz="1600">
              <a:latin typeface="Calibri"/>
              <a:cs typeface="Calibri"/>
            </a:endParaRPr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323468" y="4086478"/>
          <a:ext cx="5128257" cy="21755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48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21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35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7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149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57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4109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88023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08915">
                <a:tc gridSpan="8">
                  <a:txBody>
                    <a:bodyPr/>
                    <a:lstStyle/>
                    <a:p>
                      <a:pPr marL="67945">
                        <a:lnSpc>
                          <a:spcPts val="1375"/>
                        </a:lnSpc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Класс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C0D49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0365">
                <a:tc>
                  <a:txBody>
                    <a:bodyPr/>
                    <a:lstStyle/>
                    <a:p>
                      <a:pPr marL="67945">
                        <a:lnSpc>
                          <a:spcPts val="910"/>
                        </a:lnSpc>
                      </a:pPr>
                      <a:r>
                        <a:rPr sz="800" b="1" spc="-25" dirty="0">
                          <a:latin typeface="Calibri"/>
                          <a:cs typeface="Calibri"/>
                        </a:rPr>
                        <a:t>РаЗ</a:t>
                      </a:r>
                      <a:endParaRPr sz="800">
                        <a:latin typeface="Calibri"/>
                        <a:cs typeface="Calibri"/>
                      </a:endParaRPr>
                    </a:p>
                    <a:p>
                      <a:pPr marL="67945" marR="197485">
                        <a:lnSpc>
                          <a:spcPct val="100000"/>
                        </a:lnSpc>
                      </a:pPr>
                      <a:r>
                        <a:rPr sz="800" b="1" spc="-25" dirty="0">
                          <a:latin typeface="Calibri"/>
                          <a:cs typeface="Calibri"/>
                        </a:rPr>
                        <a:t>де</a:t>
                      </a:r>
                      <a:r>
                        <a:rPr sz="800" b="1" spc="2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-50" dirty="0">
                          <a:latin typeface="Calibri"/>
                          <a:cs typeface="Calibri"/>
                        </a:rPr>
                        <a:t>л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solidFill>
                      <a:srgbClr val="C0D496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375"/>
                        </a:lnSpc>
                      </a:pPr>
                      <a:r>
                        <a:rPr sz="1200" b="1" spc="-20" dirty="0">
                          <a:latin typeface="Calibri"/>
                          <a:cs typeface="Calibri"/>
                        </a:rPr>
                        <a:t>Коли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честв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solidFill>
                      <a:srgbClr val="C0D496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375"/>
                        </a:lnSpc>
                      </a:pPr>
                      <a:r>
                        <a:rPr sz="1200" b="1" spc="-20" dirty="0">
                          <a:latin typeface="Calibri"/>
                          <a:cs typeface="Calibri"/>
                        </a:rPr>
                        <a:t>Темы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solidFill>
                      <a:srgbClr val="C0D496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68580">
                        <a:lnSpc>
                          <a:spcPts val="1375"/>
                        </a:lnSpc>
                      </a:pPr>
                      <a:r>
                        <a:rPr sz="1200" b="1" spc="-20" dirty="0">
                          <a:latin typeface="Calibri"/>
                          <a:cs typeface="Calibri"/>
                        </a:rPr>
                        <a:t>Колич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ество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solidFill>
                      <a:srgbClr val="C0D49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68580">
                        <a:lnSpc>
                          <a:spcPts val="1375"/>
                        </a:lnSpc>
                      </a:pPr>
                      <a:r>
                        <a:rPr sz="1200" b="1" dirty="0">
                          <a:latin typeface="Calibri"/>
                          <a:cs typeface="Calibri"/>
                        </a:rPr>
                        <a:t>Основные</a:t>
                      </a:r>
                      <a:r>
                        <a:rPr sz="12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20" dirty="0">
                          <a:latin typeface="Calibri"/>
                          <a:cs typeface="Calibri"/>
                        </a:rPr>
                        <a:t>виды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деятельности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solidFill>
                      <a:srgbClr val="C0D49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375"/>
                        </a:lnSpc>
                      </a:pPr>
                      <a:r>
                        <a:rPr sz="1200" b="1" dirty="0">
                          <a:latin typeface="Calibri"/>
                          <a:cs typeface="Calibri"/>
                        </a:rPr>
                        <a:t>Основные</a:t>
                      </a:r>
                      <a:r>
                        <a:rPr sz="12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направления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воспитательной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solidFill>
                      <a:srgbClr val="C0D4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C0D496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260"/>
                        </a:lnSpc>
                      </a:pPr>
                      <a:r>
                        <a:rPr sz="1200" b="1" dirty="0">
                          <a:latin typeface="Calibri"/>
                          <a:cs typeface="Calibri"/>
                        </a:rPr>
                        <a:t>о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C0D49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C0D496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68580">
                        <a:lnSpc>
                          <a:spcPts val="1260"/>
                        </a:lnSpc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часов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C0D49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68580">
                        <a:lnSpc>
                          <a:spcPts val="1260"/>
                        </a:lnSpc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обучающихся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C0D49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260"/>
                        </a:lnSpc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деятельности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C0D4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65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0D496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270"/>
                        </a:lnSpc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часов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0D49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0D496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0D49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68580">
                        <a:lnSpc>
                          <a:spcPts val="1155"/>
                        </a:lnSpc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(на</a:t>
                      </a:r>
                      <a:r>
                        <a:rPr sz="11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уровне</a:t>
                      </a:r>
                      <a:r>
                        <a:rPr sz="1100" b="1" spc="-20" dirty="0">
                          <a:latin typeface="Calibri"/>
                          <a:cs typeface="Calibri"/>
                        </a:rPr>
                        <a:t> УУД)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0D49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0D4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8915">
                <a:tc>
                  <a:txBody>
                    <a:bodyPr/>
                    <a:lstStyle/>
                    <a:p>
                      <a:pPr marL="67945">
                        <a:lnSpc>
                          <a:spcPts val="1375"/>
                        </a:lnSpc>
                      </a:pPr>
                      <a:r>
                        <a:rPr sz="1200" b="1" spc="-25" dirty="0">
                          <a:latin typeface="Calibri"/>
                          <a:cs typeface="Calibri"/>
                        </a:rPr>
                        <a:t>1.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D6E3BC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375"/>
                        </a:lnSpc>
                      </a:pPr>
                      <a:r>
                        <a:rPr sz="1200" b="1" spc="-25" dirty="0">
                          <a:latin typeface="Calibri"/>
                          <a:cs typeface="Calibri"/>
                        </a:rPr>
                        <a:t>1.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3">
                  <a:txBody>
                    <a:bodyPr/>
                    <a:lstStyle/>
                    <a:p>
                      <a:pPr marL="635" algn="ctr">
                        <a:lnSpc>
                          <a:spcPts val="1375"/>
                        </a:lnSpc>
                      </a:pPr>
                      <a:r>
                        <a:rPr sz="1200" b="1" i="1" spc="-10" dirty="0">
                          <a:latin typeface="Calibri"/>
                          <a:cs typeface="Calibri"/>
                        </a:rPr>
                        <a:t>Патриотическое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276225" marR="267970" indent="-635" algn="ctr">
                        <a:lnSpc>
                          <a:spcPct val="100000"/>
                        </a:lnSpc>
                      </a:pPr>
                      <a:r>
                        <a:rPr sz="1200" b="1" i="1" spc="-10" dirty="0">
                          <a:latin typeface="Calibri"/>
                          <a:cs typeface="Calibri"/>
                        </a:rPr>
                        <a:t>воспитание, экологическое </a:t>
                      </a:r>
                      <a:r>
                        <a:rPr sz="1200" b="1" i="1" dirty="0">
                          <a:latin typeface="Calibri"/>
                          <a:cs typeface="Calibri"/>
                        </a:rPr>
                        <a:t>воспитание</a:t>
                      </a:r>
                      <a:r>
                        <a:rPr sz="1200" b="1" i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i="1" dirty="0">
                          <a:latin typeface="Calibri"/>
                          <a:cs typeface="Calibri"/>
                        </a:rPr>
                        <a:t>или</a:t>
                      </a:r>
                      <a:r>
                        <a:rPr sz="1200" b="1" i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i="1" spc="-25" dirty="0">
                          <a:latin typeface="Calibri"/>
                          <a:cs typeface="Calibri"/>
                        </a:rPr>
                        <a:t>2,8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89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D6E3B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380"/>
                        </a:lnSpc>
                      </a:pPr>
                      <a:r>
                        <a:rPr sz="1200" b="1" spc="-25" dirty="0">
                          <a:latin typeface="Calibri"/>
                          <a:cs typeface="Calibri"/>
                        </a:rPr>
                        <a:t>2.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30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380"/>
                        </a:lnSpc>
                      </a:pPr>
                      <a:r>
                        <a:rPr sz="1200" b="1" spc="-25" dirty="0">
                          <a:latin typeface="Calibri"/>
                          <a:cs typeface="Calibri"/>
                        </a:rPr>
                        <a:t>3.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8915">
                <a:tc rowSpan="2">
                  <a:txBody>
                    <a:bodyPr/>
                    <a:lstStyle/>
                    <a:p>
                      <a:pPr marL="67945">
                        <a:lnSpc>
                          <a:spcPts val="1380"/>
                        </a:lnSpc>
                      </a:pPr>
                      <a:r>
                        <a:rPr sz="1200" b="1" spc="-25" dirty="0">
                          <a:latin typeface="Calibri"/>
                          <a:cs typeface="Calibri"/>
                        </a:rPr>
                        <a:t>2.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F7BE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F7BE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380"/>
                        </a:lnSpc>
                      </a:pPr>
                      <a:r>
                        <a:rPr sz="1200" b="1" spc="-25" dirty="0">
                          <a:latin typeface="Calibri"/>
                          <a:cs typeface="Calibri"/>
                        </a:rPr>
                        <a:t>1.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F7BE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F7B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F7B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b="1" i="1" dirty="0">
                          <a:latin typeface="Calibri"/>
                          <a:cs typeface="Calibri"/>
                        </a:rPr>
                        <a:t>2,</a:t>
                      </a:r>
                      <a:r>
                        <a:rPr sz="1200" b="1" i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i="1" spc="-50" dirty="0">
                          <a:latin typeface="Calibri"/>
                          <a:cs typeface="Calibri"/>
                        </a:rPr>
                        <a:t>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F7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891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F7B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F7BE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375"/>
                        </a:lnSpc>
                      </a:pPr>
                      <a:r>
                        <a:rPr sz="1200" b="1" spc="-25" dirty="0">
                          <a:latin typeface="Calibri"/>
                          <a:cs typeface="Calibri"/>
                        </a:rPr>
                        <a:t>2.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F7B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F7B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FFFF00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F7B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F7B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FFFF00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F7B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F7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3058667"/>
            <a:ext cx="5202936" cy="841247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408533" y="3102991"/>
            <a:ext cx="345884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17375E"/>
                </a:solidFill>
                <a:latin typeface="Calibri"/>
                <a:cs typeface="Calibri"/>
              </a:rPr>
              <a:t>3.</a:t>
            </a:r>
            <a:r>
              <a:rPr sz="2000" b="1" spc="1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17375E"/>
                </a:solidFill>
                <a:latin typeface="Calibri"/>
                <a:cs typeface="Calibri"/>
              </a:rPr>
              <a:t>тематическое</a:t>
            </a:r>
            <a:r>
              <a:rPr sz="2000" b="1" spc="-1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17375E"/>
                </a:solidFill>
                <a:latin typeface="Calibri"/>
                <a:cs typeface="Calibri"/>
              </a:rPr>
              <a:t>планирование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302258" y="638936"/>
            <a:ext cx="24168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ФГОС</a:t>
            </a:r>
            <a:r>
              <a:rPr sz="2400" b="1" spc="-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–</a:t>
            </a:r>
            <a:r>
              <a:rPr sz="2400" b="1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2010,</a:t>
            </a:r>
            <a:r>
              <a:rPr sz="2400" b="1" spc="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spc="-20" dirty="0">
                <a:solidFill>
                  <a:srgbClr val="C00000"/>
                </a:solidFill>
                <a:latin typeface="Calibri"/>
                <a:cs typeface="Calibri"/>
              </a:rPr>
              <a:t>2012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898005" y="624966"/>
            <a:ext cx="46685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Примерные</a:t>
            </a:r>
            <a:r>
              <a:rPr sz="2400" b="1" spc="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РП</a:t>
            </a:r>
            <a:r>
              <a:rPr sz="2400" b="1" spc="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-</a:t>
            </a:r>
            <a:r>
              <a:rPr sz="2400" b="1" spc="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Calibri"/>
                <a:cs typeface="Calibri"/>
              </a:rPr>
              <a:t>фгосреестр.ру</a:t>
            </a:r>
            <a:r>
              <a:rPr sz="2400" b="1" spc="-114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20" dirty="0">
                <a:solidFill>
                  <a:srgbClr val="C00000"/>
                </a:solidFill>
                <a:latin typeface="Calibri"/>
                <a:cs typeface="Calibri"/>
              </a:rPr>
              <a:t>2021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14" name="object 1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521145" y="1200911"/>
            <a:ext cx="5172506" cy="685800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6923278" y="1221486"/>
            <a:ext cx="451485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17375E"/>
                </a:solidFill>
                <a:latin typeface="Calibri"/>
                <a:cs typeface="Calibri"/>
              </a:rPr>
              <a:t>0.</a:t>
            </a:r>
            <a:r>
              <a:rPr sz="2000" b="1" spc="-5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17375E"/>
                </a:solidFill>
                <a:latin typeface="Calibri"/>
                <a:cs typeface="Calibri"/>
              </a:rPr>
              <a:t>Пояснительная</a:t>
            </a:r>
            <a:r>
              <a:rPr sz="2000" b="1" spc="-5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17375E"/>
                </a:solidFill>
                <a:latin typeface="Calibri"/>
                <a:cs typeface="Calibri"/>
              </a:rPr>
              <a:t>записка</a:t>
            </a:r>
            <a:r>
              <a:rPr sz="2000" b="1" spc="-6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17375E"/>
                </a:solidFill>
                <a:latin typeface="Calibri"/>
                <a:cs typeface="Calibri"/>
              </a:rPr>
              <a:t>–</a:t>
            </a:r>
            <a:r>
              <a:rPr sz="2000" b="1" spc="-3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17375E"/>
                </a:solidFill>
                <a:latin typeface="Calibri"/>
                <a:cs typeface="Calibri"/>
              </a:rPr>
              <a:t>ФГОС</a:t>
            </a:r>
            <a:r>
              <a:rPr sz="2000" b="1" spc="-4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17375E"/>
                </a:solidFill>
                <a:latin typeface="Calibri"/>
                <a:cs typeface="Calibri"/>
              </a:rPr>
              <a:t>-2021г.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16" name="object 1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521145" y="2170145"/>
            <a:ext cx="5172506" cy="990806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6923278" y="2190750"/>
            <a:ext cx="4216400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17375E"/>
                </a:solidFill>
                <a:latin typeface="Calibri"/>
                <a:cs typeface="Calibri"/>
              </a:rPr>
              <a:t>2.</a:t>
            </a:r>
            <a:r>
              <a:rPr sz="2000" b="1" spc="-4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17375E"/>
                </a:solidFill>
                <a:latin typeface="Calibri"/>
                <a:cs typeface="Calibri"/>
              </a:rPr>
              <a:t>планируемые</a:t>
            </a:r>
            <a:r>
              <a:rPr sz="2000" b="1" spc="-4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17375E"/>
                </a:solidFill>
                <a:latin typeface="Calibri"/>
                <a:cs typeface="Calibri"/>
              </a:rPr>
              <a:t>результаты</a:t>
            </a:r>
            <a:r>
              <a:rPr sz="2000" b="1" spc="-3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17375E"/>
                </a:solidFill>
                <a:latin typeface="Calibri"/>
                <a:cs typeface="Calibri"/>
              </a:rPr>
              <a:t>освоения </a:t>
            </a:r>
            <a:r>
              <a:rPr sz="2000" b="1" dirty="0">
                <a:solidFill>
                  <a:srgbClr val="17375E"/>
                </a:solidFill>
                <a:latin typeface="Calibri"/>
                <a:cs typeface="Calibri"/>
              </a:rPr>
              <a:t>учебного</a:t>
            </a:r>
            <a:r>
              <a:rPr sz="2000" b="1" spc="-7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17375E"/>
                </a:solidFill>
                <a:latin typeface="Calibri"/>
                <a:cs typeface="Calibri"/>
              </a:rPr>
              <a:t>предмета,</a:t>
            </a:r>
            <a:r>
              <a:rPr sz="2000" b="1" spc="-7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17375E"/>
                </a:solidFill>
                <a:latin typeface="Calibri"/>
                <a:cs typeface="Calibri"/>
              </a:rPr>
              <a:t>курса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18" name="object 1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434328" y="1664207"/>
            <a:ext cx="5259324" cy="841248"/>
          </a:xfrm>
          <a:prstGeom prst="rect">
            <a:avLst/>
          </a:prstGeom>
        </p:spPr>
      </p:pic>
      <p:sp>
        <p:nvSpPr>
          <p:cNvPr id="19" name="object 19"/>
          <p:cNvSpPr txBox="1"/>
          <p:nvPr/>
        </p:nvSpPr>
        <p:spPr>
          <a:xfrm>
            <a:off x="6923278" y="1707261"/>
            <a:ext cx="457962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17375E"/>
                </a:solidFill>
                <a:latin typeface="Calibri"/>
                <a:cs typeface="Calibri"/>
              </a:rPr>
              <a:t>1.</a:t>
            </a:r>
            <a:r>
              <a:rPr sz="2000" b="1" spc="-3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17375E"/>
                </a:solidFill>
                <a:latin typeface="Calibri"/>
                <a:cs typeface="Calibri"/>
              </a:rPr>
              <a:t>содержание</a:t>
            </a:r>
            <a:r>
              <a:rPr sz="2000" b="1" spc="-4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17375E"/>
                </a:solidFill>
                <a:latin typeface="Calibri"/>
                <a:cs typeface="Calibri"/>
              </a:rPr>
              <a:t>учебного</a:t>
            </a:r>
            <a:r>
              <a:rPr sz="2000" b="1" spc="-4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17375E"/>
                </a:solidFill>
                <a:latin typeface="Calibri"/>
                <a:cs typeface="Calibri"/>
              </a:rPr>
              <a:t>предмета,</a:t>
            </a:r>
            <a:r>
              <a:rPr sz="2000" b="1" spc="-6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17375E"/>
                </a:solidFill>
                <a:latin typeface="Calibri"/>
                <a:cs typeface="Calibri"/>
              </a:rPr>
              <a:t>курса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20" name="object 2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434328" y="3014472"/>
            <a:ext cx="5259324" cy="841247"/>
          </a:xfrm>
          <a:prstGeom prst="rect">
            <a:avLst/>
          </a:prstGeom>
        </p:spPr>
      </p:pic>
      <p:sp>
        <p:nvSpPr>
          <p:cNvPr id="21" name="object 21"/>
          <p:cNvSpPr txBox="1"/>
          <p:nvPr/>
        </p:nvSpPr>
        <p:spPr>
          <a:xfrm>
            <a:off x="6923278" y="3057906"/>
            <a:ext cx="3459479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17375E"/>
                </a:solidFill>
                <a:latin typeface="Calibri"/>
                <a:cs typeface="Calibri"/>
              </a:rPr>
              <a:t>3.</a:t>
            </a:r>
            <a:r>
              <a:rPr sz="2000" b="1" spc="-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17375E"/>
                </a:solidFill>
                <a:latin typeface="Calibri"/>
                <a:cs typeface="Calibri"/>
              </a:rPr>
              <a:t>тематическое</a:t>
            </a:r>
            <a:r>
              <a:rPr sz="2000" b="1" spc="-2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17375E"/>
                </a:solidFill>
                <a:latin typeface="Calibri"/>
                <a:cs typeface="Calibri"/>
              </a:rPr>
              <a:t>планирование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6530593" y="4080128"/>
            <a:ext cx="5510530" cy="2510155"/>
            <a:chOff x="6530593" y="4080128"/>
            <a:chExt cx="5510530" cy="2510155"/>
          </a:xfrm>
        </p:grpSpPr>
        <p:sp>
          <p:nvSpPr>
            <p:cNvPr id="26" name="object 26"/>
            <p:cNvSpPr/>
            <p:nvPr/>
          </p:nvSpPr>
          <p:spPr>
            <a:xfrm>
              <a:off x="6555993" y="5113908"/>
              <a:ext cx="3097530" cy="1463675"/>
            </a:xfrm>
            <a:custGeom>
              <a:avLst/>
              <a:gdLst/>
              <a:ahLst/>
              <a:cxnLst/>
              <a:rect l="l" t="t" r="r" b="b"/>
              <a:pathLst>
                <a:path w="3097529" h="1463675">
                  <a:moveTo>
                    <a:pt x="262356" y="50"/>
                  </a:moveTo>
                  <a:lnTo>
                    <a:pt x="0" y="50"/>
                  </a:lnTo>
                  <a:lnTo>
                    <a:pt x="0" y="1463090"/>
                  </a:lnTo>
                  <a:lnTo>
                    <a:pt x="262356" y="1463090"/>
                  </a:lnTo>
                  <a:lnTo>
                    <a:pt x="262356" y="50"/>
                  </a:lnTo>
                  <a:close/>
                </a:path>
                <a:path w="3097529" h="1463675">
                  <a:moveTo>
                    <a:pt x="1333423" y="0"/>
                  </a:moveTo>
                  <a:lnTo>
                    <a:pt x="823976" y="0"/>
                  </a:lnTo>
                  <a:lnTo>
                    <a:pt x="262382" y="50"/>
                  </a:lnTo>
                  <a:lnTo>
                    <a:pt x="262382" y="1463090"/>
                  </a:lnTo>
                  <a:lnTo>
                    <a:pt x="823976" y="1463090"/>
                  </a:lnTo>
                  <a:lnTo>
                    <a:pt x="1333423" y="1463090"/>
                  </a:lnTo>
                  <a:lnTo>
                    <a:pt x="1333423" y="365810"/>
                  </a:lnTo>
                  <a:lnTo>
                    <a:pt x="824090" y="365810"/>
                  </a:lnTo>
                  <a:lnTo>
                    <a:pt x="1333423" y="365760"/>
                  </a:lnTo>
                  <a:lnTo>
                    <a:pt x="1333423" y="182880"/>
                  </a:lnTo>
                  <a:lnTo>
                    <a:pt x="1333423" y="0"/>
                  </a:lnTo>
                  <a:close/>
                </a:path>
                <a:path w="3097529" h="1463675">
                  <a:moveTo>
                    <a:pt x="1986648" y="365810"/>
                  </a:moveTo>
                  <a:lnTo>
                    <a:pt x="1333500" y="365810"/>
                  </a:lnTo>
                  <a:lnTo>
                    <a:pt x="1333500" y="1463090"/>
                  </a:lnTo>
                  <a:lnTo>
                    <a:pt x="1986648" y="1463090"/>
                  </a:lnTo>
                  <a:lnTo>
                    <a:pt x="1986648" y="365810"/>
                  </a:lnTo>
                  <a:close/>
                </a:path>
                <a:path w="3097529" h="1463675">
                  <a:moveTo>
                    <a:pt x="1986648" y="0"/>
                  </a:moveTo>
                  <a:lnTo>
                    <a:pt x="1333500" y="0"/>
                  </a:lnTo>
                  <a:lnTo>
                    <a:pt x="1333500" y="182880"/>
                  </a:lnTo>
                  <a:lnTo>
                    <a:pt x="1333500" y="365760"/>
                  </a:lnTo>
                  <a:lnTo>
                    <a:pt x="1986648" y="365760"/>
                  </a:lnTo>
                  <a:lnTo>
                    <a:pt x="1986648" y="182880"/>
                  </a:lnTo>
                  <a:lnTo>
                    <a:pt x="1986648" y="0"/>
                  </a:lnTo>
                  <a:close/>
                </a:path>
                <a:path w="3097529" h="1463675">
                  <a:moveTo>
                    <a:pt x="3097009" y="365810"/>
                  </a:moveTo>
                  <a:lnTo>
                    <a:pt x="1986661" y="365810"/>
                  </a:lnTo>
                  <a:lnTo>
                    <a:pt x="1986661" y="1463090"/>
                  </a:lnTo>
                  <a:lnTo>
                    <a:pt x="3097009" y="1463090"/>
                  </a:lnTo>
                  <a:lnTo>
                    <a:pt x="3097009" y="365810"/>
                  </a:lnTo>
                  <a:close/>
                </a:path>
                <a:path w="3097529" h="1463675">
                  <a:moveTo>
                    <a:pt x="3097009" y="0"/>
                  </a:moveTo>
                  <a:lnTo>
                    <a:pt x="1986661" y="0"/>
                  </a:lnTo>
                  <a:lnTo>
                    <a:pt x="1986661" y="182880"/>
                  </a:lnTo>
                  <a:lnTo>
                    <a:pt x="1986661" y="365760"/>
                  </a:lnTo>
                  <a:lnTo>
                    <a:pt x="3097009" y="365760"/>
                  </a:lnTo>
                  <a:lnTo>
                    <a:pt x="3097009" y="182880"/>
                  </a:lnTo>
                  <a:lnTo>
                    <a:pt x="3097009" y="0"/>
                  </a:lnTo>
                  <a:close/>
                </a:path>
              </a:pathLst>
            </a:custGeom>
            <a:solidFill>
              <a:srgbClr val="C3D2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818375" y="4256658"/>
              <a:ext cx="2834640" cy="2327275"/>
            </a:xfrm>
            <a:custGeom>
              <a:avLst/>
              <a:gdLst/>
              <a:ahLst/>
              <a:cxnLst/>
              <a:rect l="l" t="t" r="r" b="b"/>
              <a:pathLst>
                <a:path w="2834640" h="2327275">
                  <a:moveTo>
                    <a:pt x="0" y="0"/>
                  </a:moveTo>
                  <a:lnTo>
                    <a:pt x="0" y="2326690"/>
                  </a:lnTo>
                </a:path>
                <a:path w="2834640" h="2327275">
                  <a:moveTo>
                    <a:pt x="561594" y="0"/>
                  </a:moveTo>
                  <a:lnTo>
                    <a:pt x="561594" y="2326690"/>
                  </a:lnTo>
                </a:path>
                <a:path w="2834640" h="2327275">
                  <a:moveTo>
                    <a:pt x="1071118" y="0"/>
                  </a:moveTo>
                  <a:lnTo>
                    <a:pt x="1071118" y="2326690"/>
                  </a:lnTo>
                </a:path>
                <a:path w="2834640" h="2327275">
                  <a:moveTo>
                    <a:pt x="1724278" y="0"/>
                  </a:moveTo>
                  <a:lnTo>
                    <a:pt x="1724278" y="2326690"/>
                  </a:lnTo>
                </a:path>
                <a:path w="2834640" h="2327275">
                  <a:moveTo>
                    <a:pt x="2834640" y="0"/>
                  </a:moveTo>
                  <a:lnTo>
                    <a:pt x="2834640" y="232669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549643" y="4275708"/>
              <a:ext cx="5472430" cy="0"/>
            </a:xfrm>
            <a:custGeom>
              <a:avLst/>
              <a:gdLst/>
              <a:ahLst/>
              <a:cxnLst/>
              <a:rect l="l" t="t" r="r" b="b"/>
              <a:pathLst>
                <a:path w="5472430">
                  <a:moveTo>
                    <a:pt x="0" y="0"/>
                  </a:moveTo>
                  <a:lnTo>
                    <a:pt x="5472176" y="0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549643" y="4086478"/>
              <a:ext cx="5472430" cy="2497455"/>
            </a:xfrm>
            <a:custGeom>
              <a:avLst/>
              <a:gdLst/>
              <a:ahLst/>
              <a:cxnLst/>
              <a:rect l="l" t="t" r="r" b="b"/>
              <a:pathLst>
                <a:path w="5472430" h="2497454">
                  <a:moveTo>
                    <a:pt x="0" y="1027430"/>
                  </a:moveTo>
                  <a:lnTo>
                    <a:pt x="5472176" y="1027430"/>
                  </a:lnTo>
                </a:path>
                <a:path w="5472430" h="2497454">
                  <a:moveTo>
                    <a:pt x="823976" y="1210310"/>
                  </a:moveTo>
                  <a:lnTo>
                    <a:pt x="3109722" y="1210310"/>
                  </a:lnTo>
                </a:path>
                <a:path w="5472430" h="2497454">
                  <a:moveTo>
                    <a:pt x="823976" y="1393190"/>
                  </a:moveTo>
                  <a:lnTo>
                    <a:pt x="3109722" y="1393190"/>
                  </a:lnTo>
                </a:path>
                <a:path w="5472430" h="2497454">
                  <a:moveTo>
                    <a:pt x="6350" y="0"/>
                  </a:moveTo>
                  <a:lnTo>
                    <a:pt x="6350" y="2496870"/>
                  </a:lnTo>
                </a:path>
                <a:path w="5472430" h="2497454">
                  <a:moveTo>
                    <a:pt x="5465826" y="0"/>
                  </a:moveTo>
                  <a:lnTo>
                    <a:pt x="5465826" y="2496870"/>
                  </a:lnTo>
                </a:path>
                <a:path w="5472430" h="2497454">
                  <a:moveTo>
                    <a:pt x="0" y="6350"/>
                  </a:moveTo>
                  <a:lnTo>
                    <a:pt x="5472176" y="6350"/>
                  </a:lnTo>
                </a:path>
                <a:path w="5472430" h="2497454">
                  <a:moveTo>
                    <a:pt x="0" y="2490520"/>
                  </a:moveTo>
                  <a:lnTo>
                    <a:pt x="5472176" y="249052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6562343" y="4099178"/>
            <a:ext cx="5447030" cy="157480"/>
          </a:xfrm>
          <a:prstGeom prst="rect">
            <a:avLst/>
          </a:prstGeom>
          <a:solidFill>
            <a:srgbClr val="8EB4E2"/>
          </a:solidFill>
        </p:spPr>
        <p:txBody>
          <a:bodyPr vert="horz" wrap="square" lIns="0" tIns="0" rIns="0" bIns="0" rtlCol="0">
            <a:spAutoFit/>
          </a:bodyPr>
          <a:lstStyle/>
          <a:p>
            <a:pPr marL="62865">
              <a:lnSpc>
                <a:spcPts val="1240"/>
              </a:lnSpc>
            </a:pPr>
            <a:r>
              <a:rPr sz="1200" b="1" spc="-10" dirty="0">
                <a:latin typeface="Calibri"/>
                <a:cs typeface="Calibri"/>
              </a:rPr>
              <a:t>Класс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562343" y="4294759"/>
            <a:ext cx="250190" cy="812800"/>
          </a:xfrm>
          <a:prstGeom prst="rect">
            <a:avLst/>
          </a:prstGeom>
          <a:solidFill>
            <a:srgbClr val="8EB4E2"/>
          </a:solidFill>
        </p:spPr>
        <p:txBody>
          <a:bodyPr vert="horz" wrap="square" lIns="0" tIns="0" rIns="0" bIns="0" rtlCol="0">
            <a:spAutoFit/>
          </a:bodyPr>
          <a:lstStyle/>
          <a:p>
            <a:pPr marL="62865">
              <a:lnSpc>
                <a:spcPts val="760"/>
              </a:lnSpc>
            </a:pPr>
            <a:r>
              <a:rPr sz="800" b="1" dirty="0">
                <a:latin typeface="Calibri"/>
                <a:cs typeface="Calibri"/>
              </a:rPr>
              <a:t>р</a:t>
            </a:r>
            <a:endParaRPr sz="800">
              <a:latin typeface="Calibri"/>
              <a:cs typeface="Calibri"/>
            </a:endParaRPr>
          </a:p>
          <a:p>
            <a:pPr marL="62865" marR="118745" algn="just">
              <a:lnSpc>
                <a:spcPct val="100000"/>
              </a:lnSpc>
            </a:pPr>
            <a:r>
              <a:rPr sz="800" b="1" spc="-50" dirty="0">
                <a:latin typeface="Calibri"/>
                <a:cs typeface="Calibri"/>
              </a:rPr>
              <a:t>а</a:t>
            </a:r>
            <a:r>
              <a:rPr sz="800" b="1" spc="200" dirty="0">
                <a:latin typeface="Calibri"/>
                <a:cs typeface="Calibri"/>
              </a:rPr>
              <a:t> </a:t>
            </a:r>
            <a:r>
              <a:rPr sz="800" b="1" spc="-50" dirty="0">
                <a:latin typeface="Calibri"/>
                <a:cs typeface="Calibri"/>
              </a:rPr>
              <a:t>з</a:t>
            </a:r>
            <a:r>
              <a:rPr sz="800" b="1" spc="200" dirty="0">
                <a:latin typeface="Calibri"/>
                <a:cs typeface="Calibri"/>
              </a:rPr>
              <a:t> </a:t>
            </a:r>
            <a:r>
              <a:rPr sz="800" b="1" spc="-50" dirty="0">
                <a:latin typeface="Calibri"/>
                <a:cs typeface="Calibri"/>
              </a:rPr>
              <a:t>д</a:t>
            </a:r>
            <a:r>
              <a:rPr sz="800" b="1" spc="200" dirty="0">
                <a:latin typeface="Calibri"/>
                <a:cs typeface="Calibri"/>
              </a:rPr>
              <a:t> </a:t>
            </a:r>
            <a:r>
              <a:rPr sz="800" b="1" spc="-50" dirty="0">
                <a:latin typeface="Calibri"/>
                <a:cs typeface="Calibri"/>
              </a:rPr>
              <a:t>е</a:t>
            </a:r>
            <a:r>
              <a:rPr sz="800" b="1" spc="200" dirty="0">
                <a:latin typeface="Calibri"/>
                <a:cs typeface="Calibri"/>
              </a:rPr>
              <a:t> </a:t>
            </a:r>
            <a:r>
              <a:rPr sz="800" b="1" spc="-50" dirty="0">
                <a:latin typeface="Calibri"/>
                <a:cs typeface="Calibri"/>
              </a:rPr>
              <a:t>л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824726" y="4294759"/>
            <a:ext cx="549275" cy="812800"/>
          </a:xfrm>
          <a:prstGeom prst="rect">
            <a:avLst/>
          </a:prstGeom>
          <a:solidFill>
            <a:srgbClr val="8EB4E2"/>
          </a:solidFill>
        </p:spPr>
        <p:txBody>
          <a:bodyPr vert="horz" wrap="square" lIns="0" tIns="0" rIns="0" bIns="0" rtlCol="0">
            <a:spAutoFit/>
          </a:bodyPr>
          <a:lstStyle/>
          <a:p>
            <a:pPr marL="62865">
              <a:lnSpc>
                <a:spcPts val="1225"/>
              </a:lnSpc>
            </a:pPr>
            <a:r>
              <a:rPr sz="1200" b="1" spc="-20" dirty="0">
                <a:latin typeface="Calibri"/>
                <a:cs typeface="Calibri"/>
              </a:rPr>
              <a:t>Колич</a:t>
            </a:r>
            <a:endParaRPr sz="1200">
              <a:latin typeface="Calibri"/>
              <a:cs typeface="Calibri"/>
            </a:endParaRPr>
          </a:p>
          <a:p>
            <a:pPr marL="62865">
              <a:lnSpc>
                <a:spcPct val="100000"/>
              </a:lnSpc>
            </a:pPr>
            <a:r>
              <a:rPr sz="1200" b="1" spc="-10" dirty="0">
                <a:latin typeface="Calibri"/>
                <a:cs typeface="Calibri"/>
              </a:rPr>
              <a:t>ество</a:t>
            </a:r>
            <a:endParaRPr sz="1200">
              <a:latin typeface="Calibri"/>
              <a:cs typeface="Calibri"/>
            </a:endParaRPr>
          </a:p>
          <a:p>
            <a:pPr marL="62865">
              <a:lnSpc>
                <a:spcPct val="100000"/>
              </a:lnSpc>
            </a:pPr>
            <a:r>
              <a:rPr sz="1200" b="1" spc="-20" dirty="0">
                <a:latin typeface="Calibri"/>
                <a:cs typeface="Calibri"/>
              </a:rPr>
              <a:t>часов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7386319" y="4294759"/>
            <a:ext cx="497205" cy="812800"/>
          </a:xfrm>
          <a:prstGeom prst="rect">
            <a:avLst/>
          </a:prstGeom>
          <a:solidFill>
            <a:srgbClr val="8EB4E2"/>
          </a:solidFill>
        </p:spPr>
        <p:txBody>
          <a:bodyPr vert="horz" wrap="square" lIns="0" tIns="0" rIns="0" bIns="0" rtlCol="0">
            <a:spAutoFit/>
          </a:bodyPr>
          <a:lstStyle/>
          <a:p>
            <a:pPr marL="62865">
              <a:lnSpc>
                <a:spcPts val="1225"/>
              </a:lnSpc>
            </a:pPr>
            <a:r>
              <a:rPr sz="1200" b="1" spc="-20" dirty="0">
                <a:latin typeface="Calibri"/>
                <a:cs typeface="Calibri"/>
              </a:rPr>
              <a:t>Темы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7895843" y="4294759"/>
            <a:ext cx="640715" cy="812800"/>
          </a:xfrm>
          <a:prstGeom prst="rect">
            <a:avLst/>
          </a:prstGeom>
          <a:solidFill>
            <a:srgbClr val="8EB4E2"/>
          </a:solidFill>
        </p:spPr>
        <p:txBody>
          <a:bodyPr vert="horz" wrap="square" lIns="0" tIns="0" rIns="0" bIns="0" rtlCol="0">
            <a:spAutoFit/>
          </a:bodyPr>
          <a:lstStyle/>
          <a:p>
            <a:pPr marL="62865">
              <a:lnSpc>
                <a:spcPts val="1225"/>
              </a:lnSpc>
            </a:pPr>
            <a:r>
              <a:rPr sz="1200" b="1" spc="-10" dirty="0">
                <a:latin typeface="Calibri"/>
                <a:cs typeface="Calibri"/>
              </a:rPr>
              <a:t>Количе</a:t>
            </a:r>
            <a:endParaRPr sz="1200">
              <a:latin typeface="Calibri"/>
              <a:cs typeface="Calibri"/>
            </a:endParaRPr>
          </a:p>
          <a:p>
            <a:pPr marL="62865">
              <a:lnSpc>
                <a:spcPct val="100000"/>
              </a:lnSpc>
            </a:pPr>
            <a:r>
              <a:rPr sz="1200" b="1" spc="-20" dirty="0">
                <a:latin typeface="Calibri"/>
                <a:cs typeface="Calibri"/>
              </a:rPr>
              <a:t>ство</a:t>
            </a:r>
            <a:endParaRPr sz="1200">
              <a:latin typeface="Calibri"/>
              <a:cs typeface="Calibri"/>
            </a:endParaRPr>
          </a:p>
          <a:p>
            <a:pPr marL="62865">
              <a:lnSpc>
                <a:spcPct val="100000"/>
              </a:lnSpc>
            </a:pPr>
            <a:r>
              <a:rPr sz="1200" b="1" spc="-20" dirty="0">
                <a:latin typeface="Calibri"/>
                <a:cs typeface="Calibri"/>
              </a:rPr>
              <a:t>часов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8549005" y="4294759"/>
            <a:ext cx="1097915" cy="812800"/>
          </a:xfrm>
          <a:prstGeom prst="rect">
            <a:avLst/>
          </a:prstGeom>
          <a:solidFill>
            <a:srgbClr val="8EB4E2"/>
          </a:solidFill>
        </p:spPr>
        <p:txBody>
          <a:bodyPr vert="horz" wrap="square" lIns="0" tIns="0" rIns="0" bIns="0" rtlCol="0">
            <a:spAutoFit/>
          </a:bodyPr>
          <a:lstStyle/>
          <a:p>
            <a:pPr marL="62865">
              <a:lnSpc>
                <a:spcPts val="1110"/>
              </a:lnSpc>
            </a:pPr>
            <a:r>
              <a:rPr sz="1100" b="1" spc="-10" dirty="0">
                <a:latin typeface="Calibri"/>
                <a:cs typeface="Calibri"/>
              </a:rPr>
              <a:t>Основные</a:t>
            </a:r>
            <a:endParaRPr sz="1100">
              <a:latin typeface="Calibri"/>
              <a:cs typeface="Calibri"/>
            </a:endParaRPr>
          </a:p>
          <a:p>
            <a:pPr marL="62865" marR="53340">
              <a:lnSpc>
                <a:spcPct val="100000"/>
              </a:lnSpc>
            </a:pPr>
            <a:r>
              <a:rPr sz="1100" b="1" spc="-20" dirty="0">
                <a:latin typeface="Calibri"/>
                <a:cs typeface="Calibri"/>
              </a:rPr>
              <a:t>виды </a:t>
            </a:r>
            <a:r>
              <a:rPr sz="1100" b="1" spc="-10" dirty="0">
                <a:latin typeface="Calibri"/>
                <a:cs typeface="Calibri"/>
              </a:rPr>
              <a:t>деятельности обучающихся </a:t>
            </a:r>
            <a:r>
              <a:rPr sz="1100" b="1" dirty="0">
                <a:latin typeface="Calibri"/>
                <a:cs typeface="Calibri"/>
              </a:rPr>
              <a:t>(на</a:t>
            </a:r>
            <a:r>
              <a:rPr sz="1100" b="1" spc="-35" dirty="0">
                <a:latin typeface="Calibri"/>
                <a:cs typeface="Calibri"/>
              </a:rPr>
              <a:t> </a:t>
            </a:r>
            <a:r>
              <a:rPr sz="1100" b="1" dirty="0">
                <a:latin typeface="Calibri"/>
                <a:cs typeface="Calibri"/>
              </a:rPr>
              <a:t>уровне</a:t>
            </a:r>
            <a:r>
              <a:rPr sz="1100" b="1" spc="-25" dirty="0">
                <a:latin typeface="Calibri"/>
                <a:cs typeface="Calibri"/>
              </a:rPr>
              <a:t> </a:t>
            </a:r>
            <a:r>
              <a:rPr sz="1100" b="1" spc="-20" dirty="0">
                <a:latin typeface="Calibri"/>
                <a:cs typeface="Calibri"/>
              </a:rPr>
              <a:t>УУД)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9659366" y="4294759"/>
            <a:ext cx="2350135" cy="812800"/>
          </a:xfrm>
          <a:prstGeom prst="rect">
            <a:avLst/>
          </a:prstGeom>
          <a:solidFill>
            <a:srgbClr val="8EB4E2"/>
          </a:solidFill>
        </p:spPr>
        <p:txBody>
          <a:bodyPr vert="horz" wrap="square" lIns="0" tIns="0" rIns="0" bIns="0" rtlCol="0">
            <a:spAutoFit/>
          </a:bodyPr>
          <a:lstStyle/>
          <a:p>
            <a:pPr marL="63500">
              <a:lnSpc>
                <a:spcPts val="1225"/>
              </a:lnSpc>
            </a:pPr>
            <a:r>
              <a:rPr sz="1200" b="1" spc="-10" dirty="0">
                <a:solidFill>
                  <a:srgbClr val="C00000"/>
                </a:solidFill>
                <a:latin typeface="Calibri"/>
                <a:cs typeface="Calibri"/>
              </a:rPr>
              <a:t>Электронные</a:t>
            </a:r>
            <a:r>
              <a:rPr sz="1200" b="1" spc="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C00000"/>
                </a:solidFill>
                <a:latin typeface="Calibri"/>
                <a:cs typeface="Calibri"/>
              </a:rPr>
              <a:t>(цифровые)</a:t>
            </a:r>
            <a:endParaRPr sz="1200">
              <a:latin typeface="Calibri"/>
              <a:cs typeface="Calibri"/>
            </a:endParaRPr>
          </a:p>
          <a:p>
            <a:pPr marL="63500">
              <a:lnSpc>
                <a:spcPct val="100000"/>
              </a:lnSpc>
            </a:pPr>
            <a:r>
              <a:rPr sz="1200" b="1" spc="-10" dirty="0">
                <a:solidFill>
                  <a:srgbClr val="C00000"/>
                </a:solidFill>
                <a:latin typeface="Calibri"/>
                <a:cs typeface="Calibri"/>
              </a:rPr>
              <a:t>образовательные</a:t>
            </a:r>
            <a:r>
              <a:rPr sz="1200" b="1" spc="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C00000"/>
                </a:solidFill>
                <a:latin typeface="Calibri"/>
                <a:cs typeface="Calibri"/>
              </a:rPr>
              <a:t>ресурсы</a:t>
            </a:r>
            <a:endParaRPr sz="1200">
              <a:latin typeface="Calibri"/>
              <a:cs typeface="Calibri"/>
            </a:endParaRPr>
          </a:p>
          <a:p>
            <a:pPr marL="63500">
              <a:lnSpc>
                <a:spcPct val="100000"/>
              </a:lnSpc>
            </a:pPr>
            <a:r>
              <a:rPr sz="1200" b="1" dirty="0">
                <a:solidFill>
                  <a:srgbClr val="C00000"/>
                </a:solidFill>
                <a:latin typeface="Calibri"/>
                <a:cs typeface="Calibri"/>
              </a:rPr>
              <a:t>(</a:t>
            </a:r>
            <a:r>
              <a:rPr sz="1200" b="1" u="sng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по</a:t>
            </a:r>
            <a:r>
              <a:rPr sz="1200" b="1" u="sng" spc="-2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 </a:t>
            </a:r>
            <a:r>
              <a:rPr sz="1200" b="1" u="sng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теме</a:t>
            </a:r>
            <a:r>
              <a:rPr sz="1200" b="1" spc="-10" dirty="0">
                <a:solidFill>
                  <a:srgbClr val="C00000"/>
                </a:solidFill>
                <a:latin typeface="Calibri"/>
                <a:cs typeface="Calibri"/>
              </a:rPr>
              <a:t>)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555993" y="5113909"/>
            <a:ext cx="262890" cy="1463675"/>
          </a:xfrm>
          <a:prstGeom prst="rect">
            <a:avLst/>
          </a:prstGeom>
          <a:ln w="12700">
            <a:solidFill>
              <a:srgbClr val="FFFFF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69215">
              <a:lnSpc>
                <a:spcPts val="1380"/>
              </a:lnSpc>
            </a:pPr>
            <a:r>
              <a:rPr sz="1200" b="1" spc="-25" dirty="0">
                <a:latin typeface="Calibri"/>
                <a:cs typeface="Calibri"/>
              </a:rPr>
              <a:t>1.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9653016" y="5113909"/>
            <a:ext cx="2362835" cy="1463675"/>
          </a:xfrm>
          <a:prstGeom prst="rect">
            <a:avLst/>
          </a:prstGeom>
          <a:solidFill>
            <a:srgbClr val="C3D2E9"/>
          </a:solidFill>
          <a:ln w="12700">
            <a:solidFill>
              <a:srgbClr val="FFFFF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69850">
              <a:lnSpc>
                <a:spcPts val="1380"/>
              </a:lnSpc>
            </a:pPr>
            <a:r>
              <a:rPr sz="1200" b="1" spc="-20" dirty="0">
                <a:latin typeface="Calibri"/>
                <a:cs typeface="Calibri"/>
              </a:rPr>
              <a:t>мультимедийные</a:t>
            </a:r>
            <a:r>
              <a:rPr sz="1200" b="1" spc="7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программы,</a:t>
            </a:r>
            <a:endParaRPr sz="1200">
              <a:latin typeface="Calibri"/>
              <a:cs typeface="Calibri"/>
            </a:endParaRPr>
          </a:p>
          <a:p>
            <a:pPr marL="69850" marR="556895">
              <a:lnSpc>
                <a:spcPct val="100000"/>
              </a:lnSpc>
            </a:pPr>
            <a:r>
              <a:rPr sz="1200" b="1" spc="-10" dirty="0">
                <a:latin typeface="Calibri"/>
                <a:cs typeface="Calibri"/>
              </a:rPr>
              <a:t>электронные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учебники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spc="-50" dirty="0">
                <a:latin typeface="Calibri"/>
                <a:cs typeface="Calibri"/>
              </a:rPr>
              <a:t>и </a:t>
            </a:r>
            <a:r>
              <a:rPr sz="1200" b="1" dirty="0">
                <a:latin typeface="Calibri"/>
                <a:cs typeface="Calibri"/>
              </a:rPr>
              <a:t>задачники,</a:t>
            </a:r>
            <a:r>
              <a:rPr sz="1200" b="1" spc="-50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электронные библиотеки,</a:t>
            </a:r>
            <a:r>
              <a:rPr sz="1200" b="1" spc="1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виртуальные </a:t>
            </a:r>
            <a:r>
              <a:rPr sz="1200" b="1" dirty="0">
                <a:latin typeface="Calibri"/>
                <a:cs typeface="Calibri"/>
              </a:rPr>
              <a:t>лаборатории,</a:t>
            </a:r>
            <a:r>
              <a:rPr sz="1200" b="1" spc="-50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игровые</a:t>
            </a:r>
            <a:endParaRPr sz="1200">
              <a:latin typeface="Calibri"/>
              <a:cs typeface="Calibri"/>
            </a:endParaRPr>
          </a:p>
          <a:p>
            <a:pPr marL="69850" marR="393700">
              <a:lnSpc>
                <a:spcPct val="100000"/>
              </a:lnSpc>
            </a:pPr>
            <a:r>
              <a:rPr sz="1200" b="1" dirty="0">
                <a:latin typeface="Calibri"/>
                <a:cs typeface="Calibri"/>
              </a:rPr>
              <a:t>программы,</a:t>
            </a:r>
            <a:r>
              <a:rPr sz="1200" b="1" spc="-40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коллекции </a:t>
            </a:r>
            <a:r>
              <a:rPr sz="1200" b="1" dirty="0">
                <a:latin typeface="Calibri"/>
                <a:cs typeface="Calibri"/>
              </a:rPr>
              <a:t>цифровых</a:t>
            </a:r>
            <a:r>
              <a:rPr sz="1200" b="1" spc="-10" dirty="0">
                <a:latin typeface="Calibri"/>
                <a:cs typeface="Calibri"/>
              </a:rPr>
              <a:t> образовательных ресурсов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7436866" y="5276215"/>
            <a:ext cx="1447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5" dirty="0">
                <a:latin typeface="Calibri"/>
                <a:cs typeface="Calibri"/>
              </a:rPr>
              <a:t>2.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6544056" y="3704844"/>
            <a:ext cx="5447030" cy="338455"/>
          </a:xfrm>
          <a:prstGeom prst="rect">
            <a:avLst/>
          </a:prstGeom>
          <a:solidFill>
            <a:srgbClr val="94B3D6"/>
          </a:solidFill>
        </p:spPr>
        <p:txBody>
          <a:bodyPr vert="horz" wrap="square" lIns="0" tIns="3302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60"/>
              </a:spcBef>
            </a:pPr>
            <a:r>
              <a:rPr sz="1600" b="1" spc="-25" dirty="0">
                <a:latin typeface="Calibri"/>
                <a:cs typeface="Calibri"/>
              </a:rPr>
              <a:t>Тематическое</a:t>
            </a:r>
            <a:r>
              <a:rPr sz="1600" b="1" spc="-5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планирование</a:t>
            </a:r>
            <a:r>
              <a:rPr sz="1600" b="1" spc="-4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ФГОС</a:t>
            </a:r>
            <a:r>
              <a:rPr sz="1600" b="1" spc="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-</a:t>
            </a:r>
            <a:r>
              <a:rPr sz="1600" b="1" spc="-30" dirty="0">
                <a:latin typeface="Calibri"/>
                <a:cs typeface="Calibri"/>
              </a:rPr>
              <a:t> </a:t>
            </a:r>
            <a:r>
              <a:rPr sz="1600" b="1" spc="-20" dirty="0">
                <a:latin typeface="Calibri"/>
                <a:cs typeface="Calibri"/>
              </a:rPr>
              <a:t>2021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41" name="object 4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646164" y="5091683"/>
            <a:ext cx="2535935" cy="1766315"/>
          </a:xfrm>
          <a:prstGeom prst="rect">
            <a:avLst/>
          </a:prstGeom>
        </p:spPr>
      </p:pic>
      <p:sp>
        <p:nvSpPr>
          <p:cNvPr id="42" name="object 42"/>
          <p:cNvSpPr txBox="1"/>
          <p:nvPr/>
        </p:nvSpPr>
        <p:spPr>
          <a:xfrm>
            <a:off x="7365238" y="5125973"/>
            <a:ext cx="144335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600" b="1" spc="-790" dirty="0">
                <a:solidFill>
                  <a:srgbClr val="C00000"/>
                </a:solidFill>
                <a:latin typeface="Calibri"/>
                <a:cs typeface="Calibri"/>
              </a:rPr>
              <a:t>Ф</a:t>
            </a:r>
            <a:r>
              <a:rPr sz="1800" b="1" spc="30" baseline="30092" dirty="0">
                <a:latin typeface="Calibri"/>
                <a:cs typeface="Calibri"/>
              </a:rPr>
              <a:t>1</a:t>
            </a:r>
            <a:r>
              <a:rPr sz="1800" b="1" spc="-187" baseline="30092" dirty="0">
                <a:latin typeface="Calibri"/>
                <a:cs typeface="Calibri"/>
              </a:rPr>
              <a:t>.</a:t>
            </a:r>
            <a:r>
              <a:rPr sz="1600" b="1" spc="10" dirty="0">
                <a:solidFill>
                  <a:srgbClr val="C00000"/>
                </a:solidFill>
                <a:latin typeface="Calibri"/>
                <a:cs typeface="Calibri"/>
              </a:rPr>
              <a:t>орми</a:t>
            </a:r>
            <a:r>
              <a:rPr sz="1600" b="1" dirty="0">
                <a:solidFill>
                  <a:srgbClr val="C00000"/>
                </a:solidFill>
                <a:latin typeface="Calibri"/>
                <a:cs typeface="Calibri"/>
              </a:rPr>
              <a:t>р</a:t>
            </a:r>
            <a:r>
              <a:rPr sz="1600" b="1" spc="10" dirty="0">
                <a:solidFill>
                  <a:srgbClr val="C00000"/>
                </a:solidFill>
                <a:latin typeface="Calibri"/>
                <a:cs typeface="Calibri"/>
              </a:rPr>
              <a:t>ование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7078726" y="5369814"/>
            <a:ext cx="201422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600" b="1" spc="-20" dirty="0">
                <a:solidFill>
                  <a:srgbClr val="C00000"/>
                </a:solidFill>
                <a:latin typeface="Calibri"/>
                <a:cs typeface="Calibri"/>
              </a:rPr>
              <a:t>р</a:t>
            </a:r>
            <a:r>
              <a:rPr sz="1600" b="1" spc="-15" dirty="0">
                <a:solidFill>
                  <a:srgbClr val="C00000"/>
                </a:solidFill>
                <a:latin typeface="Calibri"/>
                <a:cs typeface="Calibri"/>
              </a:rPr>
              <a:t>а</a:t>
            </a:r>
            <a:r>
              <a:rPr sz="1600" b="1" spc="-10" dirty="0">
                <a:solidFill>
                  <a:srgbClr val="C00000"/>
                </a:solidFill>
                <a:latin typeface="Calibri"/>
                <a:cs typeface="Calibri"/>
              </a:rPr>
              <a:t>б</a:t>
            </a:r>
            <a:r>
              <a:rPr sz="1600" b="1" spc="-750" dirty="0">
                <a:solidFill>
                  <a:srgbClr val="C00000"/>
                </a:solidFill>
                <a:latin typeface="Calibri"/>
                <a:cs typeface="Calibri"/>
              </a:rPr>
              <a:t>о</a:t>
            </a:r>
            <a:r>
              <a:rPr sz="1800" b="1" spc="-7" baseline="-13888" dirty="0">
                <a:latin typeface="Calibri"/>
                <a:cs typeface="Calibri"/>
              </a:rPr>
              <a:t>3</a:t>
            </a:r>
            <a:r>
              <a:rPr sz="1800" b="1" spc="-307" baseline="-13888" dirty="0">
                <a:latin typeface="Calibri"/>
                <a:cs typeface="Calibri"/>
              </a:rPr>
              <a:t>.</a:t>
            </a:r>
            <a:r>
              <a:rPr sz="1600" b="1" spc="-20" dirty="0">
                <a:solidFill>
                  <a:srgbClr val="C00000"/>
                </a:solidFill>
                <a:latin typeface="Calibri"/>
                <a:cs typeface="Calibri"/>
              </a:rPr>
              <a:t>чи</a:t>
            </a:r>
            <a:r>
              <a:rPr sz="1600" b="1" spc="-15" dirty="0">
                <a:solidFill>
                  <a:srgbClr val="C00000"/>
                </a:solidFill>
                <a:latin typeface="Calibri"/>
                <a:cs typeface="Calibri"/>
              </a:rPr>
              <a:t>х</a:t>
            </a:r>
            <a:r>
              <a:rPr sz="1600" b="1" spc="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C00000"/>
                </a:solidFill>
                <a:latin typeface="Calibri"/>
                <a:cs typeface="Calibri"/>
              </a:rPr>
              <a:t>программ</a:t>
            </a:r>
            <a:r>
              <a:rPr sz="1600" b="1" spc="-4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b="1" spc="-25" dirty="0">
                <a:solidFill>
                  <a:srgbClr val="C00000"/>
                </a:solidFill>
                <a:latin typeface="Calibri"/>
                <a:cs typeface="Calibri"/>
              </a:rPr>
              <a:t>по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7143750" y="5613603"/>
            <a:ext cx="188341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C00000"/>
                </a:solidFill>
                <a:latin typeface="Calibri"/>
                <a:cs typeface="Calibri"/>
              </a:rPr>
              <a:t>учебным</a:t>
            </a:r>
            <a:r>
              <a:rPr sz="1600" b="1" spc="-6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C00000"/>
                </a:solidFill>
                <a:latin typeface="Calibri"/>
                <a:cs typeface="Calibri"/>
              </a:rPr>
              <a:t>предметам</a:t>
            </a:r>
            <a:endParaRPr sz="1600">
              <a:latin typeface="Calibri"/>
              <a:cs typeface="Calibri"/>
            </a:endParaRPr>
          </a:p>
          <a:p>
            <a:pPr marL="105410">
              <a:lnSpc>
                <a:spcPct val="100000"/>
              </a:lnSpc>
            </a:pPr>
            <a:r>
              <a:rPr sz="1600" b="1" dirty="0">
                <a:solidFill>
                  <a:srgbClr val="C00000"/>
                </a:solidFill>
                <a:latin typeface="Calibri"/>
                <a:cs typeface="Calibri"/>
              </a:rPr>
              <a:t>для 1</a:t>
            </a:r>
            <a:r>
              <a:rPr sz="1600" b="1" spc="-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C00000"/>
                </a:solidFill>
                <a:latin typeface="Calibri"/>
                <a:cs typeface="Calibri"/>
              </a:rPr>
              <a:t>и</a:t>
            </a:r>
            <a:r>
              <a:rPr sz="1600" b="1" spc="-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b="1" spc="-20" dirty="0">
                <a:solidFill>
                  <a:srgbClr val="C00000"/>
                </a:solidFill>
                <a:latin typeface="Calibri"/>
                <a:cs typeface="Calibri"/>
              </a:rPr>
              <a:t>5-</a:t>
            </a:r>
            <a:r>
              <a:rPr sz="1600" b="1" dirty="0">
                <a:solidFill>
                  <a:srgbClr val="C00000"/>
                </a:solidFill>
                <a:latin typeface="Calibri"/>
                <a:cs typeface="Calibri"/>
              </a:rPr>
              <a:t>х</a:t>
            </a:r>
            <a:r>
              <a:rPr sz="1600" b="1" spc="-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C00000"/>
                </a:solidFill>
                <a:latin typeface="Calibri"/>
                <a:cs typeface="Calibri"/>
              </a:rPr>
              <a:t>классов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7565897" y="6101588"/>
            <a:ext cx="10414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C00000"/>
                </a:solidFill>
                <a:latin typeface="Calibri"/>
                <a:cs typeface="Calibri"/>
              </a:rPr>
              <a:t>с</a:t>
            </a:r>
            <a:r>
              <a:rPr sz="1600" b="1" spc="-10" dirty="0">
                <a:solidFill>
                  <a:srgbClr val="C00000"/>
                </a:solidFill>
                <a:latin typeface="Calibri"/>
                <a:cs typeface="Calibri"/>
              </a:rPr>
              <a:t> помощью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7337297" y="6345428"/>
            <a:ext cx="14960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C00000"/>
                </a:solidFill>
                <a:latin typeface="Calibri"/>
                <a:cs typeface="Calibri"/>
              </a:rPr>
              <a:t>конструктора</a:t>
            </a:r>
            <a:r>
              <a:rPr sz="1600" b="1" spc="-8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b="1" spc="-25" dirty="0">
                <a:solidFill>
                  <a:srgbClr val="C00000"/>
                </a:solidFill>
                <a:latin typeface="Calibri"/>
                <a:cs typeface="Calibri"/>
              </a:rPr>
              <a:t>РП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5907404" y="190880"/>
            <a:ext cx="48177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Конструктор</a:t>
            </a:r>
            <a:r>
              <a:rPr spc="-85" dirty="0"/>
              <a:t> </a:t>
            </a:r>
            <a:r>
              <a:rPr dirty="0"/>
              <a:t>рабочих</a:t>
            </a:r>
            <a:r>
              <a:rPr spc="-125" dirty="0"/>
              <a:t> </a:t>
            </a:r>
            <a:r>
              <a:rPr spc="-10" dirty="0"/>
              <a:t>программ</a:t>
            </a:r>
          </a:p>
        </p:txBody>
      </p:sp>
      <p:grpSp>
        <p:nvGrpSpPr>
          <p:cNvPr id="11" name="object 11"/>
          <p:cNvGrpSpPr/>
          <p:nvPr/>
        </p:nvGrpSpPr>
        <p:grpSpPr>
          <a:xfrm>
            <a:off x="239268" y="92964"/>
            <a:ext cx="11325225" cy="5979160"/>
            <a:chOff x="239268" y="92964"/>
            <a:chExt cx="11325225" cy="5979160"/>
          </a:xfrm>
        </p:grpSpPr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9268" y="1107947"/>
              <a:ext cx="6836664" cy="4631436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93736" y="1972056"/>
              <a:ext cx="3770376" cy="4099560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240535" y="92964"/>
              <a:ext cx="3237230" cy="1106805"/>
            </a:xfrm>
            <a:custGeom>
              <a:avLst/>
              <a:gdLst/>
              <a:ahLst/>
              <a:cxnLst/>
              <a:rect l="l" t="t" r="r" b="b"/>
              <a:pathLst>
                <a:path w="3237229" h="1106805">
                  <a:moveTo>
                    <a:pt x="3236976" y="0"/>
                  </a:moveTo>
                  <a:lnTo>
                    <a:pt x="0" y="0"/>
                  </a:lnTo>
                  <a:lnTo>
                    <a:pt x="0" y="1106424"/>
                  </a:lnTo>
                  <a:lnTo>
                    <a:pt x="3236976" y="1106424"/>
                  </a:lnTo>
                  <a:lnTo>
                    <a:pt x="3236976" y="0"/>
                  </a:lnTo>
                  <a:close/>
                </a:path>
              </a:pathLst>
            </a:custGeom>
            <a:solidFill>
              <a:srgbClr val="DCE6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417677" y="5852566"/>
            <a:ext cx="6010910" cy="567055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582420" marR="5080" indent="-1570355">
              <a:lnSpc>
                <a:spcPts val="2100"/>
              </a:lnSpc>
              <a:spcBef>
                <a:spcPts val="220"/>
              </a:spcBef>
            </a:pP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Для</a:t>
            </a:r>
            <a:r>
              <a:rPr sz="1800" b="1" spc="-10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FF0000"/>
                </a:solidFill>
                <a:latin typeface="Arial"/>
                <a:cs typeface="Arial"/>
              </a:rPr>
              <a:t>использования</a:t>
            </a:r>
            <a:r>
              <a:rPr sz="1800" b="1" spc="-9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конструктора</a:t>
            </a:r>
            <a:r>
              <a:rPr sz="1800" b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рабочих</a:t>
            </a:r>
            <a:r>
              <a:rPr sz="1800" b="1" spc="-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программ </a:t>
            </a:r>
            <a:r>
              <a:rPr sz="1800" b="1" spc="-30" dirty="0">
                <a:solidFill>
                  <a:srgbClr val="FF0000"/>
                </a:solidFill>
                <a:latin typeface="Arial"/>
                <a:cs typeface="Arial"/>
              </a:rPr>
              <a:t>необходима</a:t>
            </a:r>
            <a:r>
              <a:rPr sz="1800" b="1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авторизация</a:t>
            </a:r>
            <a:endParaRPr sz="18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850251" y="1193038"/>
            <a:ext cx="3516629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Шаг</a:t>
            </a:r>
            <a:r>
              <a:rPr sz="2000" b="1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1.</a:t>
            </a:r>
            <a:r>
              <a:rPr sz="2000" b="1" spc="-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001F5F"/>
                </a:solidFill>
                <a:latin typeface="Arial"/>
                <a:cs typeface="Arial"/>
              </a:rPr>
              <a:t>Регистрация</a:t>
            </a:r>
            <a:r>
              <a:rPr sz="2000" b="1" spc="-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учителя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56944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Конструктор</a:t>
            </a:r>
            <a:r>
              <a:rPr spc="-90" dirty="0"/>
              <a:t> </a:t>
            </a:r>
            <a:r>
              <a:rPr dirty="0"/>
              <a:t>рабочих</a:t>
            </a:r>
            <a:r>
              <a:rPr spc="-125" dirty="0"/>
              <a:t> </a:t>
            </a:r>
            <a:r>
              <a:rPr spc="-10" dirty="0"/>
              <a:t>программ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945286" y="1403426"/>
            <a:ext cx="1661795" cy="8528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2155"/>
              </a:lnSpc>
              <a:spcBef>
                <a:spcPts val="105"/>
              </a:spcBef>
            </a:pP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Шаг</a:t>
            </a:r>
            <a:r>
              <a:rPr sz="2000" b="1" spc="-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25" dirty="0">
                <a:solidFill>
                  <a:srgbClr val="001F5F"/>
                </a:solidFill>
                <a:latin typeface="Arial"/>
                <a:cs typeface="Arial"/>
              </a:rPr>
              <a:t>2.</a:t>
            </a:r>
            <a:endParaRPr sz="2000">
              <a:latin typeface="Arial"/>
              <a:cs typeface="Arial"/>
            </a:endParaRPr>
          </a:p>
          <a:p>
            <a:pPr algn="ctr">
              <a:lnSpc>
                <a:spcPts val="2055"/>
              </a:lnSpc>
            </a:pP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Авторизация</a:t>
            </a:r>
            <a:endParaRPr sz="2000">
              <a:latin typeface="Arial"/>
              <a:cs typeface="Arial"/>
            </a:endParaRPr>
          </a:p>
          <a:p>
            <a:pPr marL="67310" algn="ctr">
              <a:lnSpc>
                <a:spcPts val="2300"/>
              </a:lnSpc>
            </a:pP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на</a:t>
            </a:r>
            <a:r>
              <a:rPr sz="2000" b="1" spc="-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портале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854963" y="926591"/>
            <a:ext cx="10659110" cy="5607050"/>
            <a:chOff x="854963" y="926591"/>
            <a:chExt cx="10659110" cy="5607050"/>
          </a:xfrm>
        </p:grpSpPr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94759" y="926591"/>
              <a:ext cx="2781299" cy="2180843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54963" y="3377184"/>
              <a:ext cx="10658856" cy="3156204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2897124" y="1624583"/>
              <a:ext cx="643255" cy="516890"/>
            </a:xfrm>
            <a:custGeom>
              <a:avLst/>
              <a:gdLst/>
              <a:ahLst/>
              <a:cxnLst/>
              <a:rect l="l" t="t" r="r" b="b"/>
              <a:pathLst>
                <a:path w="643254" h="516889">
                  <a:moveTo>
                    <a:pt x="384683" y="0"/>
                  </a:moveTo>
                  <a:lnTo>
                    <a:pt x="384683" y="129031"/>
                  </a:lnTo>
                  <a:lnTo>
                    <a:pt x="0" y="129031"/>
                  </a:lnTo>
                  <a:lnTo>
                    <a:pt x="0" y="387223"/>
                  </a:lnTo>
                  <a:lnTo>
                    <a:pt x="384683" y="387223"/>
                  </a:lnTo>
                  <a:lnTo>
                    <a:pt x="384683" y="516381"/>
                  </a:lnTo>
                  <a:lnTo>
                    <a:pt x="643001" y="258190"/>
                  </a:lnTo>
                  <a:lnTo>
                    <a:pt x="384683" y="0"/>
                  </a:lnTo>
                  <a:close/>
                </a:path>
              </a:pathLst>
            </a:custGeom>
            <a:solidFill>
              <a:srgbClr val="5B9B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897124" y="1624583"/>
              <a:ext cx="643255" cy="516890"/>
            </a:xfrm>
            <a:custGeom>
              <a:avLst/>
              <a:gdLst/>
              <a:ahLst/>
              <a:cxnLst/>
              <a:rect l="l" t="t" r="r" b="b"/>
              <a:pathLst>
                <a:path w="643254" h="516889">
                  <a:moveTo>
                    <a:pt x="384683" y="516381"/>
                  </a:moveTo>
                  <a:lnTo>
                    <a:pt x="384683" y="387223"/>
                  </a:lnTo>
                  <a:lnTo>
                    <a:pt x="0" y="387223"/>
                  </a:lnTo>
                  <a:lnTo>
                    <a:pt x="0" y="129031"/>
                  </a:lnTo>
                  <a:lnTo>
                    <a:pt x="384683" y="129031"/>
                  </a:lnTo>
                  <a:lnTo>
                    <a:pt x="384683" y="0"/>
                  </a:lnTo>
                  <a:lnTo>
                    <a:pt x="643001" y="258190"/>
                  </a:lnTo>
                  <a:lnTo>
                    <a:pt x="384683" y="516381"/>
                  </a:lnTo>
                  <a:close/>
                </a:path>
              </a:pathLst>
            </a:custGeom>
            <a:ln w="12192">
              <a:solidFill>
                <a:srgbClr val="416F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9473183" y="2520695"/>
              <a:ext cx="516890" cy="643255"/>
            </a:xfrm>
            <a:custGeom>
              <a:avLst/>
              <a:gdLst/>
              <a:ahLst/>
              <a:cxnLst/>
              <a:rect l="l" t="t" r="r" b="b"/>
              <a:pathLst>
                <a:path w="516890" h="643255">
                  <a:moveTo>
                    <a:pt x="387223" y="0"/>
                  </a:moveTo>
                  <a:lnTo>
                    <a:pt x="129032" y="0"/>
                  </a:lnTo>
                  <a:lnTo>
                    <a:pt x="129032" y="384682"/>
                  </a:lnTo>
                  <a:lnTo>
                    <a:pt x="0" y="384682"/>
                  </a:lnTo>
                  <a:lnTo>
                    <a:pt x="258191" y="643001"/>
                  </a:lnTo>
                  <a:lnTo>
                    <a:pt x="516382" y="384682"/>
                  </a:lnTo>
                  <a:lnTo>
                    <a:pt x="387223" y="384682"/>
                  </a:lnTo>
                  <a:lnTo>
                    <a:pt x="387223" y="0"/>
                  </a:lnTo>
                  <a:close/>
                </a:path>
              </a:pathLst>
            </a:custGeom>
            <a:solidFill>
              <a:srgbClr val="5B9B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9473183" y="2520695"/>
              <a:ext cx="516890" cy="643255"/>
            </a:xfrm>
            <a:custGeom>
              <a:avLst/>
              <a:gdLst/>
              <a:ahLst/>
              <a:cxnLst/>
              <a:rect l="l" t="t" r="r" b="b"/>
              <a:pathLst>
                <a:path w="516890" h="643255">
                  <a:moveTo>
                    <a:pt x="0" y="384682"/>
                  </a:moveTo>
                  <a:lnTo>
                    <a:pt x="129032" y="384682"/>
                  </a:lnTo>
                  <a:lnTo>
                    <a:pt x="129032" y="0"/>
                  </a:lnTo>
                  <a:lnTo>
                    <a:pt x="387223" y="0"/>
                  </a:lnTo>
                  <a:lnTo>
                    <a:pt x="387223" y="384682"/>
                  </a:lnTo>
                  <a:lnTo>
                    <a:pt x="516382" y="384682"/>
                  </a:lnTo>
                  <a:lnTo>
                    <a:pt x="258191" y="643001"/>
                  </a:lnTo>
                  <a:lnTo>
                    <a:pt x="0" y="384682"/>
                  </a:lnTo>
                  <a:close/>
                </a:path>
              </a:pathLst>
            </a:custGeom>
            <a:ln w="12192">
              <a:solidFill>
                <a:srgbClr val="416F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7511542" y="1410411"/>
            <a:ext cx="4252595" cy="8451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2265"/>
              </a:lnSpc>
              <a:spcBef>
                <a:spcPts val="105"/>
              </a:spcBef>
            </a:pP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Шаг</a:t>
            </a:r>
            <a:r>
              <a:rPr sz="2000" b="1" spc="-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25" dirty="0">
                <a:solidFill>
                  <a:srgbClr val="001F5F"/>
                </a:solidFill>
                <a:latin typeface="Arial"/>
                <a:cs typeface="Arial"/>
              </a:rPr>
              <a:t>3.</a:t>
            </a:r>
            <a:endParaRPr sz="2000">
              <a:latin typeface="Arial"/>
              <a:cs typeface="Arial"/>
            </a:endParaRPr>
          </a:p>
          <a:p>
            <a:pPr marL="12700" marR="5080" indent="5080" algn="ctr">
              <a:lnSpc>
                <a:spcPct val="80000"/>
              </a:lnSpc>
              <a:spcBef>
                <a:spcPts val="345"/>
              </a:spcBef>
            </a:pP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Выбор</a:t>
            </a:r>
            <a:r>
              <a:rPr sz="2000" b="1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учебного</a:t>
            </a:r>
            <a:r>
              <a:rPr sz="2000" b="1" spc="-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предмета</a:t>
            </a:r>
            <a:r>
              <a:rPr sz="2000" b="1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25" dirty="0">
                <a:solidFill>
                  <a:srgbClr val="001F5F"/>
                </a:solidFill>
                <a:latin typeface="Arial"/>
                <a:cs typeface="Arial"/>
              </a:rPr>
              <a:t>для составления</a:t>
            </a:r>
            <a:r>
              <a:rPr sz="2000" b="1" spc="-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рабочей</a:t>
            </a:r>
            <a:r>
              <a:rPr sz="2000" b="1" spc="-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программы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259071" y="117094"/>
            <a:ext cx="46424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u="sng" dirty="0">
                <a:solidFill>
                  <a:srgbClr val="1F3863"/>
                </a:solidFill>
                <a:uFill>
                  <a:solidFill>
                    <a:srgbClr val="1F3863"/>
                  </a:solidFill>
                </a:uFill>
              </a:rPr>
              <a:t>Введение</a:t>
            </a:r>
            <a:r>
              <a:rPr u="sng" spc="-70" dirty="0">
                <a:solidFill>
                  <a:srgbClr val="1F3863"/>
                </a:solidFill>
                <a:uFill>
                  <a:solidFill>
                    <a:srgbClr val="1F3863"/>
                  </a:solidFill>
                </a:uFill>
              </a:rPr>
              <a:t> </a:t>
            </a:r>
            <a:r>
              <a:rPr u="sng" dirty="0">
                <a:solidFill>
                  <a:srgbClr val="1F3863"/>
                </a:solidFill>
                <a:uFill>
                  <a:solidFill>
                    <a:srgbClr val="1F3863"/>
                  </a:solidFill>
                </a:uFill>
              </a:rPr>
              <a:t>обновленных</a:t>
            </a:r>
            <a:r>
              <a:rPr u="sng" spc="-85" dirty="0">
                <a:solidFill>
                  <a:srgbClr val="1F3863"/>
                </a:solidFill>
                <a:uFill>
                  <a:solidFill>
                    <a:srgbClr val="1F3863"/>
                  </a:solidFill>
                </a:uFill>
              </a:rPr>
              <a:t> </a:t>
            </a:r>
            <a:r>
              <a:rPr u="sng" spc="-20" dirty="0">
                <a:solidFill>
                  <a:srgbClr val="1F3863"/>
                </a:solidFill>
                <a:uFill>
                  <a:solidFill>
                    <a:srgbClr val="1F3863"/>
                  </a:solidFill>
                </a:uFill>
              </a:rPr>
              <a:t>ФГОС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537972" y="806195"/>
            <a:ext cx="11581130" cy="5767070"/>
            <a:chOff x="537972" y="806195"/>
            <a:chExt cx="11581130" cy="576707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63851" y="1475231"/>
              <a:ext cx="5894876" cy="509778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7116" y="833627"/>
              <a:ext cx="4145279" cy="5489448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42544" y="829055"/>
              <a:ext cx="4154804" cy="5499100"/>
            </a:xfrm>
            <a:custGeom>
              <a:avLst/>
              <a:gdLst/>
              <a:ahLst/>
              <a:cxnLst/>
              <a:rect l="l" t="t" r="r" b="b"/>
              <a:pathLst>
                <a:path w="4154804" h="5499100">
                  <a:moveTo>
                    <a:pt x="0" y="5498592"/>
                  </a:moveTo>
                  <a:lnTo>
                    <a:pt x="4154424" y="5498592"/>
                  </a:lnTo>
                  <a:lnTo>
                    <a:pt x="4154424" y="0"/>
                  </a:lnTo>
                  <a:lnTo>
                    <a:pt x="0" y="0"/>
                  </a:lnTo>
                  <a:lnTo>
                    <a:pt x="0" y="5498592"/>
                  </a:lnTo>
                  <a:close/>
                </a:path>
              </a:pathLst>
            </a:custGeom>
            <a:ln w="9144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73295" y="806195"/>
              <a:ext cx="7845552" cy="841248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4817109" y="858774"/>
            <a:ext cx="7106284" cy="53314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20" dirty="0">
                <a:solidFill>
                  <a:srgbClr val="A1055B"/>
                </a:solidFill>
                <a:latin typeface="Arial"/>
                <a:cs typeface="Arial"/>
              </a:rPr>
              <a:t>ОРГАНИЗАЦИОННО-УПРАВЛЕНЧЕСКИЕ</a:t>
            </a:r>
            <a:r>
              <a:rPr sz="2000" b="1" spc="110" dirty="0">
                <a:solidFill>
                  <a:srgbClr val="A1055B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A1055B"/>
                </a:solidFill>
                <a:latin typeface="Arial"/>
                <a:cs typeface="Arial"/>
              </a:rPr>
              <a:t>МЕРОПРИЯТИЯ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250">
              <a:latin typeface="Arial"/>
              <a:cs typeface="Arial"/>
            </a:endParaRPr>
          </a:p>
          <a:p>
            <a:pPr marL="1206500" indent="-343535">
              <a:lnSpc>
                <a:spcPct val="100000"/>
              </a:lnSpc>
              <a:buFont typeface="Wingdings"/>
              <a:buChar char=""/>
              <a:tabLst>
                <a:tab pos="1207135" algn="l"/>
              </a:tabLst>
            </a:pP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разработка</a:t>
            </a:r>
            <a:r>
              <a:rPr sz="2200" b="1" spc="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b="1" spc="-25" dirty="0">
                <a:solidFill>
                  <a:srgbClr val="001F5F"/>
                </a:solidFill>
                <a:latin typeface="Calibri"/>
                <a:cs typeface="Calibri"/>
              </a:rPr>
              <a:t>нормативно-</a:t>
            </a: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правовых</a:t>
            </a:r>
            <a:endParaRPr sz="2200">
              <a:latin typeface="Calibri"/>
              <a:cs typeface="Calibri"/>
            </a:endParaRPr>
          </a:p>
          <a:p>
            <a:pPr marL="1206500" marR="2072639">
              <a:lnSpc>
                <a:spcPct val="100000"/>
              </a:lnSpc>
              <a:spcBef>
                <a:spcPts val="5"/>
              </a:spcBef>
            </a:pP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документов</a:t>
            </a:r>
            <a:r>
              <a:rPr sz="2200" b="1" spc="-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2200" b="1" spc="-7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001F5F"/>
                </a:solidFill>
                <a:latin typeface="Calibri"/>
                <a:cs typeface="Calibri"/>
              </a:rPr>
              <a:t>локальных</a:t>
            </a:r>
            <a:r>
              <a:rPr sz="2200" b="1" spc="-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актов различного</a:t>
            </a:r>
            <a:r>
              <a:rPr sz="2200" b="1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уровня;</a:t>
            </a:r>
            <a:endParaRPr sz="2200">
              <a:latin typeface="Calibri"/>
              <a:cs typeface="Calibri"/>
            </a:endParaRPr>
          </a:p>
          <a:p>
            <a:pPr marL="1206500" marR="1108710" indent="-342900">
              <a:lnSpc>
                <a:spcPct val="100000"/>
              </a:lnSpc>
              <a:buFont typeface="Wingdings"/>
              <a:buChar char=""/>
              <a:tabLst>
                <a:tab pos="1207135" algn="l"/>
              </a:tabLst>
            </a:pPr>
            <a:r>
              <a:rPr sz="2200" b="1" spc="-10" dirty="0">
                <a:solidFill>
                  <a:srgbClr val="2D75B6"/>
                </a:solidFill>
                <a:latin typeface="Calibri"/>
                <a:cs typeface="Calibri"/>
              </a:rPr>
              <a:t>планирование</a:t>
            </a:r>
            <a:r>
              <a:rPr sz="2200" b="1" spc="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2D75B6"/>
                </a:solidFill>
                <a:latin typeface="Calibri"/>
                <a:cs typeface="Calibri"/>
              </a:rPr>
              <a:t>и</a:t>
            </a:r>
            <a:r>
              <a:rPr sz="2200" b="1" spc="-3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2D75B6"/>
                </a:solidFill>
                <a:latin typeface="Calibri"/>
                <a:cs typeface="Calibri"/>
              </a:rPr>
              <a:t>реализация мероприятий</a:t>
            </a:r>
            <a:r>
              <a:rPr sz="2200" b="1" spc="-2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2D75B6"/>
                </a:solidFill>
                <a:latin typeface="Calibri"/>
                <a:cs typeface="Calibri"/>
              </a:rPr>
              <a:t>по</a:t>
            </a:r>
            <a:r>
              <a:rPr sz="2200" b="1" spc="-5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2D75B6"/>
                </a:solidFill>
                <a:latin typeface="Calibri"/>
                <a:cs typeface="Calibri"/>
              </a:rPr>
              <a:t>обеспечению</a:t>
            </a:r>
            <a:r>
              <a:rPr sz="2200" b="1" spc="-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2D75B6"/>
                </a:solidFill>
                <a:latin typeface="Calibri"/>
                <a:cs typeface="Calibri"/>
              </a:rPr>
              <a:t>условий </a:t>
            </a:r>
            <a:r>
              <a:rPr sz="2200" b="1" dirty="0">
                <a:solidFill>
                  <a:srgbClr val="2D75B6"/>
                </a:solidFill>
                <a:latin typeface="Calibri"/>
                <a:cs typeface="Calibri"/>
              </a:rPr>
              <a:t>реализации</a:t>
            </a:r>
            <a:r>
              <a:rPr sz="2200" b="1" spc="-8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2D75B6"/>
                </a:solidFill>
                <a:latin typeface="Calibri"/>
                <a:cs typeface="Calibri"/>
              </a:rPr>
              <a:t>обновленных</a:t>
            </a:r>
            <a:r>
              <a:rPr sz="2200" b="1" spc="-7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2D75B6"/>
                </a:solidFill>
                <a:latin typeface="Calibri"/>
                <a:cs typeface="Calibri"/>
              </a:rPr>
              <a:t>ФГОС</a:t>
            </a:r>
            <a:r>
              <a:rPr sz="2200" b="1" spc="-11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2D75B6"/>
                </a:solidFill>
                <a:latin typeface="Calibri"/>
                <a:cs typeface="Calibri"/>
              </a:rPr>
              <a:t>НОО</a:t>
            </a:r>
            <a:r>
              <a:rPr sz="2200" b="1" spc="-11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2200" b="1" spc="-50" dirty="0">
                <a:solidFill>
                  <a:srgbClr val="2D75B6"/>
                </a:solidFill>
                <a:latin typeface="Calibri"/>
                <a:cs typeface="Calibri"/>
              </a:rPr>
              <a:t>и </a:t>
            </a:r>
            <a:r>
              <a:rPr sz="2200" b="1" dirty="0">
                <a:solidFill>
                  <a:srgbClr val="2D75B6"/>
                </a:solidFill>
                <a:latin typeface="Calibri"/>
                <a:cs typeface="Calibri"/>
              </a:rPr>
              <a:t>ООО</a:t>
            </a:r>
            <a:r>
              <a:rPr sz="2200" b="1" spc="4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2200" b="1" spc="-20" dirty="0">
                <a:solidFill>
                  <a:srgbClr val="2D75B6"/>
                </a:solidFill>
                <a:latin typeface="Calibri"/>
                <a:cs typeface="Calibri"/>
              </a:rPr>
              <a:t>(материально-</a:t>
            </a:r>
            <a:r>
              <a:rPr sz="2200" b="1" spc="-10" dirty="0">
                <a:solidFill>
                  <a:srgbClr val="2D75B6"/>
                </a:solidFill>
                <a:latin typeface="Calibri"/>
                <a:cs typeface="Calibri"/>
              </a:rPr>
              <a:t>технических,</a:t>
            </a:r>
            <a:endParaRPr sz="2200">
              <a:latin typeface="Calibri"/>
              <a:cs typeface="Calibri"/>
            </a:endParaRPr>
          </a:p>
          <a:p>
            <a:pPr marL="1206500">
              <a:lnSpc>
                <a:spcPct val="100000"/>
              </a:lnSpc>
            </a:pPr>
            <a:r>
              <a:rPr sz="2200" b="1" dirty="0">
                <a:solidFill>
                  <a:srgbClr val="2D75B6"/>
                </a:solidFill>
                <a:latin typeface="Calibri"/>
                <a:cs typeface="Calibri"/>
              </a:rPr>
              <a:t>финансовых,</a:t>
            </a:r>
            <a:r>
              <a:rPr sz="2200" b="1" spc="-6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2D75B6"/>
                </a:solidFill>
                <a:latin typeface="Calibri"/>
                <a:cs typeface="Calibri"/>
              </a:rPr>
              <a:t>информационных</a:t>
            </a:r>
            <a:r>
              <a:rPr sz="2200" b="1" spc="-3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2D75B6"/>
                </a:solidFill>
                <a:latin typeface="Calibri"/>
                <a:cs typeface="Calibri"/>
              </a:rPr>
              <a:t>и</a:t>
            </a:r>
            <a:r>
              <a:rPr sz="2200" b="1" spc="-7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2D75B6"/>
                </a:solidFill>
                <a:latin typeface="Calibri"/>
                <a:cs typeface="Calibri"/>
              </a:rPr>
              <a:t>т.п.);</a:t>
            </a:r>
            <a:endParaRPr sz="2200">
              <a:latin typeface="Calibri"/>
              <a:cs typeface="Calibri"/>
            </a:endParaRPr>
          </a:p>
          <a:p>
            <a:pPr marL="1206500" indent="-343535">
              <a:lnSpc>
                <a:spcPct val="100000"/>
              </a:lnSpc>
              <a:buFont typeface="Wingdings"/>
              <a:buChar char=""/>
              <a:tabLst>
                <a:tab pos="1207135" algn="l"/>
              </a:tabLst>
            </a:pP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организация</a:t>
            </a:r>
            <a:r>
              <a:rPr sz="2200" b="1" spc="-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001F5F"/>
                </a:solidFill>
                <a:latin typeface="Calibri"/>
                <a:cs typeface="Calibri"/>
              </a:rPr>
              <a:t>работы</a:t>
            </a:r>
            <a:r>
              <a:rPr sz="2200" b="1" spc="-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методической</a:t>
            </a:r>
            <a:endParaRPr sz="2200">
              <a:latin typeface="Calibri"/>
              <a:cs typeface="Calibri"/>
            </a:endParaRPr>
          </a:p>
          <a:p>
            <a:pPr marL="1206500">
              <a:lnSpc>
                <a:spcPct val="100000"/>
              </a:lnSpc>
              <a:spcBef>
                <a:spcPts val="5"/>
              </a:spcBef>
            </a:pPr>
            <a:r>
              <a:rPr sz="2200" b="1" dirty="0">
                <a:solidFill>
                  <a:srgbClr val="001F5F"/>
                </a:solidFill>
                <a:latin typeface="Calibri"/>
                <a:cs typeface="Calibri"/>
              </a:rPr>
              <a:t>службы</a:t>
            </a:r>
            <a:r>
              <a:rPr sz="2200" b="1" spc="-8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образовательной</a:t>
            </a:r>
            <a:r>
              <a:rPr sz="2200" b="1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организации;</a:t>
            </a:r>
            <a:endParaRPr sz="2200">
              <a:latin typeface="Calibri"/>
              <a:cs typeface="Calibri"/>
            </a:endParaRPr>
          </a:p>
          <a:p>
            <a:pPr marL="2120900" marR="1534160" lvl="1" indent="-343535">
              <a:lnSpc>
                <a:spcPct val="100000"/>
              </a:lnSpc>
              <a:spcBef>
                <a:spcPts val="1695"/>
              </a:spcBef>
              <a:buFont typeface="Wingdings"/>
              <a:buChar char=""/>
              <a:tabLst>
                <a:tab pos="2120900" algn="l"/>
                <a:tab pos="2121535" algn="l"/>
              </a:tabLst>
            </a:pP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участие</a:t>
            </a:r>
            <a:r>
              <a:rPr sz="1800" b="1" spc="-7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педагогов</a:t>
            </a:r>
            <a:r>
              <a:rPr sz="1800" b="1" spc="-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школы</a:t>
            </a:r>
            <a:r>
              <a:rPr sz="1800" b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в</a:t>
            </a:r>
            <a:r>
              <a:rPr sz="1800" b="1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работе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муниципальных</a:t>
            </a: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региональных</a:t>
            </a:r>
            <a:endParaRPr sz="1800">
              <a:latin typeface="Calibri"/>
              <a:cs typeface="Calibri"/>
            </a:endParaRPr>
          </a:p>
          <a:p>
            <a:pPr marL="2120900" marR="1200150">
              <a:lnSpc>
                <a:spcPct val="100000"/>
              </a:lnSpc>
            </a:pP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учебно-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методических</a:t>
            </a:r>
            <a:r>
              <a:rPr sz="1800" b="1" spc="-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объединений</a:t>
            </a:r>
            <a:r>
              <a:rPr sz="1800" b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50" dirty="0">
                <a:solidFill>
                  <a:srgbClr val="001F5F"/>
                </a:solidFill>
                <a:latin typeface="Calibri"/>
                <a:cs typeface="Calibri"/>
              </a:rPr>
              <a:t>и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ассоциаций</a:t>
            </a:r>
            <a:r>
              <a:rPr sz="1800" b="1" spc="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учителей-предметников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56944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Конструктор</a:t>
            </a:r>
            <a:r>
              <a:rPr spc="-90" dirty="0"/>
              <a:t> </a:t>
            </a:r>
            <a:r>
              <a:rPr dirty="0"/>
              <a:t>рабочих</a:t>
            </a:r>
            <a:r>
              <a:rPr spc="-125" dirty="0"/>
              <a:t> </a:t>
            </a:r>
            <a:r>
              <a:rPr spc="-10" dirty="0"/>
              <a:t>программ</a:t>
            </a:r>
          </a:p>
        </p:txBody>
      </p:sp>
      <p:grpSp>
        <p:nvGrpSpPr>
          <p:cNvPr id="11" name="object 11"/>
          <p:cNvGrpSpPr/>
          <p:nvPr/>
        </p:nvGrpSpPr>
        <p:grpSpPr>
          <a:xfrm>
            <a:off x="2191511" y="1062227"/>
            <a:ext cx="8681085" cy="5541010"/>
            <a:chOff x="2191511" y="1062227"/>
            <a:chExt cx="8681085" cy="5541010"/>
          </a:xfrm>
        </p:grpSpPr>
        <p:sp>
          <p:nvSpPr>
            <p:cNvPr id="12" name="object 12"/>
            <p:cNvSpPr/>
            <p:nvPr/>
          </p:nvSpPr>
          <p:spPr>
            <a:xfrm>
              <a:off x="4101083" y="2141219"/>
              <a:ext cx="643255" cy="516890"/>
            </a:xfrm>
            <a:custGeom>
              <a:avLst/>
              <a:gdLst/>
              <a:ahLst/>
              <a:cxnLst/>
              <a:rect l="l" t="t" r="r" b="b"/>
              <a:pathLst>
                <a:path w="643254" h="516889">
                  <a:moveTo>
                    <a:pt x="384682" y="0"/>
                  </a:moveTo>
                  <a:lnTo>
                    <a:pt x="384682" y="129031"/>
                  </a:lnTo>
                  <a:lnTo>
                    <a:pt x="0" y="129031"/>
                  </a:lnTo>
                  <a:lnTo>
                    <a:pt x="0" y="387222"/>
                  </a:lnTo>
                  <a:lnTo>
                    <a:pt x="384682" y="387222"/>
                  </a:lnTo>
                  <a:lnTo>
                    <a:pt x="384682" y="516381"/>
                  </a:lnTo>
                  <a:lnTo>
                    <a:pt x="643001" y="258190"/>
                  </a:lnTo>
                  <a:lnTo>
                    <a:pt x="384682" y="0"/>
                  </a:lnTo>
                  <a:close/>
                </a:path>
              </a:pathLst>
            </a:custGeom>
            <a:solidFill>
              <a:srgbClr val="5B9B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101083" y="2141219"/>
              <a:ext cx="643255" cy="516890"/>
            </a:xfrm>
            <a:custGeom>
              <a:avLst/>
              <a:gdLst/>
              <a:ahLst/>
              <a:cxnLst/>
              <a:rect l="l" t="t" r="r" b="b"/>
              <a:pathLst>
                <a:path w="643254" h="516889">
                  <a:moveTo>
                    <a:pt x="384682" y="516381"/>
                  </a:moveTo>
                  <a:lnTo>
                    <a:pt x="384682" y="387222"/>
                  </a:lnTo>
                  <a:lnTo>
                    <a:pt x="0" y="387222"/>
                  </a:lnTo>
                  <a:lnTo>
                    <a:pt x="0" y="129031"/>
                  </a:lnTo>
                  <a:lnTo>
                    <a:pt x="384682" y="129031"/>
                  </a:lnTo>
                  <a:lnTo>
                    <a:pt x="384682" y="0"/>
                  </a:lnTo>
                  <a:lnTo>
                    <a:pt x="643001" y="258190"/>
                  </a:lnTo>
                  <a:lnTo>
                    <a:pt x="384682" y="516381"/>
                  </a:lnTo>
                </a:path>
              </a:pathLst>
            </a:custGeom>
            <a:ln w="12192">
              <a:solidFill>
                <a:srgbClr val="416F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9473183" y="2520695"/>
              <a:ext cx="516890" cy="643255"/>
            </a:xfrm>
            <a:custGeom>
              <a:avLst/>
              <a:gdLst/>
              <a:ahLst/>
              <a:cxnLst/>
              <a:rect l="l" t="t" r="r" b="b"/>
              <a:pathLst>
                <a:path w="516890" h="643255">
                  <a:moveTo>
                    <a:pt x="387223" y="0"/>
                  </a:moveTo>
                  <a:lnTo>
                    <a:pt x="129032" y="0"/>
                  </a:lnTo>
                  <a:lnTo>
                    <a:pt x="129032" y="384682"/>
                  </a:lnTo>
                  <a:lnTo>
                    <a:pt x="0" y="384682"/>
                  </a:lnTo>
                  <a:lnTo>
                    <a:pt x="258191" y="643001"/>
                  </a:lnTo>
                  <a:lnTo>
                    <a:pt x="516382" y="384682"/>
                  </a:lnTo>
                  <a:lnTo>
                    <a:pt x="387223" y="384682"/>
                  </a:lnTo>
                  <a:lnTo>
                    <a:pt x="387223" y="0"/>
                  </a:lnTo>
                  <a:close/>
                </a:path>
              </a:pathLst>
            </a:custGeom>
            <a:solidFill>
              <a:srgbClr val="5B9B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473183" y="2520695"/>
              <a:ext cx="516890" cy="643255"/>
            </a:xfrm>
            <a:custGeom>
              <a:avLst/>
              <a:gdLst/>
              <a:ahLst/>
              <a:cxnLst/>
              <a:rect l="l" t="t" r="r" b="b"/>
              <a:pathLst>
                <a:path w="516890" h="643255">
                  <a:moveTo>
                    <a:pt x="0" y="384682"/>
                  </a:moveTo>
                  <a:lnTo>
                    <a:pt x="129032" y="384682"/>
                  </a:lnTo>
                  <a:lnTo>
                    <a:pt x="129032" y="0"/>
                  </a:lnTo>
                  <a:lnTo>
                    <a:pt x="387223" y="0"/>
                  </a:lnTo>
                  <a:lnTo>
                    <a:pt x="387223" y="384682"/>
                  </a:lnTo>
                  <a:lnTo>
                    <a:pt x="516382" y="384682"/>
                  </a:lnTo>
                  <a:lnTo>
                    <a:pt x="258191" y="643001"/>
                  </a:lnTo>
                  <a:lnTo>
                    <a:pt x="0" y="384682"/>
                  </a:lnTo>
                  <a:close/>
                </a:path>
              </a:pathLst>
            </a:custGeom>
            <a:ln w="12192">
              <a:solidFill>
                <a:srgbClr val="416F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52060" y="1062227"/>
              <a:ext cx="5820155" cy="5524500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2205227" y="3432048"/>
              <a:ext cx="5400675" cy="3155950"/>
            </a:xfrm>
            <a:custGeom>
              <a:avLst/>
              <a:gdLst/>
              <a:ahLst/>
              <a:cxnLst/>
              <a:rect l="l" t="t" r="r" b="b"/>
              <a:pathLst>
                <a:path w="5400675" h="3155950">
                  <a:moveTo>
                    <a:pt x="5400675" y="0"/>
                  </a:moveTo>
                  <a:lnTo>
                    <a:pt x="2119884" y="1743075"/>
                  </a:lnTo>
                  <a:lnTo>
                    <a:pt x="0" y="1743075"/>
                  </a:lnTo>
                  <a:lnTo>
                    <a:pt x="0" y="3155696"/>
                  </a:lnTo>
                  <a:lnTo>
                    <a:pt x="3634105" y="3155696"/>
                  </a:lnTo>
                  <a:lnTo>
                    <a:pt x="3634105" y="1743075"/>
                  </a:lnTo>
                  <a:lnTo>
                    <a:pt x="3028442" y="1743075"/>
                  </a:lnTo>
                  <a:lnTo>
                    <a:pt x="54006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205989" y="3432810"/>
              <a:ext cx="5400675" cy="3155950"/>
            </a:xfrm>
            <a:custGeom>
              <a:avLst/>
              <a:gdLst/>
              <a:ahLst/>
              <a:cxnLst/>
              <a:rect l="l" t="t" r="r" b="b"/>
              <a:pathLst>
                <a:path w="5400675" h="3155950">
                  <a:moveTo>
                    <a:pt x="0" y="1743075"/>
                  </a:moveTo>
                  <a:lnTo>
                    <a:pt x="2119884" y="1743075"/>
                  </a:lnTo>
                  <a:lnTo>
                    <a:pt x="5400675" y="0"/>
                  </a:lnTo>
                  <a:lnTo>
                    <a:pt x="3028442" y="1743075"/>
                  </a:lnTo>
                  <a:lnTo>
                    <a:pt x="3634105" y="1743075"/>
                  </a:lnTo>
                  <a:lnTo>
                    <a:pt x="3634105" y="1978533"/>
                  </a:lnTo>
                  <a:lnTo>
                    <a:pt x="3634105" y="2331694"/>
                  </a:lnTo>
                  <a:lnTo>
                    <a:pt x="3634105" y="3155696"/>
                  </a:lnTo>
                  <a:lnTo>
                    <a:pt x="3028442" y="3155696"/>
                  </a:lnTo>
                  <a:lnTo>
                    <a:pt x="2119884" y="3155696"/>
                  </a:lnTo>
                  <a:lnTo>
                    <a:pt x="0" y="3155696"/>
                  </a:lnTo>
                  <a:lnTo>
                    <a:pt x="0" y="2331694"/>
                  </a:lnTo>
                  <a:lnTo>
                    <a:pt x="0" y="1978533"/>
                  </a:lnTo>
                  <a:lnTo>
                    <a:pt x="0" y="1743075"/>
                  </a:lnTo>
                  <a:close/>
                </a:path>
              </a:pathLst>
            </a:custGeom>
            <a:ln w="28956">
              <a:solidFill>
                <a:srgbClr val="5B9BD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530148" y="1298828"/>
            <a:ext cx="5085080" cy="50393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1395095" algn="ctr">
              <a:lnSpc>
                <a:spcPts val="2300"/>
              </a:lnSpc>
              <a:spcBef>
                <a:spcPts val="105"/>
              </a:spcBef>
            </a:pP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Шаг</a:t>
            </a:r>
            <a:r>
              <a:rPr sz="2000" b="1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25" dirty="0">
                <a:solidFill>
                  <a:srgbClr val="001F5F"/>
                </a:solidFill>
                <a:latin typeface="Arial"/>
                <a:cs typeface="Arial"/>
              </a:rPr>
              <a:t>4.</a:t>
            </a:r>
            <a:endParaRPr sz="2000">
              <a:latin typeface="Arial"/>
              <a:cs typeface="Arial"/>
            </a:endParaRPr>
          </a:p>
          <a:p>
            <a:pPr marL="940435" marR="2336165" indent="-1270" algn="ctr">
              <a:lnSpc>
                <a:spcPct val="91800"/>
              </a:lnSpc>
              <a:spcBef>
                <a:spcPts val="90"/>
              </a:spcBef>
            </a:pP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Заполнение </a:t>
            </a:r>
            <a:r>
              <a:rPr sz="2000" b="1" spc="-25" dirty="0">
                <a:solidFill>
                  <a:srgbClr val="001F5F"/>
                </a:solidFill>
                <a:latin typeface="Arial"/>
                <a:cs typeface="Arial"/>
              </a:rPr>
              <a:t>обязательных </a:t>
            </a: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полей</a:t>
            </a:r>
            <a:endParaRPr sz="2000">
              <a:latin typeface="Arial"/>
              <a:cs typeface="Arial"/>
            </a:endParaRPr>
          </a:p>
          <a:p>
            <a:pPr marR="1395095" algn="ctr">
              <a:lnSpc>
                <a:spcPts val="2095"/>
              </a:lnSpc>
            </a:pP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титульного</a:t>
            </a:r>
            <a:r>
              <a:rPr sz="2000" b="1" spc="-1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листа:</a:t>
            </a:r>
            <a:endParaRPr sz="2000">
              <a:latin typeface="Arial"/>
              <a:cs typeface="Arial"/>
            </a:endParaRPr>
          </a:p>
          <a:p>
            <a:pPr marR="1394460" algn="ctr">
              <a:lnSpc>
                <a:spcPts val="2230"/>
              </a:lnSpc>
            </a:pP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«Наименование</a:t>
            </a:r>
            <a:r>
              <a:rPr sz="2000" b="1" spc="-1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учредителя»</a:t>
            </a:r>
            <a:endParaRPr sz="2000">
              <a:latin typeface="Arial"/>
              <a:cs typeface="Arial"/>
            </a:endParaRPr>
          </a:p>
          <a:p>
            <a:pPr marL="908685" marR="2300605" indent="19685" algn="just">
              <a:lnSpc>
                <a:spcPct val="90000"/>
              </a:lnSpc>
              <a:spcBef>
                <a:spcPts val="175"/>
              </a:spcBef>
            </a:pP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«Выбор</a:t>
            </a:r>
            <a:r>
              <a:rPr sz="2000" b="1" spc="2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30" dirty="0">
                <a:solidFill>
                  <a:srgbClr val="001F5F"/>
                </a:solidFill>
                <a:latin typeface="Arial"/>
                <a:cs typeface="Arial"/>
              </a:rPr>
              <a:t>блока </a:t>
            </a: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согласование/ рассмотрение/ утверждение»,</a:t>
            </a:r>
            <a:endParaRPr sz="2000">
              <a:latin typeface="Arial"/>
              <a:cs typeface="Arial"/>
            </a:endParaRPr>
          </a:p>
          <a:p>
            <a:pPr marR="1392555" algn="ctr">
              <a:lnSpc>
                <a:spcPts val="1895"/>
              </a:lnSpc>
            </a:pP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«Учебный</a:t>
            </a:r>
            <a:r>
              <a:rPr sz="2000" b="1" spc="-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001F5F"/>
                </a:solidFill>
                <a:latin typeface="Arial"/>
                <a:cs typeface="Arial"/>
              </a:rPr>
              <a:t>год»,</a:t>
            </a:r>
            <a:endParaRPr sz="2000">
              <a:latin typeface="Arial"/>
              <a:cs typeface="Arial"/>
            </a:endParaRPr>
          </a:p>
          <a:p>
            <a:pPr marR="1393190" algn="ctr">
              <a:lnSpc>
                <a:spcPts val="2250"/>
              </a:lnSpc>
            </a:pPr>
            <a:r>
              <a:rPr sz="2000" b="1" spc="-20" dirty="0">
                <a:solidFill>
                  <a:srgbClr val="001F5F"/>
                </a:solidFill>
                <a:latin typeface="Arial"/>
                <a:cs typeface="Arial"/>
              </a:rPr>
              <a:t>«Должность</a:t>
            </a:r>
            <a:r>
              <a:rPr sz="2000" b="1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учителя»</a:t>
            </a:r>
            <a:endParaRPr sz="2000">
              <a:latin typeface="Arial"/>
              <a:cs typeface="Arial"/>
            </a:endParaRPr>
          </a:p>
          <a:p>
            <a:pPr marR="1397000" algn="ctr">
              <a:lnSpc>
                <a:spcPts val="2345"/>
              </a:lnSpc>
            </a:pP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«Населенный</a:t>
            </a:r>
            <a:r>
              <a:rPr sz="2000" b="1" spc="-8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пункт»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200">
              <a:latin typeface="Arial"/>
              <a:cs typeface="Arial"/>
            </a:endParaRPr>
          </a:p>
          <a:p>
            <a:pPr marL="1915795" marR="5080" algn="ctr">
              <a:lnSpc>
                <a:spcPct val="100000"/>
              </a:lnSpc>
              <a:spcBef>
                <a:spcPts val="1825"/>
              </a:spcBef>
            </a:pP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Каждой</a:t>
            </a:r>
            <a:r>
              <a:rPr sz="1800" b="1" spc="-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рабочей</a:t>
            </a:r>
            <a:r>
              <a:rPr sz="1800" b="1" spc="-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программе присваивается</a:t>
            </a:r>
            <a:r>
              <a:rPr sz="1800" b="1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ID-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номер</a:t>
            </a:r>
            <a:r>
              <a:rPr sz="1800" b="1" spc="-1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spc="-50" dirty="0">
                <a:solidFill>
                  <a:srgbClr val="FF0000"/>
                </a:solidFill>
                <a:latin typeface="Arial"/>
                <a:cs typeface="Arial"/>
              </a:rPr>
              <a:t>в </a:t>
            </a: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федеральном</a:t>
            </a:r>
            <a:r>
              <a:rPr sz="1800" b="1" spc="-9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реестре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56944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Конструктор</a:t>
            </a:r>
            <a:r>
              <a:rPr spc="-90" dirty="0"/>
              <a:t> </a:t>
            </a:r>
            <a:r>
              <a:rPr dirty="0"/>
              <a:t>рабочих</a:t>
            </a:r>
            <a:r>
              <a:rPr spc="-125" dirty="0"/>
              <a:t> </a:t>
            </a:r>
            <a:r>
              <a:rPr spc="-10" dirty="0"/>
              <a:t>программ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613663" y="1638376"/>
            <a:ext cx="2927985" cy="33572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69975" algn="just">
              <a:lnSpc>
                <a:spcPts val="2330"/>
              </a:lnSpc>
              <a:spcBef>
                <a:spcPts val="105"/>
              </a:spcBef>
            </a:pP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Шаг</a:t>
            </a:r>
            <a:r>
              <a:rPr sz="2000" b="1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25" dirty="0">
                <a:solidFill>
                  <a:srgbClr val="001F5F"/>
                </a:solidFill>
                <a:latin typeface="Arial"/>
                <a:cs typeface="Arial"/>
              </a:rPr>
              <a:t>5.</a:t>
            </a:r>
            <a:endParaRPr sz="2000">
              <a:latin typeface="Arial"/>
              <a:cs typeface="Arial"/>
            </a:endParaRPr>
          </a:p>
          <a:p>
            <a:pPr marL="469265" marR="455295" indent="13335" algn="just">
              <a:lnSpc>
                <a:spcPts val="2160"/>
              </a:lnSpc>
              <a:spcBef>
                <a:spcPts val="200"/>
              </a:spcBef>
            </a:pP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Распределение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учебных</a:t>
            </a:r>
            <a:r>
              <a:rPr sz="2000" b="1" spc="60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часов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в</a:t>
            </a:r>
            <a:r>
              <a:rPr sz="2000" b="1" spc="2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35" dirty="0">
                <a:solidFill>
                  <a:srgbClr val="001F5F"/>
                </a:solidFill>
                <a:latin typeface="Arial"/>
                <a:cs typeface="Arial"/>
              </a:rPr>
              <a:t>тематическом </a:t>
            </a: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планировании,</a:t>
            </a:r>
            <a:endParaRPr sz="2000">
              <a:latin typeface="Arial"/>
              <a:cs typeface="Arial"/>
            </a:endParaRPr>
          </a:p>
          <a:p>
            <a:pPr algn="ctr">
              <a:lnSpc>
                <a:spcPts val="1900"/>
              </a:lnSpc>
            </a:pP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указание</a:t>
            </a:r>
            <a:r>
              <a:rPr sz="2000" b="1" spc="-10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дат</a:t>
            </a:r>
            <a:r>
              <a:rPr sz="2000" b="1" spc="-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изучения,</a:t>
            </a:r>
            <a:endParaRPr sz="2000">
              <a:latin typeface="Arial"/>
              <a:cs typeface="Arial"/>
            </a:endParaRPr>
          </a:p>
          <a:p>
            <a:pPr marL="140335" marR="124460" algn="ctr">
              <a:lnSpc>
                <a:spcPts val="2160"/>
              </a:lnSpc>
              <a:spcBef>
                <a:spcPts val="200"/>
              </a:spcBef>
            </a:pP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видов</a:t>
            </a:r>
            <a:r>
              <a:rPr sz="2000" b="1" spc="-10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25" dirty="0">
                <a:solidFill>
                  <a:srgbClr val="001F5F"/>
                </a:solidFill>
                <a:latin typeface="Arial"/>
                <a:cs typeface="Arial"/>
              </a:rPr>
              <a:t>деятельности, </a:t>
            </a: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форм</a:t>
            </a:r>
            <a:r>
              <a:rPr sz="2000" b="1" spc="-11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контроля, электронных</a:t>
            </a:r>
            <a:endParaRPr sz="2000">
              <a:latin typeface="Arial"/>
              <a:cs typeface="Arial"/>
            </a:endParaRPr>
          </a:p>
          <a:p>
            <a:pPr algn="ctr">
              <a:lnSpc>
                <a:spcPts val="1870"/>
              </a:lnSpc>
            </a:pP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(цифровых)</a:t>
            </a:r>
            <a:endParaRPr sz="2000">
              <a:latin typeface="Arial"/>
              <a:cs typeface="Arial"/>
            </a:endParaRPr>
          </a:p>
          <a:p>
            <a:pPr algn="ctr">
              <a:lnSpc>
                <a:spcPts val="2250"/>
              </a:lnSpc>
            </a:pP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образовательных</a:t>
            </a:r>
            <a:endParaRPr sz="2000">
              <a:latin typeface="Arial"/>
              <a:cs typeface="Arial"/>
            </a:endParaRPr>
          </a:p>
          <a:p>
            <a:pPr marL="635" algn="ctr">
              <a:lnSpc>
                <a:spcPts val="2355"/>
              </a:lnSpc>
            </a:pP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ресурсов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3768597" y="1118616"/>
            <a:ext cx="8082280" cy="5043170"/>
            <a:chOff x="3768597" y="1118616"/>
            <a:chExt cx="8082280" cy="5043170"/>
          </a:xfrm>
        </p:grpSpPr>
        <p:sp>
          <p:nvSpPr>
            <p:cNvPr id="13" name="object 13"/>
            <p:cNvSpPr/>
            <p:nvPr/>
          </p:nvSpPr>
          <p:spPr>
            <a:xfrm>
              <a:off x="3774947" y="1959863"/>
              <a:ext cx="643255" cy="516890"/>
            </a:xfrm>
            <a:custGeom>
              <a:avLst/>
              <a:gdLst/>
              <a:ahLst/>
              <a:cxnLst/>
              <a:rect l="l" t="t" r="r" b="b"/>
              <a:pathLst>
                <a:path w="643254" h="516889">
                  <a:moveTo>
                    <a:pt x="384682" y="0"/>
                  </a:moveTo>
                  <a:lnTo>
                    <a:pt x="384682" y="129159"/>
                  </a:lnTo>
                  <a:lnTo>
                    <a:pt x="0" y="129159"/>
                  </a:lnTo>
                  <a:lnTo>
                    <a:pt x="0" y="387223"/>
                  </a:lnTo>
                  <a:lnTo>
                    <a:pt x="384682" y="387223"/>
                  </a:lnTo>
                  <a:lnTo>
                    <a:pt x="384682" y="516382"/>
                  </a:lnTo>
                  <a:lnTo>
                    <a:pt x="643001" y="258190"/>
                  </a:lnTo>
                  <a:lnTo>
                    <a:pt x="384682" y="0"/>
                  </a:lnTo>
                  <a:close/>
                </a:path>
              </a:pathLst>
            </a:custGeom>
            <a:solidFill>
              <a:srgbClr val="5B9B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774947" y="1959863"/>
              <a:ext cx="643255" cy="516890"/>
            </a:xfrm>
            <a:custGeom>
              <a:avLst/>
              <a:gdLst/>
              <a:ahLst/>
              <a:cxnLst/>
              <a:rect l="l" t="t" r="r" b="b"/>
              <a:pathLst>
                <a:path w="643254" h="516889">
                  <a:moveTo>
                    <a:pt x="384682" y="516382"/>
                  </a:moveTo>
                  <a:lnTo>
                    <a:pt x="384682" y="387223"/>
                  </a:lnTo>
                  <a:lnTo>
                    <a:pt x="0" y="387223"/>
                  </a:lnTo>
                  <a:lnTo>
                    <a:pt x="0" y="129159"/>
                  </a:lnTo>
                  <a:lnTo>
                    <a:pt x="384682" y="129159"/>
                  </a:lnTo>
                  <a:lnTo>
                    <a:pt x="384682" y="0"/>
                  </a:lnTo>
                  <a:lnTo>
                    <a:pt x="643001" y="258190"/>
                  </a:lnTo>
                  <a:lnTo>
                    <a:pt x="384682" y="516382"/>
                  </a:lnTo>
                </a:path>
              </a:pathLst>
            </a:custGeom>
            <a:ln w="12192">
              <a:solidFill>
                <a:srgbClr val="416F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53355" y="1272540"/>
              <a:ext cx="7097268" cy="4888991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81415" y="1118616"/>
              <a:ext cx="1178052" cy="786384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8747506" y="1153795"/>
            <a:ext cx="592455" cy="3613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50165">
              <a:lnSpc>
                <a:spcPct val="100000"/>
              </a:lnSpc>
              <a:spcBef>
                <a:spcPts val="105"/>
              </a:spcBef>
            </a:pPr>
            <a:r>
              <a:rPr sz="1100" b="1" spc="-10" dirty="0">
                <a:solidFill>
                  <a:srgbClr val="C00000"/>
                </a:solidFill>
                <a:latin typeface="Calibri"/>
                <a:cs typeface="Calibri"/>
              </a:rPr>
              <a:t>Период изучения</a:t>
            </a:r>
            <a:endParaRPr sz="1100">
              <a:latin typeface="Calibri"/>
              <a:cs typeface="Calibri"/>
            </a:endParaRPr>
          </a:p>
        </p:txBody>
      </p:sp>
      <p:pic>
        <p:nvPicPr>
          <p:cNvPr id="18" name="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360407" y="973836"/>
            <a:ext cx="1380744" cy="944880"/>
          </a:xfrm>
          <a:prstGeom prst="rect">
            <a:avLst/>
          </a:prstGeom>
        </p:spPr>
      </p:pic>
      <p:sp>
        <p:nvSpPr>
          <p:cNvPr id="19" name="object 19"/>
          <p:cNvSpPr txBox="1"/>
          <p:nvPr/>
        </p:nvSpPr>
        <p:spPr>
          <a:xfrm>
            <a:off x="9796018" y="1007490"/>
            <a:ext cx="857885" cy="52133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1100" b="1" spc="-25" dirty="0">
                <a:solidFill>
                  <a:srgbClr val="C00000"/>
                </a:solidFill>
                <a:latin typeface="Calibri"/>
                <a:cs typeface="Calibri"/>
              </a:rPr>
              <a:t>Из</a:t>
            </a:r>
            <a:endParaRPr sz="1100">
              <a:latin typeface="Calibri"/>
              <a:cs typeface="Calibri"/>
            </a:endParaRPr>
          </a:p>
          <a:p>
            <a:pPr algn="ctr">
              <a:lnSpc>
                <a:spcPts val="1260"/>
              </a:lnSpc>
            </a:pPr>
            <a:r>
              <a:rPr sz="1050" b="1" spc="-10" dirty="0">
                <a:solidFill>
                  <a:srgbClr val="C00000"/>
                </a:solidFill>
                <a:latin typeface="Calibri"/>
                <a:cs typeface="Calibri"/>
              </a:rPr>
              <a:t>выпадающего</a:t>
            </a:r>
            <a:endParaRPr sz="105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100" b="1" spc="-10" dirty="0">
                <a:solidFill>
                  <a:srgbClr val="C00000"/>
                </a:solidFill>
                <a:latin typeface="Calibri"/>
                <a:cs typeface="Calibri"/>
              </a:rPr>
              <a:t>списка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56944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Конструктор</a:t>
            </a:r>
            <a:r>
              <a:rPr spc="-90" dirty="0"/>
              <a:t> </a:t>
            </a:r>
            <a:r>
              <a:rPr dirty="0"/>
              <a:t>рабочих</a:t>
            </a:r>
            <a:r>
              <a:rPr spc="-125" dirty="0"/>
              <a:t> </a:t>
            </a:r>
            <a:r>
              <a:rPr spc="-10" dirty="0"/>
              <a:t>программ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829462" y="1257426"/>
            <a:ext cx="2336165" cy="227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774065">
              <a:lnSpc>
                <a:spcPts val="2330"/>
              </a:lnSpc>
              <a:spcBef>
                <a:spcPts val="105"/>
              </a:spcBef>
            </a:pP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Шаг</a:t>
            </a:r>
            <a:r>
              <a:rPr sz="2000" b="1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25" dirty="0">
                <a:solidFill>
                  <a:srgbClr val="001F5F"/>
                </a:solidFill>
                <a:latin typeface="Arial"/>
                <a:cs typeface="Arial"/>
              </a:rPr>
              <a:t>6.</a:t>
            </a:r>
            <a:endParaRPr sz="2000">
              <a:latin typeface="Arial"/>
              <a:cs typeface="Arial"/>
            </a:endParaRPr>
          </a:p>
          <a:p>
            <a:pPr marL="350520" marR="358775" indent="208279">
              <a:lnSpc>
                <a:spcPts val="2160"/>
              </a:lnSpc>
              <a:spcBef>
                <a:spcPts val="200"/>
              </a:spcBef>
            </a:pP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Внесение </a:t>
            </a:r>
            <a:r>
              <a:rPr sz="2000" b="1" spc="-30" dirty="0">
                <a:solidFill>
                  <a:srgbClr val="001F5F"/>
                </a:solidFill>
                <a:latin typeface="Arial"/>
                <a:cs typeface="Arial"/>
              </a:rPr>
              <a:t>информации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об</a:t>
            </a:r>
            <a:r>
              <a:rPr sz="2000" b="1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учебно-</a:t>
            </a:r>
            <a:endParaRPr sz="2000">
              <a:latin typeface="Arial"/>
              <a:cs typeface="Arial"/>
            </a:endParaRPr>
          </a:p>
          <a:p>
            <a:pPr marL="3810" algn="ctr">
              <a:lnSpc>
                <a:spcPts val="2070"/>
              </a:lnSpc>
            </a:pP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методическом</a:t>
            </a:r>
            <a:endParaRPr sz="2000">
              <a:latin typeface="Arial"/>
              <a:cs typeface="Arial"/>
            </a:endParaRPr>
          </a:p>
          <a:p>
            <a:pPr marL="12065" marR="5080" indent="5715" algn="ctr">
              <a:lnSpc>
                <a:spcPct val="89600"/>
              </a:lnSpc>
              <a:spcBef>
                <a:spcPts val="150"/>
              </a:spcBef>
            </a:pP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обеспечении </a:t>
            </a:r>
            <a:r>
              <a:rPr sz="2000" b="1" spc="-25" dirty="0">
                <a:solidFill>
                  <a:srgbClr val="001F5F"/>
                </a:solidFill>
                <a:latin typeface="Arial"/>
                <a:cs typeface="Arial"/>
              </a:rPr>
              <a:t>образовательного </a:t>
            </a: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процесса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824483" y="836675"/>
            <a:ext cx="10988040" cy="5576570"/>
            <a:chOff x="824483" y="836675"/>
            <a:chExt cx="10988040" cy="5576570"/>
          </a:xfrm>
        </p:grpSpPr>
        <p:sp>
          <p:nvSpPr>
            <p:cNvPr id="13" name="object 13"/>
            <p:cNvSpPr/>
            <p:nvPr/>
          </p:nvSpPr>
          <p:spPr>
            <a:xfrm>
              <a:off x="3774948" y="1959863"/>
              <a:ext cx="643255" cy="516890"/>
            </a:xfrm>
            <a:custGeom>
              <a:avLst/>
              <a:gdLst/>
              <a:ahLst/>
              <a:cxnLst/>
              <a:rect l="l" t="t" r="r" b="b"/>
              <a:pathLst>
                <a:path w="643254" h="516889">
                  <a:moveTo>
                    <a:pt x="384682" y="0"/>
                  </a:moveTo>
                  <a:lnTo>
                    <a:pt x="384682" y="129159"/>
                  </a:lnTo>
                  <a:lnTo>
                    <a:pt x="0" y="129159"/>
                  </a:lnTo>
                  <a:lnTo>
                    <a:pt x="0" y="387223"/>
                  </a:lnTo>
                  <a:lnTo>
                    <a:pt x="384682" y="387223"/>
                  </a:lnTo>
                  <a:lnTo>
                    <a:pt x="384682" y="516382"/>
                  </a:lnTo>
                  <a:lnTo>
                    <a:pt x="643001" y="258190"/>
                  </a:lnTo>
                  <a:lnTo>
                    <a:pt x="384682" y="0"/>
                  </a:lnTo>
                  <a:close/>
                </a:path>
              </a:pathLst>
            </a:custGeom>
            <a:solidFill>
              <a:srgbClr val="5B9B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774948" y="1959863"/>
              <a:ext cx="643255" cy="516890"/>
            </a:xfrm>
            <a:custGeom>
              <a:avLst/>
              <a:gdLst/>
              <a:ahLst/>
              <a:cxnLst/>
              <a:rect l="l" t="t" r="r" b="b"/>
              <a:pathLst>
                <a:path w="643254" h="516889">
                  <a:moveTo>
                    <a:pt x="384682" y="516382"/>
                  </a:moveTo>
                  <a:lnTo>
                    <a:pt x="384682" y="387223"/>
                  </a:lnTo>
                  <a:lnTo>
                    <a:pt x="0" y="387223"/>
                  </a:lnTo>
                  <a:lnTo>
                    <a:pt x="0" y="129159"/>
                  </a:lnTo>
                  <a:lnTo>
                    <a:pt x="384682" y="129159"/>
                  </a:lnTo>
                  <a:lnTo>
                    <a:pt x="384682" y="0"/>
                  </a:lnTo>
                  <a:lnTo>
                    <a:pt x="643001" y="258190"/>
                  </a:lnTo>
                  <a:lnTo>
                    <a:pt x="384682" y="516382"/>
                  </a:lnTo>
                </a:path>
              </a:pathLst>
            </a:custGeom>
            <a:ln w="12192">
              <a:solidFill>
                <a:srgbClr val="416F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96968" y="836675"/>
              <a:ext cx="7115556" cy="4308348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4483" y="4070603"/>
              <a:ext cx="7744968" cy="234238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05838" y="126237"/>
            <a:ext cx="992822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u="sng" dirty="0">
                <a:solidFill>
                  <a:srgbClr val="1F3863"/>
                </a:solidFill>
                <a:uFill>
                  <a:solidFill>
                    <a:srgbClr val="1F3863"/>
                  </a:solidFill>
                </a:uFill>
              </a:rPr>
              <a:t>Критерии</a:t>
            </a:r>
            <a:r>
              <a:rPr sz="2200" u="sng" spc="-60" dirty="0">
                <a:solidFill>
                  <a:srgbClr val="1F3863"/>
                </a:solidFill>
                <a:uFill>
                  <a:solidFill>
                    <a:srgbClr val="1F3863"/>
                  </a:solidFill>
                </a:uFill>
              </a:rPr>
              <a:t> </a:t>
            </a:r>
            <a:r>
              <a:rPr sz="2200" u="sng" spc="-20" dirty="0">
                <a:solidFill>
                  <a:srgbClr val="1F3863"/>
                </a:solidFill>
                <a:uFill>
                  <a:solidFill>
                    <a:srgbClr val="1F3863"/>
                  </a:solidFill>
                </a:uFill>
              </a:rPr>
              <a:t>готовности</a:t>
            </a:r>
            <a:r>
              <a:rPr sz="2200" u="sng" spc="-50" dirty="0">
                <a:solidFill>
                  <a:srgbClr val="1F3863"/>
                </a:solidFill>
                <a:uFill>
                  <a:solidFill>
                    <a:srgbClr val="1F3863"/>
                  </a:solidFill>
                </a:uFill>
              </a:rPr>
              <a:t> </a:t>
            </a:r>
            <a:r>
              <a:rPr sz="2200" u="sng" spc="-10" dirty="0">
                <a:solidFill>
                  <a:srgbClr val="1F3863"/>
                </a:solidFill>
                <a:uFill>
                  <a:solidFill>
                    <a:srgbClr val="1F3863"/>
                  </a:solidFill>
                </a:uFill>
              </a:rPr>
              <a:t>образовательной</a:t>
            </a:r>
            <a:r>
              <a:rPr sz="2200" u="sng" spc="-45" dirty="0">
                <a:solidFill>
                  <a:srgbClr val="1F3863"/>
                </a:solidFill>
                <a:uFill>
                  <a:solidFill>
                    <a:srgbClr val="1F3863"/>
                  </a:solidFill>
                </a:uFill>
              </a:rPr>
              <a:t> </a:t>
            </a:r>
            <a:r>
              <a:rPr sz="2200" u="sng" spc="-10" dirty="0">
                <a:solidFill>
                  <a:srgbClr val="1F3863"/>
                </a:solidFill>
                <a:uFill>
                  <a:solidFill>
                    <a:srgbClr val="1F3863"/>
                  </a:solidFill>
                </a:uFill>
              </a:rPr>
              <a:t>организации</a:t>
            </a:r>
            <a:r>
              <a:rPr sz="2200" u="sng" spc="-85" dirty="0">
                <a:solidFill>
                  <a:srgbClr val="1F3863"/>
                </a:solidFill>
                <a:uFill>
                  <a:solidFill>
                    <a:srgbClr val="1F3863"/>
                  </a:solidFill>
                </a:uFill>
              </a:rPr>
              <a:t> </a:t>
            </a:r>
            <a:r>
              <a:rPr sz="2200" u="sng" dirty="0">
                <a:solidFill>
                  <a:srgbClr val="1F3863"/>
                </a:solidFill>
                <a:uFill>
                  <a:solidFill>
                    <a:srgbClr val="1F3863"/>
                  </a:solidFill>
                </a:uFill>
              </a:rPr>
              <a:t>к</a:t>
            </a:r>
            <a:r>
              <a:rPr sz="2200" u="sng" spc="-90" dirty="0">
                <a:solidFill>
                  <a:srgbClr val="1F3863"/>
                </a:solidFill>
                <a:uFill>
                  <a:solidFill>
                    <a:srgbClr val="1F3863"/>
                  </a:solidFill>
                </a:uFill>
              </a:rPr>
              <a:t> </a:t>
            </a:r>
            <a:r>
              <a:rPr sz="2200" u="sng" spc="-10" dirty="0">
                <a:solidFill>
                  <a:srgbClr val="1F3863"/>
                </a:solidFill>
                <a:uFill>
                  <a:solidFill>
                    <a:srgbClr val="1F3863"/>
                  </a:solidFill>
                </a:uFill>
              </a:rPr>
              <a:t>введению</a:t>
            </a:r>
            <a:r>
              <a:rPr sz="2200" u="sng" spc="-100" dirty="0">
                <a:solidFill>
                  <a:srgbClr val="1F3863"/>
                </a:solidFill>
                <a:uFill>
                  <a:solidFill>
                    <a:srgbClr val="1F3863"/>
                  </a:solidFill>
                </a:uFill>
              </a:rPr>
              <a:t> </a:t>
            </a:r>
            <a:r>
              <a:rPr sz="2200" u="sng" spc="-20" dirty="0">
                <a:solidFill>
                  <a:srgbClr val="1F3863"/>
                </a:solidFill>
                <a:uFill>
                  <a:solidFill>
                    <a:srgbClr val="1F3863"/>
                  </a:solidFill>
                </a:uFill>
              </a:rPr>
              <a:t>ФГОС</a:t>
            </a:r>
            <a:endParaRPr sz="2200"/>
          </a:p>
        </p:txBody>
      </p:sp>
      <p:sp>
        <p:nvSpPr>
          <p:cNvPr id="4" name="object 4"/>
          <p:cNvSpPr txBox="1"/>
          <p:nvPr/>
        </p:nvSpPr>
        <p:spPr>
          <a:xfrm>
            <a:off x="606044" y="459994"/>
            <a:ext cx="10888980" cy="5966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0459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1F3863"/>
                </a:solidFill>
                <a:latin typeface="Arial"/>
                <a:cs typeface="Arial"/>
              </a:rPr>
              <a:t>Письмо</a:t>
            </a:r>
            <a:r>
              <a:rPr sz="1200" b="1" spc="-3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F3863"/>
                </a:solidFill>
                <a:latin typeface="Arial"/>
                <a:cs typeface="Arial"/>
              </a:rPr>
              <a:t>Минпросвещения</a:t>
            </a:r>
            <a:r>
              <a:rPr sz="1200" b="1" spc="-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F3863"/>
                </a:solidFill>
                <a:latin typeface="Arial"/>
                <a:cs typeface="Arial"/>
              </a:rPr>
              <a:t>России</a:t>
            </a:r>
            <a:r>
              <a:rPr sz="1200" b="1" spc="-5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F3863"/>
                </a:solidFill>
                <a:latin typeface="Arial"/>
                <a:cs typeface="Arial"/>
              </a:rPr>
              <a:t>15.02.2022</a:t>
            </a:r>
            <a:r>
              <a:rPr sz="1200" b="1" spc="-6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F3863"/>
                </a:solidFill>
                <a:latin typeface="Arial"/>
                <a:cs typeface="Arial"/>
              </a:rPr>
              <a:t>№</a:t>
            </a:r>
            <a:r>
              <a:rPr sz="1200" b="1" spc="-4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200" b="1" spc="-20" dirty="0">
                <a:solidFill>
                  <a:srgbClr val="1F3863"/>
                </a:solidFill>
                <a:latin typeface="Arial"/>
                <a:cs typeface="Arial"/>
              </a:rPr>
              <a:t>АЗ-</a:t>
            </a:r>
            <a:r>
              <a:rPr sz="1200" b="1" spc="-10" dirty="0">
                <a:solidFill>
                  <a:srgbClr val="1F3863"/>
                </a:solidFill>
                <a:latin typeface="Arial"/>
                <a:cs typeface="Arial"/>
              </a:rPr>
              <a:t>113/03</a:t>
            </a:r>
            <a:endParaRPr sz="1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90"/>
              </a:spcBef>
              <a:buSzPct val="77777"/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sz="1800" b="1" dirty="0">
                <a:solidFill>
                  <a:srgbClr val="1F3863"/>
                </a:solidFill>
                <a:latin typeface="Calibri"/>
                <a:cs typeface="Calibri"/>
              </a:rPr>
              <a:t>разработан</a:t>
            </a:r>
            <a:r>
              <a:rPr sz="1800" b="1" spc="-25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F3863"/>
                </a:solidFill>
                <a:latin typeface="Calibri"/>
                <a:cs typeface="Calibri"/>
              </a:rPr>
              <a:t>и</a:t>
            </a:r>
            <a:r>
              <a:rPr sz="1800" b="1" spc="-10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F3863"/>
                </a:solidFill>
                <a:latin typeface="Calibri"/>
                <a:cs typeface="Calibri"/>
              </a:rPr>
              <a:t>утвержден</a:t>
            </a:r>
            <a:r>
              <a:rPr sz="1800" b="1" spc="-20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F3863"/>
                </a:solidFill>
                <a:latin typeface="Calibri"/>
                <a:cs typeface="Calibri"/>
              </a:rPr>
              <a:t>на</a:t>
            </a:r>
            <a:r>
              <a:rPr sz="1800" b="1" spc="-5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F3863"/>
                </a:solidFill>
                <a:latin typeface="Calibri"/>
                <a:cs typeface="Calibri"/>
              </a:rPr>
              <a:t>уровне</a:t>
            </a:r>
            <a:r>
              <a:rPr sz="1800" b="1" spc="-20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F3863"/>
                </a:solidFill>
                <a:latin typeface="Calibri"/>
                <a:cs typeface="Calibri"/>
              </a:rPr>
              <a:t>образовательной</a:t>
            </a:r>
            <a:r>
              <a:rPr sz="1800" b="1" spc="-30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F3863"/>
                </a:solidFill>
                <a:latin typeface="Calibri"/>
                <a:cs typeface="Calibri"/>
              </a:rPr>
              <a:t>организации</a:t>
            </a:r>
            <a:r>
              <a:rPr sz="1800" b="1" spc="-20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F3863"/>
                </a:solidFill>
                <a:latin typeface="Calibri"/>
                <a:cs typeface="Calibri"/>
              </a:rPr>
              <a:t>план-</a:t>
            </a:r>
            <a:r>
              <a:rPr sz="1800" b="1" dirty="0">
                <a:solidFill>
                  <a:srgbClr val="1F3863"/>
                </a:solidFill>
                <a:latin typeface="Calibri"/>
                <a:cs typeface="Calibri"/>
              </a:rPr>
              <a:t>график</a:t>
            </a:r>
            <a:r>
              <a:rPr sz="1800" b="1" spc="-10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F3863"/>
                </a:solidFill>
                <a:latin typeface="Calibri"/>
                <a:cs typeface="Calibri"/>
              </a:rPr>
              <a:t>мероприятий </a:t>
            </a:r>
            <a:r>
              <a:rPr sz="1800" b="1" spc="-25" dirty="0">
                <a:solidFill>
                  <a:srgbClr val="1F3863"/>
                </a:solidFill>
                <a:latin typeface="Calibri"/>
                <a:cs typeface="Calibri"/>
              </a:rPr>
              <a:t>по</a:t>
            </a:r>
            <a:endParaRPr sz="18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1800" b="1" dirty="0">
                <a:solidFill>
                  <a:srgbClr val="1F3863"/>
                </a:solidFill>
                <a:latin typeface="Calibri"/>
                <a:cs typeface="Calibri"/>
              </a:rPr>
              <a:t>введению</a:t>
            </a:r>
            <a:r>
              <a:rPr sz="1800" b="1" spc="-60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F3863"/>
                </a:solidFill>
                <a:latin typeface="Calibri"/>
                <a:cs typeface="Calibri"/>
              </a:rPr>
              <a:t>обновленных</a:t>
            </a:r>
            <a:r>
              <a:rPr sz="1800" b="1" spc="-40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1800" b="1" spc="-20" dirty="0">
                <a:solidFill>
                  <a:srgbClr val="1F3863"/>
                </a:solidFill>
                <a:latin typeface="Calibri"/>
                <a:cs typeface="Calibri"/>
              </a:rPr>
              <a:t>ФГОС;</a:t>
            </a:r>
            <a:endParaRPr sz="1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SzPct val="77777"/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sz="1800" b="1" dirty="0">
                <a:solidFill>
                  <a:srgbClr val="A1055B"/>
                </a:solidFill>
                <a:latin typeface="Calibri"/>
                <a:cs typeface="Calibri"/>
              </a:rPr>
              <a:t>разработаны</a:t>
            </a:r>
            <a:r>
              <a:rPr sz="1800" b="1" spc="-30" dirty="0">
                <a:solidFill>
                  <a:srgbClr val="A1055B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A1055B"/>
                </a:solidFill>
                <a:latin typeface="Calibri"/>
                <a:cs typeface="Calibri"/>
              </a:rPr>
              <a:t>и</a:t>
            </a:r>
            <a:r>
              <a:rPr sz="1800" b="1" spc="-25" dirty="0">
                <a:solidFill>
                  <a:srgbClr val="A1055B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A1055B"/>
                </a:solidFill>
                <a:latin typeface="Calibri"/>
                <a:cs typeface="Calibri"/>
              </a:rPr>
              <a:t>утверждены</a:t>
            </a:r>
            <a:r>
              <a:rPr sz="1800" b="1" spc="-40" dirty="0">
                <a:solidFill>
                  <a:srgbClr val="A1055B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A1055B"/>
                </a:solidFill>
                <a:latin typeface="Calibri"/>
                <a:cs typeface="Calibri"/>
              </a:rPr>
              <a:t>ООП</a:t>
            </a:r>
            <a:r>
              <a:rPr sz="1800" b="1" spc="-20" dirty="0">
                <a:solidFill>
                  <a:srgbClr val="A1055B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A1055B"/>
                </a:solidFill>
                <a:latin typeface="Calibri"/>
                <a:cs typeface="Calibri"/>
              </a:rPr>
              <a:t>НОО</a:t>
            </a:r>
            <a:r>
              <a:rPr sz="1800" b="1" spc="-15" dirty="0">
                <a:solidFill>
                  <a:srgbClr val="A1055B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A1055B"/>
                </a:solidFill>
                <a:latin typeface="Calibri"/>
                <a:cs typeface="Calibri"/>
              </a:rPr>
              <a:t>и</a:t>
            </a:r>
            <a:r>
              <a:rPr sz="1800" b="1" spc="-30" dirty="0">
                <a:solidFill>
                  <a:srgbClr val="A1055B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A1055B"/>
                </a:solidFill>
                <a:latin typeface="Calibri"/>
                <a:cs typeface="Calibri"/>
              </a:rPr>
              <a:t>ООО,</a:t>
            </a:r>
            <a:r>
              <a:rPr sz="1800" b="1" spc="-20" dirty="0">
                <a:solidFill>
                  <a:srgbClr val="A1055B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A1055B"/>
                </a:solidFill>
                <a:latin typeface="Calibri"/>
                <a:cs typeface="Calibri"/>
              </a:rPr>
              <a:t>соответствующие</a:t>
            </a:r>
            <a:r>
              <a:rPr sz="1800" b="1" spc="-60" dirty="0">
                <a:solidFill>
                  <a:srgbClr val="A1055B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A1055B"/>
                </a:solidFill>
                <a:latin typeface="Calibri"/>
                <a:cs typeface="Calibri"/>
              </a:rPr>
              <a:t>требованиям</a:t>
            </a:r>
            <a:r>
              <a:rPr sz="1800" b="1" spc="-40" dirty="0">
                <a:solidFill>
                  <a:srgbClr val="A1055B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A1055B"/>
                </a:solidFill>
                <a:latin typeface="Calibri"/>
                <a:cs typeface="Calibri"/>
              </a:rPr>
              <a:t>обновленных</a:t>
            </a:r>
            <a:r>
              <a:rPr sz="1800" b="1" spc="-20" dirty="0">
                <a:solidFill>
                  <a:srgbClr val="A1055B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A1055B"/>
                </a:solidFill>
                <a:latin typeface="Calibri"/>
                <a:cs typeface="Calibri"/>
              </a:rPr>
              <a:t>ФГОС</a:t>
            </a:r>
            <a:r>
              <a:rPr sz="1800" b="1" spc="-10" dirty="0">
                <a:solidFill>
                  <a:srgbClr val="1F3863"/>
                </a:solidFill>
                <a:latin typeface="Calibri"/>
                <a:cs typeface="Calibri"/>
              </a:rPr>
              <a:t>;</a:t>
            </a:r>
            <a:endParaRPr sz="1800">
              <a:latin typeface="Calibri"/>
              <a:cs typeface="Calibri"/>
            </a:endParaRPr>
          </a:p>
          <a:p>
            <a:pPr marL="355600" marR="613410" indent="-342900">
              <a:lnSpc>
                <a:spcPct val="100000"/>
              </a:lnSpc>
              <a:spcBef>
                <a:spcPts val="600"/>
              </a:spcBef>
              <a:buSzPct val="77777"/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sz="1800" b="1" dirty="0">
                <a:solidFill>
                  <a:srgbClr val="A1055B"/>
                </a:solidFill>
                <a:latin typeface="Calibri"/>
                <a:cs typeface="Calibri"/>
              </a:rPr>
              <a:t>разработаны</a:t>
            </a:r>
            <a:r>
              <a:rPr sz="1800" b="1" spc="-35" dirty="0">
                <a:solidFill>
                  <a:srgbClr val="A1055B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A1055B"/>
                </a:solidFill>
                <a:latin typeface="Calibri"/>
                <a:cs typeface="Calibri"/>
              </a:rPr>
              <a:t>и</a:t>
            </a:r>
            <a:r>
              <a:rPr sz="1800" b="1" spc="-10" dirty="0">
                <a:solidFill>
                  <a:srgbClr val="A1055B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A1055B"/>
                </a:solidFill>
                <a:latin typeface="Calibri"/>
                <a:cs typeface="Calibri"/>
              </a:rPr>
              <a:t>утверждены</a:t>
            </a:r>
            <a:r>
              <a:rPr sz="1800" b="1" spc="-35" dirty="0">
                <a:solidFill>
                  <a:srgbClr val="A1055B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A1055B"/>
                </a:solidFill>
                <a:latin typeface="Calibri"/>
                <a:cs typeface="Calibri"/>
              </a:rPr>
              <a:t>рабочие</a:t>
            </a:r>
            <a:r>
              <a:rPr sz="1800" b="1" spc="-45" dirty="0">
                <a:solidFill>
                  <a:srgbClr val="A1055B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A1055B"/>
                </a:solidFill>
                <a:latin typeface="Calibri"/>
                <a:cs typeface="Calibri"/>
              </a:rPr>
              <a:t>программы</a:t>
            </a:r>
            <a:r>
              <a:rPr sz="1800" b="1" spc="-5" dirty="0">
                <a:solidFill>
                  <a:srgbClr val="A1055B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A1055B"/>
                </a:solidFill>
                <a:latin typeface="Calibri"/>
                <a:cs typeface="Calibri"/>
              </a:rPr>
              <a:t>по</a:t>
            </a:r>
            <a:r>
              <a:rPr sz="1800" b="1" spc="-20" dirty="0">
                <a:solidFill>
                  <a:srgbClr val="A1055B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A1055B"/>
                </a:solidFill>
                <a:latin typeface="Calibri"/>
                <a:cs typeface="Calibri"/>
              </a:rPr>
              <a:t>учебным</a:t>
            </a:r>
            <a:r>
              <a:rPr sz="1800" b="1" spc="-5" dirty="0">
                <a:solidFill>
                  <a:srgbClr val="A1055B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A1055B"/>
                </a:solidFill>
                <a:latin typeface="Calibri"/>
                <a:cs typeface="Calibri"/>
              </a:rPr>
              <a:t>предметам,</a:t>
            </a:r>
            <a:r>
              <a:rPr sz="1800" b="1" spc="360" dirty="0">
                <a:solidFill>
                  <a:srgbClr val="A1055B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A1055B"/>
                </a:solidFill>
                <a:latin typeface="Calibri"/>
                <a:cs typeface="Calibri"/>
              </a:rPr>
              <a:t>программы</a:t>
            </a:r>
            <a:r>
              <a:rPr sz="1800" b="1" spc="-20" dirty="0">
                <a:solidFill>
                  <a:srgbClr val="A1055B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A1055B"/>
                </a:solidFill>
                <a:latin typeface="Calibri"/>
                <a:cs typeface="Calibri"/>
              </a:rPr>
              <a:t>внеурочной деятельности</a:t>
            </a:r>
            <a:r>
              <a:rPr sz="1800" b="1" spc="-10" dirty="0">
                <a:solidFill>
                  <a:srgbClr val="1F3863"/>
                </a:solidFill>
                <a:latin typeface="Calibri"/>
                <a:cs typeface="Calibri"/>
              </a:rPr>
              <a:t>;</a:t>
            </a:r>
            <a:endParaRPr sz="1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SzPct val="77777"/>
              <a:buFont typeface="Wingdings"/>
              <a:buChar char=""/>
              <a:tabLst>
                <a:tab pos="354965" algn="l"/>
                <a:tab pos="355600" algn="l"/>
                <a:tab pos="1806575" algn="l"/>
                <a:tab pos="3242945" algn="l"/>
                <a:tab pos="3493770" algn="l"/>
                <a:tab pos="5101590" algn="l"/>
                <a:tab pos="6615430" algn="l"/>
              </a:tabLst>
            </a:pP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приведены</a:t>
            </a:r>
            <a:r>
              <a:rPr sz="1800" b="1" spc="-7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50" dirty="0">
                <a:solidFill>
                  <a:srgbClr val="001F5F"/>
                </a:solidFill>
                <a:latin typeface="Calibri"/>
                <a:cs typeface="Calibri"/>
              </a:rPr>
              <a:t>в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	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соответствие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	</a:t>
            </a:r>
            <a:r>
              <a:rPr sz="1800" b="1" spc="-50" dirty="0">
                <a:solidFill>
                  <a:srgbClr val="001F5F"/>
                </a:solidFill>
                <a:latin typeface="Calibri"/>
                <a:cs typeface="Calibri"/>
              </a:rPr>
              <a:t>с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	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требованиями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	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обновленных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	ФГОС</a:t>
            </a:r>
            <a:r>
              <a:rPr sz="1800" b="1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к</a:t>
            </a:r>
            <a:r>
              <a:rPr sz="1800" b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кадровым</a:t>
            </a:r>
            <a:r>
              <a:rPr sz="1800" b="1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1800" b="1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психолого-</a:t>
            </a:r>
            <a:endParaRPr sz="1800">
              <a:latin typeface="Calibri"/>
              <a:cs typeface="Calibri"/>
            </a:endParaRPr>
          </a:p>
          <a:p>
            <a:pPr marL="355600" marR="36195">
              <a:lnSpc>
                <a:spcPct val="100000"/>
              </a:lnSpc>
              <a:spcBef>
                <a:spcPts val="5"/>
              </a:spcBef>
            </a:pP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педагогическим</a:t>
            </a:r>
            <a:r>
              <a:rPr sz="1800" b="1" spc="-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условиям</a:t>
            </a:r>
            <a:r>
              <a:rPr sz="1800" b="1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реализации</a:t>
            </a:r>
            <a:r>
              <a:rPr sz="1800" b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ООП</a:t>
            </a:r>
            <a:r>
              <a:rPr sz="1800" b="1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штатное</a:t>
            </a:r>
            <a:r>
              <a:rPr sz="1800" b="1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расписание</a:t>
            </a:r>
            <a:r>
              <a:rPr sz="1800" b="1" spc="-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1800" b="1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должностные</a:t>
            </a:r>
            <a:r>
              <a:rPr sz="1800" b="1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инструкции</a:t>
            </a:r>
            <a:r>
              <a:rPr sz="1800" b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работников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образовательной</a:t>
            </a:r>
            <a:r>
              <a:rPr sz="1800" b="1" spc="-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организации;</a:t>
            </a:r>
            <a:endParaRPr sz="18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595"/>
              </a:spcBef>
              <a:buSzPct val="77777"/>
              <a:buFont typeface="Wingdings"/>
              <a:buChar char=""/>
              <a:tabLst>
                <a:tab pos="354965" algn="l"/>
                <a:tab pos="355600" algn="l"/>
                <a:tab pos="8220709" algn="l"/>
                <a:tab pos="9432290" algn="l"/>
              </a:tabLst>
            </a:pP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определен</a:t>
            </a:r>
            <a:r>
              <a:rPr sz="1800" b="1" spc="-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список</a:t>
            </a:r>
            <a:r>
              <a:rPr sz="1800" b="1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учебников,</a:t>
            </a:r>
            <a:r>
              <a:rPr sz="1800" b="1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учебных</a:t>
            </a:r>
            <a:r>
              <a:rPr sz="1800" b="1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пособий,</a:t>
            </a:r>
            <a:r>
              <a:rPr sz="1800" b="1" spc="-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информационно-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цифровых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	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ресурсов,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	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используемых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в</a:t>
            </a:r>
            <a:r>
              <a:rPr sz="1800" b="1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образовательном</a:t>
            </a:r>
            <a:r>
              <a:rPr sz="1800" b="1" spc="-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процессе</a:t>
            </a:r>
            <a:r>
              <a:rPr sz="1800" b="1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1800" b="1" spc="-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соответствующих</a:t>
            </a:r>
            <a:r>
              <a:rPr sz="1800" b="1" spc="-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требованиям</a:t>
            </a:r>
            <a:r>
              <a:rPr sz="1800" b="1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обновленными</a:t>
            </a:r>
            <a:r>
              <a:rPr sz="1800" b="1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ФГОС;</a:t>
            </a:r>
            <a:r>
              <a:rPr sz="1800" b="1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обеспечена</a:t>
            </a:r>
            <a:endParaRPr sz="1800">
              <a:latin typeface="Calibri"/>
              <a:cs typeface="Calibri"/>
            </a:endParaRPr>
          </a:p>
          <a:p>
            <a:pPr marL="355600" marR="5715">
              <a:lnSpc>
                <a:spcPct val="100000"/>
              </a:lnSpc>
              <a:spcBef>
                <a:spcPts val="5"/>
              </a:spcBef>
              <a:tabLst>
                <a:tab pos="6595745" algn="l"/>
              </a:tabLst>
            </a:pP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доступность</a:t>
            </a:r>
            <a:r>
              <a:rPr sz="1800" b="1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использования</a:t>
            </a:r>
            <a:r>
              <a:rPr sz="1800" b="1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информационно-методических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	ресурсов</a:t>
            </a:r>
            <a:r>
              <a:rPr sz="1800" b="1" spc="-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для</a:t>
            </a:r>
            <a:r>
              <a:rPr sz="1800" b="1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участников</a:t>
            </a:r>
            <a:r>
              <a:rPr sz="1800" b="1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образовательных отношений;</a:t>
            </a:r>
            <a:endParaRPr sz="1800">
              <a:latin typeface="Calibri"/>
              <a:cs typeface="Calibri"/>
            </a:endParaRPr>
          </a:p>
          <a:p>
            <a:pPr marL="355600" marR="38100" indent="-342900">
              <a:lnSpc>
                <a:spcPct val="100000"/>
              </a:lnSpc>
              <a:spcBef>
                <a:spcPts val="600"/>
              </a:spcBef>
              <a:buSzPct val="77777"/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обновлен/укомплектован</a:t>
            </a:r>
            <a:r>
              <a:rPr sz="1800" b="1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библиотечно-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информационный</a:t>
            </a:r>
            <a:r>
              <a:rPr sz="1800" b="1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центр</a:t>
            </a: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образовательной</a:t>
            </a:r>
            <a:r>
              <a:rPr sz="1800" b="1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организаций</a:t>
            </a:r>
            <a:r>
              <a:rPr sz="1800" b="1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учебной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1800" b="1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учебно-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методической</a:t>
            </a:r>
            <a:r>
              <a:rPr sz="1800" b="1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литературой;</a:t>
            </a:r>
            <a:endParaRPr sz="1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SzPct val="77777"/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обеспечены</a:t>
            </a:r>
            <a:r>
              <a:rPr sz="1800" b="1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кадровые,</a:t>
            </a:r>
            <a:r>
              <a:rPr sz="1800" b="1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финансовые,</a:t>
            </a:r>
            <a:r>
              <a:rPr sz="1800" b="1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материально-технические</a:t>
            </a:r>
            <a:r>
              <a:rPr sz="1800" b="1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1800" b="1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иные</a:t>
            </a: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условия</a:t>
            </a:r>
            <a:r>
              <a:rPr sz="1800" b="1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реализации</a:t>
            </a: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ООП</a:t>
            </a:r>
            <a:r>
              <a:rPr sz="1800" b="1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НОО</a:t>
            </a: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50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endParaRPr sz="18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ООО,</a:t>
            </a:r>
            <a:r>
              <a:rPr sz="1800" b="1" spc="-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соответствующей</a:t>
            </a:r>
            <a:r>
              <a:rPr sz="1800" b="1" spc="-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требованиям</a:t>
            </a:r>
            <a:r>
              <a:rPr sz="1800" b="1" spc="-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обновленных</a:t>
            </a:r>
            <a:r>
              <a:rPr sz="1800" b="1" spc="-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ФГОС;</a:t>
            </a:r>
            <a:endParaRPr sz="1800">
              <a:latin typeface="Calibri"/>
              <a:cs typeface="Calibri"/>
            </a:endParaRPr>
          </a:p>
          <a:p>
            <a:pPr marL="355600" marR="328295" indent="-342900" algn="just">
              <a:lnSpc>
                <a:spcPct val="100000"/>
              </a:lnSpc>
              <a:spcBef>
                <a:spcPts val="600"/>
              </a:spcBef>
              <a:buSzPct val="77777"/>
              <a:buFont typeface="Wingdings"/>
              <a:buChar char=""/>
              <a:tabLst>
                <a:tab pos="355600" algn="l"/>
              </a:tabLst>
            </a:pP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определена</a:t>
            </a:r>
            <a:r>
              <a:rPr sz="1800" b="1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модель</a:t>
            </a:r>
            <a:r>
              <a:rPr sz="1800" b="1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реализации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сетевых</a:t>
            </a:r>
            <a:r>
              <a:rPr sz="1800" b="1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форм</a:t>
            </a:r>
            <a:r>
              <a:rPr sz="1800" b="1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взаимодействия</a:t>
            </a:r>
            <a:r>
              <a:rPr sz="1800" b="1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общеобразовательной</a:t>
            </a:r>
            <a:r>
              <a:rPr sz="1800" b="1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организации</a:t>
            </a:r>
            <a:r>
              <a:rPr sz="1800" b="1" spc="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50" dirty="0">
                <a:solidFill>
                  <a:srgbClr val="1F3863"/>
                </a:solidFill>
                <a:latin typeface="Calibri"/>
                <a:cs typeface="Calibri"/>
              </a:rPr>
              <a:t>с </a:t>
            </a:r>
            <a:r>
              <a:rPr sz="1800" b="1" dirty="0">
                <a:solidFill>
                  <a:srgbClr val="1F3863"/>
                </a:solidFill>
                <a:latin typeface="Calibri"/>
                <a:cs typeface="Calibri"/>
              </a:rPr>
              <a:t>организациями</a:t>
            </a:r>
            <a:r>
              <a:rPr sz="1800" b="1" spc="-45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F3863"/>
                </a:solidFill>
                <a:latin typeface="Calibri"/>
                <a:cs typeface="Calibri"/>
              </a:rPr>
              <a:t>дополнительного</a:t>
            </a:r>
            <a:r>
              <a:rPr sz="1800" b="1" spc="-25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F3863"/>
                </a:solidFill>
                <a:latin typeface="Calibri"/>
                <a:cs typeface="Calibri"/>
              </a:rPr>
              <a:t>образования,</a:t>
            </a:r>
            <a:r>
              <a:rPr sz="1800" b="1" spc="-45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F3863"/>
                </a:solidFill>
                <a:latin typeface="Calibri"/>
                <a:cs typeface="Calibri"/>
              </a:rPr>
              <a:t>учреждениями</a:t>
            </a:r>
            <a:r>
              <a:rPr sz="1800" b="1" spc="-50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F3863"/>
                </a:solidFill>
                <a:latin typeface="Calibri"/>
                <a:cs typeface="Calibri"/>
              </a:rPr>
              <a:t>культуры </a:t>
            </a:r>
            <a:r>
              <a:rPr sz="1800" b="1" dirty="0">
                <a:solidFill>
                  <a:srgbClr val="1F3863"/>
                </a:solidFill>
                <a:latin typeface="Calibri"/>
                <a:cs typeface="Calibri"/>
              </a:rPr>
              <a:t>и</a:t>
            </a:r>
            <a:r>
              <a:rPr sz="1800" b="1" spc="-10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F3863"/>
                </a:solidFill>
                <a:latin typeface="Calibri"/>
                <a:cs typeface="Calibri"/>
              </a:rPr>
              <a:t>спорта</a:t>
            </a:r>
            <a:r>
              <a:rPr sz="1800" b="1" spc="-30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F3863"/>
                </a:solidFill>
                <a:latin typeface="Calibri"/>
                <a:cs typeface="Calibri"/>
              </a:rPr>
              <a:t>в</a:t>
            </a:r>
            <a:r>
              <a:rPr sz="1800" b="1" spc="-15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F3863"/>
                </a:solidFill>
                <a:latin typeface="Calibri"/>
                <a:cs typeface="Calibri"/>
              </a:rPr>
              <a:t>реализации</a:t>
            </a:r>
            <a:r>
              <a:rPr sz="1800" b="1" spc="15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1800" b="1" spc="-20" dirty="0">
                <a:solidFill>
                  <a:srgbClr val="1F3863"/>
                </a:solidFill>
                <a:latin typeface="Calibri"/>
                <a:cs typeface="Calibri"/>
              </a:rPr>
              <a:t>ООП, </a:t>
            </a:r>
            <a:r>
              <a:rPr sz="1800" b="1" dirty="0">
                <a:solidFill>
                  <a:srgbClr val="1F3863"/>
                </a:solidFill>
                <a:latin typeface="Calibri"/>
                <a:cs typeface="Calibri"/>
              </a:rPr>
              <a:t>соответствующих</a:t>
            </a:r>
            <a:r>
              <a:rPr sz="1800" b="1" spc="-55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F3863"/>
                </a:solidFill>
                <a:latin typeface="Calibri"/>
                <a:cs typeface="Calibri"/>
              </a:rPr>
              <a:t>требованиям</a:t>
            </a:r>
            <a:r>
              <a:rPr sz="1800" b="1" spc="-55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F3863"/>
                </a:solidFill>
                <a:latin typeface="Calibri"/>
                <a:cs typeface="Calibri"/>
              </a:rPr>
              <a:t>обновленных</a:t>
            </a:r>
            <a:r>
              <a:rPr sz="1800" b="1" spc="-30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F3863"/>
                </a:solidFill>
                <a:latin typeface="Calibri"/>
                <a:cs typeface="Calibri"/>
              </a:rPr>
              <a:t>ФГОС;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176324" y="963930"/>
            <a:ext cx="10082530" cy="50565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4965" indent="-342900">
              <a:lnSpc>
                <a:spcPct val="100000"/>
              </a:lnSpc>
              <a:spcBef>
                <a:spcPts val="105"/>
              </a:spcBef>
              <a:buSzPct val="70000"/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Нормативная</a:t>
            </a:r>
            <a:r>
              <a:rPr sz="2000" b="1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база</a:t>
            </a:r>
            <a:r>
              <a:rPr sz="2000" b="1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(локальные</a:t>
            </a:r>
            <a:r>
              <a:rPr sz="2000" b="1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акты)</a:t>
            </a:r>
            <a:r>
              <a:rPr sz="2000" b="1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образовательной</a:t>
            </a:r>
            <a:r>
              <a:rPr sz="2000" b="1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организации</a:t>
            </a:r>
            <a:r>
              <a:rPr sz="2000" b="1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приведена</a:t>
            </a:r>
            <a:r>
              <a:rPr sz="2000" b="1" spc="-50" dirty="0">
                <a:solidFill>
                  <a:srgbClr val="001F5F"/>
                </a:solidFill>
                <a:latin typeface="Calibri"/>
                <a:cs typeface="Calibri"/>
              </a:rPr>
              <a:t> в</a:t>
            </a:r>
            <a:endParaRPr sz="2000">
              <a:latin typeface="Calibri"/>
              <a:cs typeface="Calibri"/>
            </a:endParaRPr>
          </a:p>
          <a:p>
            <a:pPr marL="354965">
              <a:lnSpc>
                <a:spcPct val="100000"/>
              </a:lnSpc>
            </a:pP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соответствие</a:t>
            </a:r>
            <a:r>
              <a:rPr sz="2000" b="1" spc="-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с</a:t>
            </a:r>
            <a:r>
              <a:rPr sz="2000" b="1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требованиями</a:t>
            </a:r>
            <a:r>
              <a:rPr sz="2000" b="1" spc="-7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обновленных</a:t>
            </a:r>
            <a:r>
              <a:rPr sz="2000" b="1" spc="-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001F5F"/>
                </a:solidFill>
                <a:latin typeface="Calibri"/>
                <a:cs typeface="Calibri"/>
              </a:rPr>
              <a:t>ФГОС</a:t>
            </a:r>
            <a:endParaRPr sz="2000">
              <a:latin typeface="Calibri"/>
              <a:cs typeface="Calibri"/>
            </a:endParaRPr>
          </a:p>
          <a:p>
            <a:pPr marL="1269365" lvl="1" indent="-343535">
              <a:lnSpc>
                <a:spcPct val="100000"/>
              </a:lnSpc>
              <a:spcBef>
                <a:spcPts val="1200"/>
              </a:spcBef>
              <a:buSzPct val="70000"/>
              <a:buFont typeface="Wingdings"/>
              <a:buChar char=""/>
              <a:tabLst>
                <a:tab pos="1269365" algn="l"/>
                <a:tab pos="1270000" algn="l"/>
              </a:tabLst>
            </a:pP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Правила</a:t>
            </a:r>
            <a:r>
              <a:rPr sz="2000" b="1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приема</a:t>
            </a:r>
            <a:r>
              <a:rPr sz="2000" b="1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граждан</a:t>
            </a:r>
            <a:r>
              <a:rPr sz="2000" b="1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на</a:t>
            </a:r>
            <a:r>
              <a:rPr sz="2000" b="1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обучение,</a:t>
            </a:r>
            <a:endParaRPr sz="2000">
              <a:latin typeface="Calibri"/>
              <a:cs typeface="Calibri"/>
            </a:endParaRPr>
          </a:p>
          <a:p>
            <a:pPr marL="1269365" marR="318770" lvl="1" indent="-342900">
              <a:lnSpc>
                <a:spcPct val="100000"/>
              </a:lnSpc>
              <a:spcBef>
                <a:spcPts val="1200"/>
              </a:spcBef>
              <a:buSzPct val="70000"/>
              <a:buFont typeface="Wingdings"/>
              <a:buChar char=""/>
              <a:tabLst>
                <a:tab pos="1269365" algn="l"/>
                <a:tab pos="1270000" algn="l"/>
              </a:tabLst>
            </a:pP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Положение</a:t>
            </a:r>
            <a:r>
              <a:rPr sz="2000" b="1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о</a:t>
            </a:r>
            <a:r>
              <a:rPr sz="2000" b="1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порядке</a:t>
            </a:r>
            <a:r>
              <a:rPr sz="2000" b="1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зачета</a:t>
            </a:r>
            <a:r>
              <a:rPr sz="2000" b="1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результатов</a:t>
            </a:r>
            <a:r>
              <a:rPr sz="2000" b="1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освоения</a:t>
            </a:r>
            <a:r>
              <a:rPr sz="2000" b="1" spc="-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обучающимися</a:t>
            </a:r>
            <a:r>
              <a:rPr sz="2000" b="1" spc="-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учебных предметов,</a:t>
            </a:r>
            <a:endParaRPr sz="2000">
              <a:latin typeface="Calibri"/>
              <a:cs typeface="Calibri"/>
            </a:endParaRPr>
          </a:p>
          <a:p>
            <a:pPr marL="1269365" lvl="1" indent="-343535">
              <a:lnSpc>
                <a:spcPct val="100000"/>
              </a:lnSpc>
              <a:spcBef>
                <a:spcPts val="1200"/>
              </a:spcBef>
              <a:buSzPct val="70000"/>
              <a:buFont typeface="Wingdings"/>
              <a:buChar char=""/>
              <a:tabLst>
                <a:tab pos="1269365" algn="l"/>
                <a:tab pos="1270000" algn="l"/>
              </a:tabLst>
            </a:pP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Положение</a:t>
            </a:r>
            <a:r>
              <a:rPr sz="2000" b="1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о</a:t>
            </a:r>
            <a:r>
              <a:rPr sz="2000" b="1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языках</a:t>
            </a:r>
            <a:r>
              <a:rPr sz="2000" b="1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образования,</a:t>
            </a:r>
            <a:endParaRPr sz="2000">
              <a:latin typeface="Calibri"/>
              <a:cs typeface="Calibri"/>
            </a:endParaRPr>
          </a:p>
          <a:p>
            <a:pPr marL="1269365" lvl="1" indent="-343535">
              <a:lnSpc>
                <a:spcPct val="100000"/>
              </a:lnSpc>
              <a:spcBef>
                <a:spcPts val="1200"/>
              </a:spcBef>
              <a:buSzPct val="70000"/>
              <a:buFont typeface="Wingdings"/>
              <a:buChar char=""/>
              <a:tabLst>
                <a:tab pos="1269365" algn="l"/>
                <a:tab pos="1270000" algn="l"/>
              </a:tabLst>
            </a:pP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Положение,</a:t>
            </a:r>
            <a:r>
              <a:rPr sz="2000" b="1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регламентирующее</a:t>
            </a:r>
            <a:r>
              <a:rPr sz="2000" b="1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режим</a:t>
            </a:r>
            <a:r>
              <a:rPr sz="2000" b="1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занятий</a:t>
            </a:r>
            <a:r>
              <a:rPr sz="2000" b="1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обучающихся,</a:t>
            </a:r>
            <a:endParaRPr sz="2000">
              <a:latin typeface="Calibri"/>
              <a:cs typeface="Calibri"/>
            </a:endParaRPr>
          </a:p>
          <a:p>
            <a:pPr marL="1269365" lvl="1" indent="-343535">
              <a:lnSpc>
                <a:spcPct val="100000"/>
              </a:lnSpc>
              <a:spcBef>
                <a:spcPts val="1200"/>
              </a:spcBef>
              <a:buSzPct val="70000"/>
              <a:buFont typeface="Wingdings"/>
              <a:buChar char=""/>
              <a:tabLst>
                <a:tab pos="1269365" algn="l"/>
                <a:tab pos="1270000" algn="l"/>
              </a:tabLst>
            </a:pP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Положение</a:t>
            </a:r>
            <a:r>
              <a:rPr sz="2000" b="1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о</a:t>
            </a:r>
            <a:r>
              <a:rPr sz="2000" b="1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текущем</a:t>
            </a:r>
            <a:r>
              <a:rPr sz="2000" b="1" spc="-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контроле</a:t>
            </a:r>
            <a:r>
              <a:rPr sz="2000" b="1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успеваемости</a:t>
            </a:r>
            <a:r>
              <a:rPr sz="2000" b="1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2000" b="1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промежуточной</a:t>
            </a:r>
            <a:r>
              <a:rPr sz="2000" b="1" spc="-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аттестации</a:t>
            </a:r>
            <a:endParaRPr sz="2000">
              <a:latin typeface="Calibri"/>
              <a:cs typeface="Calibri"/>
            </a:endParaRPr>
          </a:p>
          <a:p>
            <a:pPr marL="1269365">
              <a:lnSpc>
                <a:spcPct val="100000"/>
              </a:lnSpc>
            </a:pP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обучающихся,</a:t>
            </a:r>
            <a:endParaRPr sz="2000">
              <a:latin typeface="Calibri"/>
              <a:cs typeface="Calibri"/>
            </a:endParaRPr>
          </a:p>
          <a:p>
            <a:pPr marL="1269365" marR="247650" lvl="1" indent="-342900">
              <a:lnSpc>
                <a:spcPct val="100000"/>
              </a:lnSpc>
              <a:spcBef>
                <a:spcPts val="1205"/>
              </a:spcBef>
              <a:buSzPct val="70000"/>
              <a:buFont typeface="Wingdings"/>
              <a:buChar char=""/>
              <a:tabLst>
                <a:tab pos="1269365" algn="l"/>
                <a:tab pos="1270000" algn="l"/>
              </a:tabLst>
            </a:pP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Положение</a:t>
            </a:r>
            <a:r>
              <a:rPr sz="2000" b="1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об</a:t>
            </a:r>
            <a:r>
              <a:rPr sz="2000" b="1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организации</a:t>
            </a:r>
            <a:r>
              <a:rPr sz="2000" b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обучения</a:t>
            </a:r>
            <a:r>
              <a:rPr sz="2000" b="1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лиц</a:t>
            </a:r>
            <a:r>
              <a:rPr sz="2000" b="1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с</a:t>
            </a:r>
            <a:r>
              <a:rPr sz="2000" b="1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ограниченными</a:t>
            </a:r>
            <a:r>
              <a:rPr sz="2000" b="1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возможностями здоровья,</a:t>
            </a:r>
            <a:endParaRPr sz="2000">
              <a:latin typeface="Calibri"/>
              <a:cs typeface="Calibri"/>
            </a:endParaRPr>
          </a:p>
          <a:p>
            <a:pPr marL="1269365" marR="5080" lvl="1" indent="-342900">
              <a:lnSpc>
                <a:spcPct val="100000"/>
              </a:lnSpc>
              <a:spcBef>
                <a:spcPts val="1200"/>
              </a:spcBef>
              <a:buSzPct val="70000"/>
              <a:buFont typeface="Wingdings"/>
              <a:buChar char=""/>
              <a:tabLst>
                <a:tab pos="1269365" algn="l"/>
                <a:tab pos="1270000" algn="l"/>
              </a:tabLst>
            </a:pP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финансирование,</a:t>
            </a:r>
            <a:r>
              <a:rPr sz="2000" b="1" spc="-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материально-техническое</a:t>
            </a:r>
            <a:r>
              <a:rPr sz="2000" b="1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обеспечение,</a:t>
            </a:r>
            <a:r>
              <a:rPr sz="2000" b="1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штатное</a:t>
            </a:r>
            <a:r>
              <a:rPr sz="2000" b="1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расписание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25" dirty="0">
                <a:solidFill>
                  <a:srgbClr val="001F5F"/>
                </a:solidFill>
                <a:latin typeface="Calibri"/>
                <a:cs typeface="Calibri"/>
              </a:rPr>
              <a:t>др.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567688" y="52272"/>
            <a:ext cx="9928225" cy="5429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2635"/>
              </a:lnSpc>
              <a:spcBef>
                <a:spcPts val="95"/>
              </a:spcBef>
            </a:pPr>
            <a:r>
              <a:rPr sz="2200" u="sng" dirty="0">
                <a:solidFill>
                  <a:srgbClr val="1F3863"/>
                </a:solidFill>
                <a:uFill>
                  <a:solidFill>
                    <a:srgbClr val="1F3863"/>
                  </a:solidFill>
                </a:uFill>
              </a:rPr>
              <a:t>Критерии</a:t>
            </a:r>
            <a:r>
              <a:rPr sz="2200" u="sng" spc="-70" dirty="0">
                <a:solidFill>
                  <a:srgbClr val="1F3863"/>
                </a:solidFill>
                <a:uFill>
                  <a:solidFill>
                    <a:srgbClr val="1F3863"/>
                  </a:solidFill>
                </a:uFill>
              </a:rPr>
              <a:t> </a:t>
            </a:r>
            <a:r>
              <a:rPr sz="2200" u="sng" spc="-20" dirty="0">
                <a:solidFill>
                  <a:srgbClr val="1F3863"/>
                </a:solidFill>
                <a:uFill>
                  <a:solidFill>
                    <a:srgbClr val="1F3863"/>
                  </a:solidFill>
                </a:uFill>
              </a:rPr>
              <a:t>готовности</a:t>
            </a:r>
            <a:r>
              <a:rPr sz="2200" u="sng" spc="-65" dirty="0">
                <a:solidFill>
                  <a:srgbClr val="1F3863"/>
                </a:solidFill>
                <a:uFill>
                  <a:solidFill>
                    <a:srgbClr val="1F3863"/>
                  </a:solidFill>
                </a:uFill>
              </a:rPr>
              <a:t> </a:t>
            </a:r>
            <a:r>
              <a:rPr sz="2200" u="sng" spc="-10" dirty="0">
                <a:solidFill>
                  <a:srgbClr val="1F3863"/>
                </a:solidFill>
                <a:uFill>
                  <a:solidFill>
                    <a:srgbClr val="1F3863"/>
                  </a:solidFill>
                </a:uFill>
              </a:rPr>
              <a:t>образовательной</a:t>
            </a:r>
            <a:r>
              <a:rPr sz="2200" u="sng" spc="-65" dirty="0">
                <a:solidFill>
                  <a:srgbClr val="1F3863"/>
                </a:solidFill>
                <a:uFill>
                  <a:solidFill>
                    <a:srgbClr val="1F3863"/>
                  </a:solidFill>
                </a:uFill>
              </a:rPr>
              <a:t> </a:t>
            </a:r>
            <a:r>
              <a:rPr sz="2200" u="sng" spc="-10" dirty="0">
                <a:solidFill>
                  <a:srgbClr val="1F3863"/>
                </a:solidFill>
                <a:uFill>
                  <a:solidFill>
                    <a:srgbClr val="1F3863"/>
                  </a:solidFill>
                </a:uFill>
              </a:rPr>
              <a:t>организации</a:t>
            </a:r>
            <a:r>
              <a:rPr sz="2200" u="sng" spc="-95" dirty="0">
                <a:solidFill>
                  <a:srgbClr val="1F3863"/>
                </a:solidFill>
                <a:uFill>
                  <a:solidFill>
                    <a:srgbClr val="1F3863"/>
                  </a:solidFill>
                </a:uFill>
              </a:rPr>
              <a:t> </a:t>
            </a:r>
            <a:r>
              <a:rPr sz="2200" u="sng" dirty="0">
                <a:solidFill>
                  <a:srgbClr val="1F3863"/>
                </a:solidFill>
                <a:uFill>
                  <a:solidFill>
                    <a:srgbClr val="1F3863"/>
                  </a:solidFill>
                </a:uFill>
              </a:rPr>
              <a:t>к</a:t>
            </a:r>
            <a:r>
              <a:rPr sz="2200" u="sng" spc="-110" dirty="0">
                <a:solidFill>
                  <a:srgbClr val="1F3863"/>
                </a:solidFill>
                <a:uFill>
                  <a:solidFill>
                    <a:srgbClr val="1F3863"/>
                  </a:solidFill>
                </a:uFill>
              </a:rPr>
              <a:t> </a:t>
            </a:r>
            <a:r>
              <a:rPr sz="2200" u="sng" spc="-10" dirty="0">
                <a:solidFill>
                  <a:srgbClr val="1F3863"/>
                </a:solidFill>
                <a:uFill>
                  <a:solidFill>
                    <a:srgbClr val="1F3863"/>
                  </a:solidFill>
                </a:uFill>
              </a:rPr>
              <a:t>введению</a:t>
            </a:r>
            <a:r>
              <a:rPr sz="2200" u="sng" spc="-105" dirty="0">
                <a:solidFill>
                  <a:srgbClr val="1F3863"/>
                </a:solidFill>
                <a:uFill>
                  <a:solidFill>
                    <a:srgbClr val="1F3863"/>
                  </a:solidFill>
                </a:uFill>
              </a:rPr>
              <a:t> </a:t>
            </a:r>
            <a:r>
              <a:rPr sz="2200" u="sng" spc="-20" dirty="0">
                <a:solidFill>
                  <a:srgbClr val="1F3863"/>
                </a:solidFill>
                <a:uFill>
                  <a:solidFill>
                    <a:srgbClr val="1F3863"/>
                  </a:solidFill>
                </a:uFill>
              </a:rPr>
              <a:t>ФГОС</a:t>
            </a:r>
            <a:endParaRPr sz="2200"/>
          </a:p>
          <a:p>
            <a:pPr marL="4445" algn="ctr">
              <a:lnSpc>
                <a:spcPts val="1435"/>
              </a:lnSpc>
            </a:pPr>
            <a:r>
              <a:rPr sz="1200" dirty="0">
                <a:solidFill>
                  <a:srgbClr val="1F3863"/>
                </a:solidFill>
              </a:rPr>
              <a:t>Письмо</a:t>
            </a:r>
            <a:r>
              <a:rPr sz="1200" spc="-25" dirty="0">
                <a:solidFill>
                  <a:srgbClr val="1F3863"/>
                </a:solidFill>
              </a:rPr>
              <a:t> </a:t>
            </a:r>
            <a:r>
              <a:rPr sz="1200" dirty="0">
                <a:solidFill>
                  <a:srgbClr val="1F3863"/>
                </a:solidFill>
              </a:rPr>
              <a:t>Минпросвещения</a:t>
            </a:r>
            <a:r>
              <a:rPr sz="1200" spc="-5" dirty="0">
                <a:solidFill>
                  <a:srgbClr val="1F3863"/>
                </a:solidFill>
              </a:rPr>
              <a:t> </a:t>
            </a:r>
            <a:r>
              <a:rPr sz="1200" dirty="0">
                <a:solidFill>
                  <a:srgbClr val="1F3863"/>
                </a:solidFill>
              </a:rPr>
              <a:t>России</a:t>
            </a:r>
            <a:r>
              <a:rPr sz="1200" spc="-55" dirty="0">
                <a:solidFill>
                  <a:srgbClr val="1F3863"/>
                </a:solidFill>
              </a:rPr>
              <a:t> </a:t>
            </a:r>
            <a:r>
              <a:rPr sz="1200" dirty="0">
                <a:solidFill>
                  <a:srgbClr val="1F3863"/>
                </a:solidFill>
              </a:rPr>
              <a:t>15.02.2022</a:t>
            </a:r>
            <a:r>
              <a:rPr sz="1200" spc="-60" dirty="0">
                <a:solidFill>
                  <a:srgbClr val="1F3863"/>
                </a:solidFill>
              </a:rPr>
              <a:t> </a:t>
            </a:r>
            <a:r>
              <a:rPr sz="1200" dirty="0">
                <a:solidFill>
                  <a:srgbClr val="1F3863"/>
                </a:solidFill>
              </a:rPr>
              <a:t>№</a:t>
            </a:r>
            <a:r>
              <a:rPr sz="1200" spc="-45" dirty="0">
                <a:solidFill>
                  <a:srgbClr val="1F3863"/>
                </a:solidFill>
              </a:rPr>
              <a:t> </a:t>
            </a:r>
            <a:r>
              <a:rPr sz="1200" spc="-20" dirty="0">
                <a:solidFill>
                  <a:srgbClr val="1F3863"/>
                </a:solidFill>
              </a:rPr>
              <a:t>АЗ-</a:t>
            </a:r>
            <a:r>
              <a:rPr sz="1200" spc="-10" dirty="0">
                <a:solidFill>
                  <a:srgbClr val="1F3863"/>
                </a:solidFill>
              </a:rPr>
              <a:t>113/03</a:t>
            </a:r>
            <a:endParaRPr sz="12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054404" y="936447"/>
            <a:ext cx="10154920" cy="2099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6985" indent="-342900" algn="just">
              <a:lnSpc>
                <a:spcPct val="100000"/>
              </a:lnSpc>
              <a:spcBef>
                <a:spcPts val="100"/>
              </a:spcBef>
              <a:buSzPct val="77777"/>
              <a:buFont typeface="Wingdings"/>
              <a:buChar char=""/>
              <a:tabLst>
                <a:tab pos="355600" algn="l"/>
              </a:tabLst>
            </a:pP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разработан</a:t>
            </a:r>
            <a:r>
              <a:rPr sz="1800" b="1" spc="200" dirty="0">
                <a:solidFill>
                  <a:srgbClr val="001F5F"/>
                </a:solidFill>
                <a:latin typeface="Calibri"/>
                <a:cs typeface="Calibri"/>
              </a:rPr>
              <a:t> 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план</a:t>
            </a:r>
            <a:r>
              <a:rPr sz="1800" b="1" spc="204" dirty="0">
                <a:solidFill>
                  <a:srgbClr val="001F5F"/>
                </a:solidFill>
                <a:latin typeface="Calibri"/>
                <a:cs typeface="Calibri"/>
              </a:rPr>
              <a:t> 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работы</a:t>
            </a:r>
            <a:r>
              <a:rPr sz="1800" b="1" spc="204" dirty="0">
                <a:solidFill>
                  <a:srgbClr val="001F5F"/>
                </a:solidFill>
                <a:latin typeface="Calibri"/>
                <a:cs typeface="Calibri"/>
              </a:rPr>
              <a:t> 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внутришкольных</a:t>
            </a:r>
            <a:r>
              <a:rPr sz="1800" b="1" spc="200" dirty="0">
                <a:solidFill>
                  <a:srgbClr val="001F5F"/>
                </a:solidFill>
                <a:latin typeface="Calibri"/>
                <a:cs typeface="Calibri"/>
              </a:rPr>
              <a:t> 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методических</a:t>
            </a:r>
            <a:r>
              <a:rPr sz="1800" b="1" spc="204" dirty="0">
                <a:solidFill>
                  <a:srgbClr val="001F5F"/>
                </a:solidFill>
                <a:latin typeface="Calibri"/>
                <a:cs typeface="Calibri"/>
              </a:rPr>
              <a:t> 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объединений</a:t>
            </a:r>
            <a:r>
              <a:rPr sz="1800" b="1" spc="210" dirty="0">
                <a:solidFill>
                  <a:srgbClr val="001F5F"/>
                </a:solidFill>
                <a:latin typeface="Calibri"/>
                <a:cs typeface="Calibri"/>
              </a:rPr>
              <a:t> 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с</a:t>
            </a:r>
            <a:r>
              <a:rPr sz="1800" b="1" spc="204" dirty="0">
                <a:solidFill>
                  <a:srgbClr val="001F5F"/>
                </a:solidFill>
                <a:latin typeface="Calibri"/>
                <a:cs typeface="Calibri"/>
              </a:rPr>
              <a:t> 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ориентацией</a:t>
            </a:r>
            <a:r>
              <a:rPr sz="1800" b="1" spc="204" dirty="0">
                <a:solidFill>
                  <a:srgbClr val="001F5F"/>
                </a:solidFill>
                <a:latin typeface="Calibri"/>
                <a:cs typeface="Calibri"/>
              </a:rPr>
              <a:t>  </a:t>
            </a:r>
            <a:r>
              <a:rPr sz="1800" b="1" spc="-25" dirty="0">
                <a:solidFill>
                  <a:srgbClr val="001F5F"/>
                </a:solidFill>
                <a:latin typeface="Calibri"/>
                <a:cs typeface="Calibri"/>
              </a:rPr>
              <a:t>на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рассмотрение</a:t>
            </a:r>
            <a:r>
              <a:rPr sz="1800" b="1" spc="4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1800" b="1" spc="4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методическую</a:t>
            </a:r>
            <a:r>
              <a:rPr sz="1800" b="1" spc="4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помощь</a:t>
            </a:r>
            <a:r>
              <a:rPr sz="1800" b="1" spc="4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педагогическим</a:t>
            </a:r>
            <a:r>
              <a:rPr sz="1800" b="1" spc="4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работникам</a:t>
            </a:r>
            <a:r>
              <a:rPr sz="1800" b="1" spc="459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в</a:t>
            </a:r>
            <a:r>
              <a:rPr sz="1800" b="1" spc="4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вопросах</a:t>
            </a:r>
            <a:r>
              <a:rPr sz="1800" b="1" spc="459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реализации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обновленных</a:t>
            </a:r>
            <a:r>
              <a:rPr sz="1800" b="1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20" dirty="0">
                <a:solidFill>
                  <a:srgbClr val="001F5F"/>
                </a:solidFill>
                <a:latin typeface="Calibri"/>
                <a:cs typeface="Calibri"/>
              </a:rPr>
              <a:t>ФГОС,</a:t>
            </a:r>
            <a:endParaRPr sz="1800">
              <a:latin typeface="Calibri"/>
              <a:cs typeface="Calibri"/>
            </a:endParaRPr>
          </a:p>
          <a:p>
            <a:pPr marL="1269365" marR="7620" lvl="1" indent="-342900" algn="just">
              <a:lnSpc>
                <a:spcPct val="100000"/>
              </a:lnSpc>
              <a:spcBef>
                <a:spcPts val="605"/>
              </a:spcBef>
              <a:buSzPct val="77777"/>
              <a:buFont typeface="Wingdings"/>
              <a:buChar char=""/>
              <a:tabLst>
                <a:tab pos="1270000" algn="l"/>
              </a:tabLst>
            </a:pPr>
            <a:r>
              <a:rPr sz="1800" b="1" dirty="0">
                <a:solidFill>
                  <a:srgbClr val="1F3863"/>
                </a:solidFill>
                <a:latin typeface="Calibri"/>
                <a:cs typeface="Calibri"/>
              </a:rPr>
              <a:t>сформированы</a:t>
            </a:r>
            <a:r>
              <a:rPr sz="1800" b="1" spc="400" dirty="0">
                <a:solidFill>
                  <a:srgbClr val="1F3863"/>
                </a:solidFill>
                <a:latin typeface="Calibri"/>
                <a:cs typeface="Calibri"/>
              </a:rPr>
              <a:t>  </a:t>
            </a:r>
            <a:r>
              <a:rPr sz="1800" b="1" dirty="0">
                <a:solidFill>
                  <a:srgbClr val="1F3863"/>
                </a:solidFill>
                <a:latin typeface="Calibri"/>
                <a:cs typeface="Calibri"/>
              </a:rPr>
              <a:t>методические</a:t>
            </a:r>
            <a:r>
              <a:rPr sz="1800" b="1" spc="405" dirty="0">
                <a:solidFill>
                  <a:srgbClr val="1F3863"/>
                </a:solidFill>
                <a:latin typeface="Calibri"/>
                <a:cs typeface="Calibri"/>
              </a:rPr>
              <a:t>  </a:t>
            </a:r>
            <a:r>
              <a:rPr sz="1800" b="1" dirty="0">
                <a:solidFill>
                  <a:srgbClr val="1F3863"/>
                </a:solidFill>
                <a:latin typeface="Calibri"/>
                <a:cs typeface="Calibri"/>
              </a:rPr>
              <a:t>группы</a:t>
            </a:r>
            <a:r>
              <a:rPr sz="1800" b="1" spc="395" dirty="0">
                <a:solidFill>
                  <a:srgbClr val="1F3863"/>
                </a:solidFill>
                <a:latin typeface="Calibri"/>
                <a:cs typeface="Calibri"/>
              </a:rPr>
              <a:t>  </a:t>
            </a:r>
            <a:r>
              <a:rPr sz="1800" b="1" dirty="0">
                <a:solidFill>
                  <a:srgbClr val="1F3863"/>
                </a:solidFill>
                <a:latin typeface="Calibri"/>
                <a:cs typeface="Calibri"/>
              </a:rPr>
              <a:t>по</a:t>
            </a:r>
            <a:r>
              <a:rPr sz="1800" b="1" spc="400" dirty="0">
                <a:solidFill>
                  <a:srgbClr val="1F3863"/>
                </a:solidFill>
                <a:latin typeface="Calibri"/>
                <a:cs typeface="Calibri"/>
              </a:rPr>
              <a:t>  </a:t>
            </a:r>
            <a:r>
              <a:rPr sz="1800" b="1" dirty="0">
                <a:solidFill>
                  <a:srgbClr val="1F3863"/>
                </a:solidFill>
                <a:latin typeface="Calibri"/>
                <a:cs typeface="Calibri"/>
              </a:rPr>
              <a:t>всем</a:t>
            </a:r>
            <a:r>
              <a:rPr sz="1800" b="1" spc="395" dirty="0">
                <a:solidFill>
                  <a:srgbClr val="1F3863"/>
                </a:solidFill>
                <a:latin typeface="Calibri"/>
                <a:cs typeface="Calibri"/>
              </a:rPr>
              <a:t>  </a:t>
            </a:r>
            <a:r>
              <a:rPr sz="1800" b="1" dirty="0">
                <a:solidFill>
                  <a:srgbClr val="1F3863"/>
                </a:solidFill>
                <a:latin typeface="Calibri"/>
                <a:cs typeface="Calibri"/>
              </a:rPr>
              <a:t>направлениям</a:t>
            </a:r>
            <a:r>
              <a:rPr sz="1800" b="1" spc="400" dirty="0">
                <a:solidFill>
                  <a:srgbClr val="1F3863"/>
                </a:solidFill>
                <a:latin typeface="Calibri"/>
                <a:cs typeface="Calibri"/>
              </a:rPr>
              <a:t>  </a:t>
            </a:r>
            <a:r>
              <a:rPr sz="1800" b="1" spc="-10" dirty="0">
                <a:solidFill>
                  <a:srgbClr val="1F3863"/>
                </a:solidFill>
                <a:latin typeface="Calibri"/>
                <a:cs typeface="Calibri"/>
              </a:rPr>
              <a:t>функциональной грамотности;</a:t>
            </a:r>
            <a:endParaRPr sz="1800">
              <a:latin typeface="Calibri"/>
              <a:cs typeface="Calibri"/>
            </a:endParaRPr>
          </a:p>
          <a:p>
            <a:pPr marL="354965" marR="5080" indent="-342900" algn="just">
              <a:lnSpc>
                <a:spcPct val="100000"/>
              </a:lnSpc>
              <a:spcBef>
                <a:spcPts val="600"/>
              </a:spcBef>
              <a:buSzPct val="77777"/>
              <a:buFont typeface="Wingdings"/>
              <a:buChar char=""/>
              <a:tabLst>
                <a:tab pos="355600" algn="l"/>
              </a:tabLst>
            </a:pP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осуществлено</a:t>
            </a:r>
            <a:r>
              <a:rPr sz="1800" b="1" spc="254" dirty="0">
                <a:solidFill>
                  <a:srgbClr val="001F5F"/>
                </a:solidFill>
                <a:latin typeface="Calibri"/>
                <a:cs typeface="Calibri"/>
              </a:rPr>
              <a:t> 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повышение</a:t>
            </a:r>
            <a:r>
              <a:rPr sz="1800" b="1" spc="475" dirty="0">
                <a:solidFill>
                  <a:srgbClr val="001F5F"/>
                </a:solidFill>
                <a:latin typeface="Calibri"/>
                <a:cs typeface="Calibri"/>
              </a:rPr>
              <a:t>  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квалификации</a:t>
            </a:r>
            <a:r>
              <a:rPr sz="1800" b="1" spc="260" dirty="0">
                <a:solidFill>
                  <a:srgbClr val="001F5F"/>
                </a:solidFill>
                <a:latin typeface="Calibri"/>
                <a:cs typeface="Calibri"/>
              </a:rPr>
              <a:t> 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управленческой</a:t>
            </a:r>
            <a:r>
              <a:rPr sz="1800" b="1" spc="260" dirty="0">
                <a:solidFill>
                  <a:srgbClr val="001F5F"/>
                </a:solidFill>
                <a:latin typeface="Calibri"/>
                <a:cs typeface="Calibri"/>
              </a:rPr>
              <a:t> 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1800" b="1" spc="260" dirty="0">
                <a:solidFill>
                  <a:srgbClr val="001F5F"/>
                </a:solidFill>
                <a:latin typeface="Calibri"/>
                <a:cs typeface="Calibri"/>
              </a:rPr>
              <a:t> 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педагогической</a:t>
            </a:r>
            <a:r>
              <a:rPr sz="1800" b="1" spc="260" dirty="0">
                <a:solidFill>
                  <a:srgbClr val="001F5F"/>
                </a:solidFill>
                <a:latin typeface="Calibri"/>
                <a:cs typeface="Calibri"/>
              </a:rPr>
              <a:t> 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команд</a:t>
            </a:r>
            <a:r>
              <a:rPr sz="1800" b="1" spc="260" dirty="0">
                <a:solidFill>
                  <a:srgbClr val="001F5F"/>
                </a:solidFill>
                <a:latin typeface="Calibri"/>
                <a:cs typeface="Calibri"/>
              </a:rPr>
              <a:t>  </a:t>
            </a:r>
            <a:r>
              <a:rPr sz="1800" b="1" spc="-25" dirty="0">
                <a:solidFill>
                  <a:srgbClr val="001F5F"/>
                </a:solidFill>
                <a:latin typeface="Calibri"/>
                <a:cs typeface="Calibri"/>
              </a:rPr>
              <a:t>по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вопросам</a:t>
            </a:r>
            <a:r>
              <a:rPr sz="1800" b="1" spc="-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введения</a:t>
            </a:r>
            <a:r>
              <a:rPr sz="1800" b="1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обновленных</a:t>
            </a:r>
            <a:r>
              <a:rPr sz="1800" b="1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ФГОС;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54404" y="3084702"/>
            <a:ext cx="6278245" cy="13379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4965" marR="5080" indent="-342900">
              <a:lnSpc>
                <a:spcPct val="100000"/>
              </a:lnSpc>
              <a:spcBef>
                <a:spcPts val="105"/>
              </a:spcBef>
              <a:buSzPct val="70000"/>
              <a:buFont typeface="Wingdings"/>
              <a:buChar char=""/>
              <a:tabLst>
                <a:tab pos="354965" algn="l"/>
                <a:tab pos="355600" algn="l"/>
                <a:tab pos="2249805" algn="l"/>
                <a:tab pos="3366770" algn="l"/>
                <a:tab pos="5062220" algn="l"/>
              </a:tabLst>
            </a:pPr>
            <a:r>
              <a:rPr sz="2000" b="1" spc="-10" dirty="0">
                <a:solidFill>
                  <a:srgbClr val="A1055B"/>
                </a:solidFill>
                <a:latin typeface="Calibri"/>
                <a:cs typeface="Calibri"/>
              </a:rPr>
              <a:t>сформирована</a:t>
            </a:r>
            <a:r>
              <a:rPr sz="2000" b="1" dirty="0">
                <a:solidFill>
                  <a:srgbClr val="A1055B"/>
                </a:solidFill>
                <a:latin typeface="Calibri"/>
                <a:cs typeface="Calibri"/>
              </a:rPr>
              <a:t>	</a:t>
            </a:r>
            <a:r>
              <a:rPr sz="2000" b="1" spc="-10" dirty="0">
                <a:solidFill>
                  <a:srgbClr val="A1055B"/>
                </a:solidFill>
                <a:latin typeface="Calibri"/>
                <a:cs typeface="Calibri"/>
              </a:rPr>
              <a:t>система</a:t>
            </a:r>
            <a:r>
              <a:rPr sz="2000" b="1" dirty="0">
                <a:solidFill>
                  <a:srgbClr val="A1055B"/>
                </a:solidFill>
                <a:latin typeface="Calibri"/>
                <a:cs typeface="Calibri"/>
              </a:rPr>
              <a:t>	</a:t>
            </a:r>
            <a:r>
              <a:rPr sz="2000" b="1" spc="-10" dirty="0">
                <a:solidFill>
                  <a:srgbClr val="A1055B"/>
                </a:solidFill>
                <a:latin typeface="Calibri"/>
                <a:cs typeface="Calibri"/>
              </a:rPr>
              <a:t>мониторинга</a:t>
            </a:r>
            <a:r>
              <a:rPr sz="2000" b="1" dirty="0">
                <a:solidFill>
                  <a:srgbClr val="A1055B"/>
                </a:solidFill>
                <a:latin typeface="Calibri"/>
                <a:cs typeface="Calibri"/>
              </a:rPr>
              <a:t>	</a:t>
            </a:r>
            <a:r>
              <a:rPr sz="2000" b="1" spc="-10" dirty="0">
                <a:solidFill>
                  <a:srgbClr val="A1055B"/>
                </a:solidFill>
                <a:latin typeface="Calibri"/>
                <a:cs typeface="Calibri"/>
              </a:rPr>
              <a:t>готовности </a:t>
            </a:r>
            <a:r>
              <a:rPr sz="2000" b="1" dirty="0">
                <a:solidFill>
                  <a:srgbClr val="A1055B"/>
                </a:solidFill>
                <a:latin typeface="Calibri"/>
                <a:cs typeface="Calibri"/>
              </a:rPr>
              <a:t>обновленных</a:t>
            </a:r>
            <a:r>
              <a:rPr sz="2000" b="1" spc="-55" dirty="0">
                <a:solidFill>
                  <a:srgbClr val="A1055B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A1055B"/>
                </a:solidFill>
                <a:latin typeface="Calibri"/>
                <a:cs typeface="Calibri"/>
              </a:rPr>
              <a:t>ФГОС</a:t>
            </a:r>
            <a:r>
              <a:rPr sz="1800" b="1" spc="-20" dirty="0">
                <a:solidFill>
                  <a:srgbClr val="A1055B"/>
                </a:solidFill>
                <a:latin typeface="Calibri"/>
                <a:cs typeface="Calibri"/>
              </a:rPr>
              <a:t>:</a:t>
            </a:r>
            <a:endParaRPr sz="1800">
              <a:latin typeface="Calibri"/>
              <a:cs typeface="Calibri"/>
            </a:endParaRPr>
          </a:p>
          <a:p>
            <a:pPr marL="1269365" lvl="1" indent="-343535">
              <a:lnSpc>
                <a:spcPct val="100000"/>
              </a:lnSpc>
              <a:spcBef>
                <a:spcPts val="605"/>
              </a:spcBef>
              <a:buSzPct val="77777"/>
              <a:buFont typeface="Wingdings"/>
              <a:buChar char=""/>
              <a:tabLst>
                <a:tab pos="1269365" algn="l"/>
                <a:tab pos="1270000" algn="l"/>
              </a:tabLst>
            </a:pPr>
            <a:r>
              <a:rPr sz="1800" b="1" dirty="0">
                <a:solidFill>
                  <a:srgbClr val="A1055B"/>
                </a:solidFill>
                <a:latin typeface="Calibri"/>
                <a:cs typeface="Calibri"/>
              </a:rPr>
              <a:t>пройдены</a:t>
            </a:r>
            <a:r>
              <a:rPr sz="1800" b="1" spc="-55" dirty="0">
                <a:solidFill>
                  <a:srgbClr val="A1055B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A1055B"/>
                </a:solidFill>
                <a:latin typeface="Calibri"/>
                <a:cs typeface="Calibri"/>
              </a:rPr>
              <a:t>курсы</a:t>
            </a:r>
            <a:r>
              <a:rPr sz="1800" b="1" spc="-35" dirty="0">
                <a:solidFill>
                  <a:srgbClr val="A1055B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A1055B"/>
                </a:solidFill>
                <a:latin typeface="Calibri"/>
                <a:cs typeface="Calibri"/>
              </a:rPr>
              <a:t>повышения</a:t>
            </a:r>
            <a:r>
              <a:rPr sz="1800" b="1" spc="-15" dirty="0">
                <a:solidFill>
                  <a:srgbClr val="A1055B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A1055B"/>
                </a:solidFill>
                <a:latin typeface="Calibri"/>
                <a:cs typeface="Calibri"/>
              </a:rPr>
              <a:t>квалификации,</a:t>
            </a:r>
            <a:endParaRPr sz="1800">
              <a:latin typeface="Calibri"/>
              <a:cs typeface="Calibri"/>
            </a:endParaRPr>
          </a:p>
          <a:p>
            <a:pPr marL="1321435" lvl="1" indent="-395605">
              <a:lnSpc>
                <a:spcPct val="100000"/>
              </a:lnSpc>
              <a:spcBef>
                <a:spcPts val="605"/>
              </a:spcBef>
              <a:buSzPct val="77777"/>
              <a:buFont typeface="Wingdings"/>
              <a:buChar char=""/>
              <a:tabLst>
                <a:tab pos="1321435" algn="l"/>
                <a:tab pos="1322070" algn="l"/>
              </a:tabLst>
            </a:pPr>
            <a:r>
              <a:rPr sz="1800" b="1" dirty="0">
                <a:solidFill>
                  <a:srgbClr val="A1055B"/>
                </a:solidFill>
                <a:latin typeface="Calibri"/>
                <a:cs typeface="Calibri"/>
              </a:rPr>
              <a:t>утверждены</a:t>
            </a:r>
            <a:r>
              <a:rPr sz="1800" b="1" spc="-35" dirty="0">
                <a:solidFill>
                  <a:srgbClr val="A1055B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A1055B"/>
                </a:solidFill>
                <a:latin typeface="Calibri"/>
                <a:cs typeface="Calibri"/>
              </a:rPr>
              <a:t>рабочие</a:t>
            </a:r>
            <a:r>
              <a:rPr sz="1800" b="1" spc="-40" dirty="0">
                <a:solidFill>
                  <a:srgbClr val="A1055B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A1055B"/>
                </a:solidFill>
                <a:latin typeface="Calibri"/>
                <a:cs typeface="Calibri"/>
              </a:rPr>
              <a:t>программы,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538084" y="3084702"/>
            <a:ext cx="367474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187450" algn="l"/>
              </a:tabLst>
            </a:pPr>
            <a:r>
              <a:rPr sz="2000" b="1" spc="-10" dirty="0">
                <a:solidFill>
                  <a:srgbClr val="A1055B"/>
                </a:solidFill>
                <a:latin typeface="Calibri"/>
                <a:cs typeface="Calibri"/>
              </a:rPr>
              <a:t>каждого</a:t>
            </a:r>
            <a:r>
              <a:rPr sz="2000" b="1" dirty="0">
                <a:solidFill>
                  <a:srgbClr val="A1055B"/>
                </a:solidFill>
                <a:latin typeface="Calibri"/>
                <a:cs typeface="Calibri"/>
              </a:rPr>
              <a:t>	учителя</a:t>
            </a:r>
            <a:r>
              <a:rPr sz="2000" b="1" spc="120" dirty="0">
                <a:solidFill>
                  <a:srgbClr val="A1055B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A1055B"/>
                </a:solidFill>
                <a:latin typeface="Calibri"/>
                <a:cs typeface="Calibri"/>
              </a:rPr>
              <a:t>к</a:t>
            </a:r>
            <a:r>
              <a:rPr sz="2000" b="1" spc="130" dirty="0">
                <a:solidFill>
                  <a:srgbClr val="A1055B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A1055B"/>
                </a:solidFill>
                <a:latin typeface="Calibri"/>
                <a:cs typeface="Calibri"/>
              </a:rPr>
              <a:t>реализации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968754" y="4473320"/>
            <a:ext cx="9244965" cy="1824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715" indent="-342900">
              <a:lnSpc>
                <a:spcPct val="100000"/>
              </a:lnSpc>
              <a:spcBef>
                <a:spcPts val="100"/>
              </a:spcBef>
              <a:buSzPct val="77777"/>
              <a:buFont typeface="Wingdings"/>
              <a:buChar char=""/>
              <a:tabLst>
                <a:tab pos="354965" algn="l"/>
                <a:tab pos="355600" algn="l"/>
                <a:tab pos="650875" algn="l"/>
                <a:tab pos="3460115" algn="l"/>
                <a:tab pos="5087620" algn="l"/>
                <a:tab pos="6214745" algn="l"/>
                <a:tab pos="7218680" algn="l"/>
                <a:tab pos="7645400" algn="l"/>
              </a:tabLst>
            </a:pPr>
            <a:r>
              <a:rPr sz="1800" b="1" spc="-50" dirty="0">
                <a:solidFill>
                  <a:srgbClr val="A1055B"/>
                </a:solidFill>
                <a:latin typeface="Calibri"/>
                <a:cs typeface="Calibri"/>
              </a:rPr>
              <a:t>в</a:t>
            </a:r>
            <a:r>
              <a:rPr sz="1800" b="1" dirty="0">
                <a:solidFill>
                  <a:srgbClr val="A1055B"/>
                </a:solidFill>
                <a:latin typeface="Calibri"/>
                <a:cs typeface="Calibri"/>
              </a:rPr>
              <a:t>	</a:t>
            </a:r>
            <a:r>
              <a:rPr sz="1800" b="1" spc="-10" dirty="0">
                <a:solidFill>
                  <a:srgbClr val="A1055B"/>
                </a:solidFill>
                <a:latin typeface="Calibri"/>
                <a:cs typeface="Calibri"/>
              </a:rPr>
              <a:t>календарно-тематическое</a:t>
            </a:r>
            <a:r>
              <a:rPr sz="1800" b="1" dirty="0">
                <a:solidFill>
                  <a:srgbClr val="A1055B"/>
                </a:solidFill>
                <a:latin typeface="Calibri"/>
                <a:cs typeface="Calibri"/>
              </a:rPr>
              <a:t>	</a:t>
            </a:r>
            <a:r>
              <a:rPr sz="1800" b="1" spc="-10" dirty="0">
                <a:solidFill>
                  <a:srgbClr val="A1055B"/>
                </a:solidFill>
                <a:latin typeface="Calibri"/>
                <a:cs typeface="Calibri"/>
              </a:rPr>
              <a:t>планирование</a:t>
            </a:r>
            <a:r>
              <a:rPr sz="1800" b="1" dirty="0">
                <a:solidFill>
                  <a:srgbClr val="A1055B"/>
                </a:solidFill>
                <a:latin typeface="Calibri"/>
                <a:cs typeface="Calibri"/>
              </a:rPr>
              <a:t>	</a:t>
            </a:r>
            <a:r>
              <a:rPr sz="1800" b="1" spc="-10" dirty="0">
                <a:solidFill>
                  <a:srgbClr val="A1055B"/>
                </a:solidFill>
                <a:latin typeface="Calibri"/>
                <a:cs typeface="Calibri"/>
              </a:rPr>
              <a:t>встроены</a:t>
            </a:r>
            <a:r>
              <a:rPr sz="1800" b="1" dirty="0">
                <a:solidFill>
                  <a:srgbClr val="A1055B"/>
                </a:solidFill>
                <a:latin typeface="Calibri"/>
                <a:cs typeface="Calibri"/>
              </a:rPr>
              <a:t>	</a:t>
            </a:r>
            <a:r>
              <a:rPr sz="1800" b="1" spc="-10" dirty="0">
                <a:solidFill>
                  <a:srgbClr val="A1055B"/>
                </a:solidFill>
                <a:latin typeface="Calibri"/>
                <a:cs typeface="Calibri"/>
              </a:rPr>
              <a:t>задания</a:t>
            </a:r>
            <a:r>
              <a:rPr sz="1800" b="1" dirty="0">
                <a:solidFill>
                  <a:srgbClr val="A1055B"/>
                </a:solidFill>
                <a:latin typeface="Calibri"/>
                <a:cs typeface="Calibri"/>
              </a:rPr>
              <a:t>	</a:t>
            </a:r>
            <a:r>
              <a:rPr sz="1800" b="1" spc="-25" dirty="0">
                <a:solidFill>
                  <a:srgbClr val="A1055B"/>
                </a:solidFill>
                <a:latin typeface="Calibri"/>
                <a:cs typeface="Calibri"/>
              </a:rPr>
              <a:t>по</a:t>
            </a:r>
            <a:r>
              <a:rPr sz="1800" b="1" dirty="0">
                <a:solidFill>
                  <a:srgbClr val="A1055B"/>
                </a:solidFill>
                <a:latin typeface="Calibri"/>
                <a:cs typeface="Calibri"/>
              </a:rPr>
              <a:t>	</a:t>
            </a:r>
            <a:r>
              <a:rPr sz="1800" b="1" spc="-10" dirty="0">
                <a:solidFill>
                  <a:srgbClr val="A1055B"/>
                </a:solidFill>
                <a:latin typeface="Calibri"/>
                <a:cs typeface="Calibri"/>
              </a:rPr>
              <a:t>формированию </a:t>
            </a:r>
            <a:r>
              <a:rPr sz="1800" b="1" dirty="0">
                <a:solidFill>
                  <a:srgbClr val="A1055B"/>
                </a:solidFill>
                <a:latin typeface="Calibri"/>
                <a:cs typeface="Calibri"/>
              </a:rPr>
              <a:t>функциональной</a:t>
            </a:r>
            <a:r>
              <a:rPr sz="1800" b="1" spc="-30" dirty="0">
                <a:solidFill>
                  <a:srgbClr val="A1055B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A1055B"/>
                </a:solidFill>
                <a:latin typeface="Calibri"/>
                <a:cs typeface="Calibri"/>
              </a:rPr>
              <a:t>грамотности,</a:t>
            </a:r>
            <a:endParaRPr sz="1800">
              <a:latin typeface="Calibri"/>
              <a:cs typeface="Calibri"/>
            </a:endParaRPr>
          </a:p>
          <a:p>
            <a:pPr marL="355600" marR="5715" indent="-342900">
              <a:lnSpc>
                <a:spcPct val="100000"/>
              </a:lnSpc>
              <a:spcBef>
                <a:spcPts val="600"/>
              </a:spcBef>
              <a:buSzPct val="77777"/>
              <a:buFont typeface="Wingdings"/>
              <a:buChar char=""/>
              <a:tabLst>
                <a:tab pos="354965" algn="l"/>
                <a:tab pos="355600" algn="l"/>
                <a:tab pos="673735" algn="l"/>
                <a:tab pos="2482850" algn="l"/>
                <a:tab pos="4027170" algn="l"/>
                <a:tab pos="5264785" algn="l"/>
                <a:tab pos="6856095" algn="l"/>
                <a:tab pos="7796530" algn="l"/>
                <a:tab pos="8310245" algn="l"/>
              </a:tabLst>
            </a:pPr>
            <a:r>
              <a:rPr sz="1800" b="1" spc="-50" dirty="0">
                <a:solidFill>
                  <a:srgbClr val="A1055B"/>
                </a:solidFill>
                <a:latin typeface="Calibri"/>
                <a:cs typeface="Calibri"/>
              </a:rPr>
              <a:t>в</a:t>
            </a:r>
            <a:r>
              <a:rPr sz="1800" b="1" dirty="0">
                <a:solidFill>
                  <a:srgbClr val="A1055B"/>
                </a:solidFill>
                <a:latin typeface="Calibri"/>
                <a:cs typeface="Calibri"/>
              </a:rPr>
              <a:t>	</a:t>
            </a:r>
            <a:r>
              <a:rPr sz="1800" b="1" spc="-10" dirty="0">
                <a:solidFill>
                  <a:srgbClr val="A1055B"/>
                </a:solidFill>
                <a:latin typeface="Calibri"/>
                <a:cs typeface="Calibri"/>
              </a:rPr>
              <a:t>педагогическую</a:t>
            </a:r>
            <a:r>
              <a:rPr sz="1800" b="1" dirty="0">
                <a:solidFill>
                  <a:srgbClr val="A1055B"/>
                </a:solidFill>
                <a:latin typeface="Calibri"/>
                <a:cs typeface="Calibri"/>
              </a:rPr>
              <a:t>	</a:t>
            </a:r>
            <a:r>
              <a:rPr sz="1800" b="1" spc="-10" dirty="0">
                <a:solidFill>
                  <a:srgbClr val="A1055B"/>
                </a:solidFill>
                <a:latin typeface="Calibri"/>
                <a:cs typeface="Calibri"/>
              </a:rPr>
              <a:t>деятельность</a:t>
            </a:r>
            <a:r>
              <a:rPr sz="1800" b="1" dirty="0">
                <a:solidFill>
                  <a:srgbClr val="A1055B"/>
                </a:solidFill>
                <a:latin typeface="Calibri"/>
                <a:cs typeface="Calibri"/>
              </a:rPr>
              <a:t>	</a:t>
            </a:r>
            <a:r>
              <a:rPr sz="1800" b="1" spc="-10" dirty="0">
                <a:solidFill>
                  <a:srgbClr val="A1055B"/>
                </a:solidFill>
                <a:latin typeface="Calibri"/>
                <a:cs typeface="Calibri"/>
              </a:rPr>
              <a:t>включены</a:t>
            </a:r>
            <a:r>
              <a:rPr sz="1800" b="1" dirty="0">
                <a:solidFill>
                  <a:srgbClr val="A1055B"/>
                </a:solidFill>
                <a:latin typeface="Calibri"/>
                <a:cs typeface="Calibri"/>
              </a:rPr>
              <a:t>	</a:t>
            </a:r>
            <a:r>
              <a:rPr sz="1800" b="1" spc="-10" dirty="0">
                <a:solidFill>
                  <a:srgbClr val="A1055B"/>
                </a:solidFill>
                <a:latin typeface="Calibri"/>
                <a:cs typeface="Calibri"/>
              </a:rPr>
              <a:t>федеральные</a:t>
            </a:r>
            <a:r>
              <a:rPr sz="1800" b="1" dirty="0">
                <a:solidFill>
                  <a:srgbClr val="A1055B"/>
                </a:solidFill>
                <a:latin typeface="Calibri"/>
                <a:cs typeface="Calibri"/>
              </a:rPr>
              <a:t>	</a:t>
            </a:r>
            <a:r>
              <a:rPr sz="1800" b="1" spc="-10" dirty="0">
                <a:solidFill>
                  <a:srgbClr val="A1055B"/>
                </a:solidFill>
                <a:latin typeface="Calibri"/>
                <a:cs typeface="Calibri"/>
              </a:rPr>
              <a:t>онлайн</a:t>
            </a:r>
            <a:r>
              <a:rPr sz="1800" b="1" dirty="0">
                <a:solidFill>
                  <a:srgbClr val="A1055B"/>
                </a:solidFill>
                <a:latin typeface="Calibri"/>
                <a:cs typeface="Calibri"/>
              </a:rPr>
              <a:t>	</a:t>
            </a:r>
            <a:r>
              <a:rPr sz="1800" b="1" spc="-10" dirty="0">
                <a:solidFill>
                  <a:srgbClr val="A1055B"/>
                </a:solidFill>
                <a:latin typeface="Calibri"/>
                <a:cs typeface="Calibri"/>
              </a:rPr>
              <a:t>конструкторы, </a:t>
            </a:r>
            <a:r>
              <a:rPr sz="1800" b="1" dirty="0">
                <a:solidFill>
                  <a:srgbClr val="A1055B"/>
                </a:solidFill>
                <a:latin typeface="Calibri"/>
                <a:cs typeface="Calibri"/>
              </a:rPr>
              <a:t>электронные</a:t>
            </a:r>
            <a:r>
              <a:rPr sz="1800" b="1" spc="-20" dirty="0">
                <a:solidFill>
                  <a:srgbClr val="A1055B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A1055B"/>
                </a:solidFill>
                <a:latin typeface="Calibri"/>
                <a:cs typeface="Calibri"/>
              </a:rPr>
              <a:t>конспекты</a:t>
            </a:r>
            <a:r>
              <a:rPr sz="1800" b="1" spc="-5" dirty="0">
                <a:solidFill>
                  <a:srgbClr val="A1055B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A1055B"/>
                </a:solidFill>
                <a:latin typeface="Calibri"/>
                <a:cs typeface="Calibri"/>
              </a:rPr>
              <a:t>уроков,</a:t>
            </a:r>
            <a:r>
              <a:rPr sz="1800" b="1" spc="-40" dirty="0">
                <a:solidFill>
                  <a:srgbClr val="A1055B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A1055B"/>
                </a:solidFill>
                <a:latin typeface="Calibri"/>
                <a:cs typeface="Calibri"/>
              </a:rPr>
              <a:t>соответствующие</a:t>
            </a:r>
            <a:r>
              <a:rPr sz="1800" b="1" spc="-50" dirty="0">
                <a:solidFill>
                  <a:srgbClr val="A1055B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A1055B"/>
                </a:solidFill>
                <a:latin typeface="Calibri"/>
                <a:cs typeface="Calibri"/>
              </a:rPr>
              <a:t>требованиям</a:t>
            </a:r>
            <a:r>
              <a:rPr sz="1800" b="1" spc="-10" dirty="0">
                <a:solidFill>
                  <a:srgbClr val="A1055B"/>
                </a:solidFill>
                <a:latin typeface="Calibri"/>
                <a:cs typeface="Calibri"/>
              </a:rPr>
              <a:t> обновленных</a:t>
            </a:r>
            <a:r>
              <a:rPr sz="1800" b="1" dirty="0">
                <a:solidFill>
                  <a:srgbClr val="A1055B"/>
                </a:solidFill>
                <a:latin typeface="Calibri"/>
                <a:cs typeface="Calibri"/>
              </a:rPr>
              <a:t>	</a:t>
            </a:r>
            <a:r>
              <a:rPr sz="1800" b="1" spc="-10" dirty="0">
                <a:solidFill>
                  <a:srgbClr val="A1055B"/>
                </a:solidFill>
                <a:latin typeface="Calibri"/>
                <a:cs typeface="Calibri"/>
              </a:rPr>
              <a:t>ФГОС,</a:t>
            </a:r>
            <a:endParaRPr sz="18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600"/>
              </a:spcBef>
              <a:buSzPct val="77777"/>
              <a:buFont typeface="Wingdings"/>
              <a:buChar char=""/>
              <a:tabLst>
                <a:tab pos="354965" algn="l"/>
                <a:tab pos="355600" algn="l"/>
                <a:tab pos="1304925" algn="l"/>
                <a:tab pos="1908810" algn="l"/>
                <a:tab pos="2924810" algn="l"/>
                <a:tab pos="3301365" algn="l"/>
                <a:tab pos="4385310" algn="l"/>
                <a:tab pos="4629150" algn="l"/>
                <a:tab pos="5600065" algn="l"/>
                <a:tab pos="5860415" algn="l"/>
                <a:tab pos="7182484" algn="l"/>
                <a:tab pos="8663940" algn="l"/>
              </a:tabLst>
            </a:pPr>
            <a:r>
              <a:rPr sz="1800" b="1" spc="-10" dirty="0">
                <a:solidFill>
                  <a:srgbClr val="A1055B"/>
                </a:solidFill>
                <a:latin typeface="Calibri"/>
                <a:cs typeface="Calibri"/>
              </a:rPr>
              <a:t>имеется</a:t>
            </a:r>
            <a:r>
              <a:rPr sz="1800" b="1" dirty="0">
                <a:solidFill>
                  <a:srgbClr val="A1055B"/>
                </a:solidFill>
                <a:latin typeface="Calibri"/>
                <a:cs typeface="Calibri"/>
              </a:rPr>
              <a:t>	</a:t>
            </a:r>
            <a:r>
              <a:rPr sz="1800" b="1" spc="-20" dirty="0">
                <a:solidFill>
                  <a:srgbClr val="A1055B"/>
                </a:solidFill>
                <a:latin typeface="Calibri"/>
                <a:cs typeface="Calibri"/>
              </a:rPr>
              <a:t>банк</a:t>
            </a:r>
            <a:r>
              <a:rPr sz="1800" b="1" dirty="0">
                <a:solidFill>
                  <a:srgbClr val="A1055B"/>
                </a:solidFill>
                <a:latin typeface="Calibri"/>
                <a:cs typeface="Calibri"/>
              </a:rPr>
              <a:t>	</a:t>
            </a:r>
            <a:r>
              <a:rPr sz="1800" b="1" spc="-10" dirty="0">
                <a:solidFill>
                  <a:srgbClr val="A1055B"/>
                </a:solidFill>
                <a:latin typeface="Calibri"/>
                <a:cs typeface="Calibri"/>
              </a:rPr>
              <a:t>приемов</a:t>
            </a:r>
            <a:r>
              <a:rPr sz="1800" b="1" dirty="0">
                <a:solidFill>
                  <a:srgbClr val="A1055B"/>
                </a:solidFill>
                <a:latin typeface="Calibri"/>
                <a:cs typeface="Calibri"/>
              </a:rPr>
              <a:t>	</a:t>
            </a:r>
            <a:r>
              <a:rPr sz="1800" b="1" spc="-25" dirty="0">
                <a:solidFill>
                  <a:srgbClr val="A1055B"/>
                </a:solidFill>
                <a:latin typeface="Calibri"/>
                <a:cs typeface="Calibri"/>
              </a:rPr>
              <a:t>по</a:t>
            </a:r>
            <a:r>
              <a:rPr sz="1800" b="1" dirty="0">
                <a:solidFill>
                  <a:srgbClr val="A1055B"/>
                </a:solidFill>
                <a:latin typeface="Calibri"/>
                <a:cs typeface="Calibri"/>
              </a:rPr>
              <a:t>	</a:t>
            </a:r>
            <a:r>
              <a:rPr sz="1800" b="1" spc="-10" dirty="0">
                <a:solidFill>
                  <a:srgbClr val="A1055B"/>
                </a:solidFill>
                <a:latin typeface="Calibri"/>
                <a:cs typeface="Calibri"/>
              </a:rPr>
              <a:t>решению</a:t>
            </a:r>
            <a:r>
              <a:rPr sz="1800" b="1" dirty="0">
                <a:solidFill>
                  <a:srgbClr val="A1055B"/>
                </a:solidFill>
                <a:latin typeface="Calibri"/>
                <a:cs typeface="Calibri"/>
              </a:rPr>
              <a:t>	</a:t>
            </a:r>
            <a:r>
              <a:rPr sz="1800" b="1" spc="-50" dirty="0">
                <a:solidFill>
                  <a:srgbClr val="A1055B"/>
                </a:solidFill>
                <a:latin typeface="Calibri"/>
                <a:cs typeface="Calibri"/>
              </a:rPr>
              <a:t>в</a:t>
            </a:r>
            <a:r>
              <a:rPr sz="1800" b="1" dirty="0">
                <a:solidFill>
                  <a:srgbClr val="A1055B"/>
                </a:solidFill>
                <a:latin typeface="Calibri"/>
                <a:cs typeface="Calibri"/>
              </a:rPr>
              <a:t>	</a:t>
            </a:r>
            <a:r>
              <a:rPr sz="1800" b="1" spc="-10" dirty="0">
                <a:solidFill>
                  <a:srgbClr val="A1055B"/>
                </a:solidFill>
                <a:latin typeface="Calibri"/>
                <a:cs typeface="Calibri"/>
              </a:rPr>
              <a:t>урочной</a:t>
            </a:r>
            <a:r>
              <a:rPr sz="1800" b="1" dirty="0">
                <a:solidFill>
                  <a:srgbClr val="A1055B"/>
                </a:solidFill>
                <a:latin typeface="Calibri"/>
                <a:cs typeface="Calibri"/>
              </a:rPr>
              <a:t>	</a:t>
            </a:r>
            <a:r>
              <a:rPr sz="1800" b="1" spc="-50" dirty="0">
                <a:solidFill>
                  <a:srgbClr val="A1055B"/>
                </a:solidFill>
                <a:latin typeface="Calibri"/>
                <a:cs typeface="Calibri"/>
              </a:rPr>
              <a:t>и</a:t>
            </a:r>
            <a:r>
              <a:rPr sz="1800" b="1" dirty="0">
                <a:solidFill>
                  <a:srgbClr val="A1055B"/>
                </a:solidFill>
                <a:latin typeface="Calibri"/>
                <a:cs typeface="Calibri"/>
              </a:rPr>
              <a:t>	</a:t>
            </a:r>
            <a:r>
              <a:rPr sz="1800" b="1" spc="-10" dirty="0">
                <a:solidFill>
                  <a:srgbClr val="A1055B"/>
                </a:solidFill>
                <a:latin typeface="Calibri"/>
                <a:cs typeface="Calibri"/>
              </a:rPr>
              <a:t>внеурочной</a:t>
            </a:r>
            <a:r>
              <a:rPr sz="1800" b="1" dirty="0">
                <a:solidFill>
                  <a:srgbClr val="A1055B"/>
                </a:solidFill>
                <a:latin typeface="Calibri"/>
                <a:cs typeface="Calibri"/>
              </a:rPr>
              <a:t>	</a:t>
            </a:r>
            <a:r>
              <a:rPr sz="1800" b="1" spc="-10" dirty="0">
                <a:solidFill>
                  <a:srgbClr val="A1055B"/>
                </a:solidFill>
                <a:latin typeface="Calibri"/>
                <a:cs typeface="Calibri"/>
              </a:rPr>
              <a:t>деятельности</a:t>
            </a:r>
            <a:r>
              <a:rPr sz="1800" b="1" dirty="0">
                <a:solidFill>
                  <a:srgbClr val="A1055B"/>
                </a:solidFill>
                <a:latin typeface="Calibri"/>
                <a:cs typeface="Calibri"/>
              </a:rPr>
              <a:t>	</a:t>
            </a:r>
            <a:r>
              <a:rPr sz="1800" b="1" spc="-10" dirty="0">
                <a:solidFill>
                  <a:srgbClr val="A1055B"/>
                </a:solidFill>
                <a:latin typeface="Calibri"/>
                <a:cs typeface="Calibri"/>
              </a:rPr>
              <a:t>задач воспитания.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608836" y="126237"/>
            <a:ext cx="9928225" cy="5422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2635"/>
              </a:lnSpc>
              <a:spcBef>
                <a:spcPts val="95"/>
              </a:spcBef>
            </a:pPr>
            <a:r>
              <a:rPr sz="2200" u="sng" dirty="0">
                <a:solidFill>
                  <a:srgbClr val="1F3863"/>
                </a:solidFill>
                <a:uFill>
                  <a:solidFill>
                    <a:srgbClr val="1F3863"/>
                  </a:solidFill>
                </a:uFill>
              </a:rPr>
              <a:t>Критерии</a:t>
            </a:r>
            <a:r>
              <a:rPr sz="2200" u="sng" spc="-60" dirty="0">
                <a:solidFill>
                  <a:srgbClr val="1F3863"/>
                </a:solidFill>
                <a:uFill>
                  <a:solidFill>
                    <a:srgbClr val="1F3863"/>
                  </a:solidFill>
                </a:uFill>
              </a:rPr>
              <a:t> </a:t>
            </a:r>
            <a:r>
              <a:rPr sz="2200" u="sng" spc="-20" dirty="0">
                <a:solidFill>
                  <a:srgbClr val="1F3863"/>
                </a:solidFill>
                <a:uFill>
                  <a:solidFill>
                    <a:srgbClr val="1F3863"/>
                  </a:solidFill>
                </a:uFill>
              </a:rPr>
              <a:t>готовности</a:t>
            </a:r>
            <a:r>
              <a:rPr sz="2200" u="sng" spc="-50" dirty="0">
                <a:solidFill>
                  <a:srgbClr val="1F3863"/>
                </a:solidFill>
                <a:uFill>
                  <a:solidFill>
                    <a:srgbClr val="1F3863"/>
                  </a:solidFill>
                </a:uFill>
              </a:rPr>
              <a:t> </a:t>
            </a:r>
            <a:r>
              <a:rPr sz="2200" u="sng" spc="-10" dirty="0">
                <a:solidFill>
                  <a:srgbClr val="1F3863"/>
                </a:solidFill>
                <a:uFill>
                  <a:solidFill>
                    <a:srgbClr val="1F3863"/>
                  </a:solidFill>
                </a:uFill>
              </a:rPr>
              <a:t>образовательной</a:t>
            </a:r>
            <a:r>
              <a:rPr sz="2200" u="sng" spc="-45" dirty="0">
                <a:solidFill>
                  <a:srgbClr val="1F3863"/>
                </a:solidFill>
                <a:uFill>
                  <a:solidFill>
                    <a:srgbClr val="1F3863"/>
                  </a:solidFill>
                </a:uFill>
              </a:rPr>
              <a:t> </a:t>
            </a:r>
            <a:r>
              <a:rPr sz="2200" u="sng" spc="-10" dirty="0">
                <a:solidFill>
                  <a:srgbClr val="1F3863"/>
                </a:solidFill>
                <a:uFill>
                  <a:solidFill>
                    <a:srgbClr val="1F3863"/>
                  </a:solidFill>
                </a:uFill>
              </a:rPr>
              <a:t>организации</a:t>
            </a:r>
            <a:r>
              <a:rPr sz="2200" u="sng" spc="-85" dirty="0">
                <a:solidFill>
                  <a:srgbClr val="1F3863"/>
                </a:solidFill>
                <a:uFill>
                  <a:solidFill>
                    <a:srgbClr val="1F3863"/>
                  </a:solidFill>
                </a:uFill>
              </a:rPr>
              <a:t> </a:t>
            </a:r>
            <a:r>
              <a:rPr sz="2200" u="sng" dirty="0">
                <a:solidFill>
                  <a:srgbClr val="1F3863"/>
                </a:solidFill>
                <a:uFill>
                  <a:solidFill>
                    <a:srgbClr val="1F3863"/>
                  </a:solidFill>
                </a:uFill>
              </a:rPr>
              <a:t>к</a:t>
            </a:r>
            <a:r>
              <a:rPr sz="2200" u="sng" spc="-90" dirty="0">
                <a:solidFill>
                  <a:srgbClr val="1F3863"/>
                </a:solidFill>
                <a:uFill>
                  <a:solidFill>
                    <a:srgbClr val="1F3863"/>
                  </a:solidFill>
                </a:uFill>
              </a:rPr>
              <a:t> </a:t>
            </a:r>
            <a:r>
              <a:rPr sz="2200" u="sng" spc="-10" dirty="0">
                <a:solidFill>
                  <a:srgbClr val="1F3863"/>
                </a:solidFill>
                <a:uFill>
                  <a:solidFill>
                    <a:srgbClr val="1F3863"/>
                  </a:solidFill>
                </a:uFill>
              </a:rPr>
              <a:t>введению</a:t>
            </a:r>
            <a:r>
              <a:rPr sz="2200" u="sng" spc="-100" dirty="0">
                <a:solidFill>
                  <a:srgbClr val="1F3863"/>
                </a:solidFill>
                <a:uFill>
                  <a:solidFill>
                    <a:srgbClr val="1F3863"/>
                  </a:solidFill>
                </a:uFill>
              </a:rPr>
              <a:t> </a:t>
            </a:r>
            <a:r>
              <a:rPr sz="2200" u="sng" spc="-20" dirty="0">
                <a:solidFill>
                  <a:srgbClr val="1F3863"/>
                </a:solidFill>
                <a:uFill>
                  <a:solidFill>
                    <a:srgbClr val="1F3863"/>
                  </a:solidFill>
                </a:uFill>
              </a:rPr>
              <a:t>ФГОС</a:t>
            </a:r>
            <a:endParaRPr sz="2200"/>
          </a:p>
          <a:p>
            <a:pPr marL="5080" algn="ctr">
              <a:lnSpc>
                <a:spcPts val="1435"/>
              </a:lnSpc>
            </a:pPr>
            <a:r>
              <a:rPr sz="1200" dirty="0">
                <a:solidFill>
                  <a:srgbClr val="1F3863"/>
                </a:solidFill>
              </a:rPr>
              <a:t>Письмо</a:t>
            </a:r>
            <a:r>
              <a:rPr sz="1200" spc="-25" dirty="0">
                <a:solidFill>
                  <a:srgbClr val="1F3863"/>
                </a:solidFill>
              </a:rPr>
              <a:t> </a:t>
            </a:r>
            <a:r>
              <a:rPr sz="1200" dirty="0">
                <a:solidFill>
                  <a:srgbClr val="1F3863"/>
                </a:solidFill>
              </a:rPr>
              <a:t>Минпросвещения</a:t>
            </a:r>
            <a:r>
              <a:rPr sz="1200" spc="-5" dirty="0">
                <a:solidFill>
                  <a:srgbClr val="1F3863"/>
                </a:solidFill>
              </a:rPr>
              <a:t> </a:t>
            </a:r>
            <a:r>
              <a:rPr sz="1200" dirty="0">
                <a:solidFill>
                  <a:srgbClr val="1F3863"/>
                </a:solidFill>
              </a:rPr>
              <a:t>России</a:t>
            </a:r>
            <a:r>
              <a:rPr sz="1200" spc="-55" dirty="0">
                <a:solidFill>
                  <a:srgbClr val="1F3863"/>
                </a:solidFill>
              </a:rPr>
              <a:t> </a:t>
            </a:r>
            <a:r>
              <a:rPr sz="1200" dirty="0">
                <a:solidFill>
                  <a:srgbClr val="1F3863"/>
                </a:solidFill>
              </a:rPr>
              <a:t>15.02.2022</a:t>
            </a:r>
            <a:r>
              <a:rPr sz="1200" spc="-60" dirty="0">
                <a:solidFill>
                  <a:srgbClr val="1F3863"/>
                </a:solidFill>
              </a:rPr>
              <a:t> </a:t>
            </a:r>
            <a:r>
              <a:rPr sz="1200" dirty="0">
                <a:solidFill>
                  <a:srgbClr val="1F3863"/>
                </a:solidFill>
              </a:rPr>
              <a:t>№</a:t>
            </a:r>
            <a:r>
              <a:rPr sz="1200" spc="-45" dirty="0">
                <a:solidFill>
                  <a:srgbClr val="1F3863"/>
                </a:solidFill>
              </a:rPr>
              <a:t> </a:t>
            </a:r>
            <a:r>
              <a:rPr sz="1200" spc="-20" dirty="0">
                <a:solidFill>
                  <a:srgbClr val="1F3863"/>
                </a:solidFill>
              </a:rPr>
              <a:t>АЗ-</a:t>
            </a:r>
            <a:r>
              <a:rPr sz="1200" spc="-10" dirty="0">
                <a:solidFill>
                  <a:srgbClr val="1F3863"/>
                </a:solidFill>
              </a:rPr>
              <a:t>113/03</a:t>
            </a:r>
            <a:endParaRPr sz="12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15556" y="5404103"/>
            <a:ext cx="4526280" cy="139445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7514970" y="5428894"/>
            <a:ext cx="3896360" cy="1031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контроль</a:t>
            </a:r>
            <a:r>
              <a:rPr sz="2200" b="1" spc="-8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001F5F"/>
                </a:solidFill>
                <a:latin typeface="Calibri"/>
                <a:cs typeface="Calibri"/>
              </a:rPr>
              <a:t>качества</a:t>
            </a:r>
            <a:r>
              <a:rPr sz="2200" b="1" spc="-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организации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учителем</a:t>
            </a:r>
            <a:r>
              <a:rPr sz="2200" b="1" spc="-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учебно-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воспитательного</a:t>
            </a:r>
            <a:r>
              <a:rPr sz="2200" b="1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процесса</a:t>
            </a:r>
            <a:endParaRPr sz="22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388" y="665987"/>
            <a:ext cx="11585448" cy="1313688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959101" y="721867"/>
            <a:ext cx="812355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3175" marR="5080" indent="-126111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A1055B"/>
                </a:solidFill>
                <a:latin typeface="Calibri"/>
                <a:cs typeface="Calibri"/>
              </a:rPr>
              <a:t>Организационно-</a:t>
            </a:r>
            <a:r>
              <a:rPr sz="2400" b="1" dirty="0">
                <a:solidFill>
                  <a:srgbClr val="A1055B"/>
                </a:solidFill>
                <a:latin typeface="Calibri"/>
                <a:cs typeface="Calibri"/>
              </a:rPr>
              <a:t>методическая</a:t>
            </a:r>
            <a:r>
              <a:rPr sz="2400" b="1" spc="-85" dirty="0">
                <a:solidFill>
                  <a:srgbClr val="A1055B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A1055B"/>
                </a:solidFill>
                <a:latin typeface="Calibri"/>
                <a:cs typeface="Calibri"/>
              </a:rPr>
              <a:t>поддержка</a:t>
            </a:r>
            <a:r>
              <a:rPr sz="2400" b="1" spc="-75" dirty="0">
                <a:solidFill>
                  <a:srgbClr val="A1055B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A1055B"/>
                </a:solidFill>
                <a:latin typeface="Calibri"/>
                <a:cs typeface="Calibri"/>
              </a:rPr>
              <a:t>каждого</a:t>
            </a:r>
            <a:r>
              <a:rPr sz="2400" b="1" spc="-85" dirty="0">
                <a:solidFill>
                  <a:srgbClr val="A1055B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A1055B"/>
                </a:solidFill>
                <a:latin typeface="Calibri"/>
                <a:cs typeface="Calibri"/>
              </a:rPr>
              <a:t>учителя </a:t>
            </a:r>
            <a:r>
              <a:rPr sz="2400" b="1" dirty="0">
                <a:solidFill>
                  <a:srgbClr val="A1055B"/>
                </a:solidFill>
                <a:latin typeface="Calibri"/>
                <a:cs typeface="Calibri"/>
              </a:rPr>
              <a:t>в</a:t>
            </a:r>
            <a:r>
              <a:rPr sz="2400" b="1" spc="-60" dirty="0">
                <a:solidFill>
                  <a:srgbClr val="A1055B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A1055B"/>
                </a:solidFill>
                <a:latin typeface="Calibri"/>
                <a:cs typeface="Calibri"/>
              </a:rPr>
              <a:t>период</a:t>
            </a:r>
            <a:r>
              <a:rPr sz="2400" b="1" spc="-50" dirty="0">
                <a:solidFill>
                  <a:srgbClr val="A1055B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A1055B"/>
                </a:solidFill>
                <a:latin typeface="Calibri"/>
                <a:cs typeface="Calibri"/>
              </a:rPr>
              <a:t>перехода</a:t>
            </a:r>
            <a:r>
              <a:rPr sz="2400" b="1" spc="-50" dirty="0">
                <a:solidFill>
                  <a:srgbClr val="A1055B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A1055B"/>
                </a:solidFill>
                <a:latin typeface="Calibri"/>
                <a:cs typeface="Calibri"/>
              </a:rPr>
              <a:t>на</a:t>
            </a:r>
            <a:r>
              <a:rPr sz="2400" b="1" spc="-50" dirty="0">
                <a:solidFill>
                  <a:srgbClr val="A1055B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A1055B"/>
                </a:solidFill>
                <a:latin typeface="Calibri"/>
                <a:cs typeface="Calibri"/>
              </a:rPr>
              <a:t>обновленные</a:t>
            </a:r>
            <a:r>
              <a:rPr sz="2400" b="1" spc="-40" dirty="0">
                <a:solidFill>
                  <a:srgbClr val="A1055B"/>
                </a:solidFill>
                <a:latin typeface="Calibri"/>
                <a:cs typeface="Calibri"/>
              </a:rPr>
              <a:t> </a:t>
            </a:r>
            <a:r>
              <a:rPr sz="2400" b="1" spc="-20" dirty="0">
                <a:solidFill>
                  <a:srgbClr val="A1055B"/>
                </a:solidFill>
                <a:latin typeface="Calibri"/>
                <a:cs typeface="Calibri"/>
              </a:rPr>
              <a:t>ФГОС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1395" y="4727447"/>
            <a:ext cx="6109760" cy="2080259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490524" y="4751578"/>
            <a:ext cx="5467350" cy="1701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выработка</a:t>
            </a:r>
            <a:r>
              <a:rPr sz="2200" b="1" spc="-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методических</a:t>
            </a:r>
            <a:r>
              <a:rPr sz="2200" b="1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рекомендации</a:t>
            </a:r>
            <a:r>
              <a:rPr sz="2200" b="1" spc="-7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b="1" spc="-25" dirty="0">
                <a:solidFill>
                  <a:srgbClr val="001F5F"/>
                </a:solidFill>
                <a:latin typeface="Calibri"/>
                <a:cs typeface="Calibri"/>
              </a:rPr>
              <a:t>на </a:t>
            </a:r>
            <a:r>
              <a:rPr sz="2200" b="1" dirty="0">
                <a:solidFill>
                  <a:srgbClr val="001F5F"/>
                </a:solidFill>
                <a:latin typeface="Calibri"/>
                <a:cs typeface="Calibri"/>
              </a:rPr>
              <a:t>уровне</a:t>
            </a:r>
            <a:r>
              <a:rPr sz="2200" b="1" spc="-7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образовательной</a:t>
            </a:r>
            <a:r>
              <a:rPr sz="2200" b="1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организации</a:t>
            </a:r>
            <a:r>
              <a:rPr sz="2200" b="1" spc="-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b="1" spc="-25" dirty="0">
                <a:solidFill>
                  <a:srgbClr val="001F5F"/>
                </a:solidFill>
                <a:latin typeface="Calibri"/>
                <a:cs typeface="Calibri"/>
              </a:rPr>
              <a:t>по </a:t>
            </a: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совершенствованию</a:t>
            </a:r>
            <a:r>
              <a:rPr sz="2200" b="1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используемых</a:t>
            </a:r>
            <a:r>
              <a:rPr sz="2200" b="1" spc="-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методов </a:t>
            </a:r>
            <a:r>
              <a:rPr sz="2200" b="1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2200" b="1" spc="-7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001F5F"/>
                </a:solidFill>
                <a:latin typeface="Calibri"/>
                <a:cs typeface="Calibri"/>
              </a:rPr>
              <a:t>приемов</a:t>
            </a:r>
            <a:r>
              <a:rPr sz="2200" b="1" spc="-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достижения</a:t>
            </a:r>
            <a:r>
              <a:rPr sz="2200" b="1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образовательных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результатов</a:t>
            </a:r>
            <a:endParaRPr sz="2200">
              <a:latin typeface="Calibri"/>
              <a:cs typeface="Calibri"/>
            </a:endParaRPr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3049523"/>
            <a:ext cx="6201156" cy="1900427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490524" y="3100273"/>
            <a:ext cx="5158105" cy="1366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организация</a:t>
            </a:r>
            <a:r>
              <a:rPr sz="2200" b="1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взаимопосещения</a:t>
            </a:r>
            <a:r>
              <a:rPr sz="2200" b="1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занятий</a:t>
            </a:r>
            <a:endParaRPr sz="22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2200" b="1" dirty="0">
                <a:solidFill>
                  <a:srgbClr val="001F5F"/>
                </a:solidFill>
                <a:latin typeface="Calibri"/>
                <a:cs typeface="Calibri"/>
              </a:rPr>
              <a:t>учителями</a:t>
            </a:r>
            <a:r>
              <a:rPr sz="2200" b="1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001F5F"/>
                </a:solidFill>
                <a:latin typeface="Calibri"/>
                <a:cs typeface="Calibri"/>
              </a:rPr>
              <a:t>как</a:t>
            </a:r>
            <a:r>
              <a:rPr sz="2200" b="1" spc="-8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001F5F"/>
                </a:solidFill>
                <a:latin typeface="Calibri"/>
                <a:cs typeface="Calibri"/>
              </a:rPr>
              <a:t>в</a:t>
            </a:r>
            <a:r>
              <a:rPr sz="2200" b="1" spc="-8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001F5F"/>
                </a:solidFill>
                <a:latin typeface="Calibri"/>
                <a:cs typeface="Calibri"/>
              </a:rPr>
              <a:t>рамках</a:t>
            </a:r>
            <a:r>
              <a:rPr sz="2200" b="1" spc="-7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одного </a:t>
            </a:r>
            <a:r>
              <a:rPr sz="2200" b="1" spc="-20" dirty="0">
                <a:solidFill>
                  <a:srgbClr val="001F5F"/>
                </a:solidFill>
                <a:latin typeface="Calibri"/>
                <a:cs typeface="Calibri"/>
              </a:rPr>
              <a:t>методического</a:t>
            </a:r>
            <a:r>
              <a:rPr sz="2200" b="1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направления,</a:t>
            </a:r>
            <a:r>
              <a:rPr sz="2200" b="1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001F5F"/>
                </a:solidFill>
                <a:latin typeface="Calibri"/>
                <a:cs typeface="Calibri"/>
              </a:rPr>
              <a:t>так</a:t>
            </a:r>
            <a:r>
              <a:rPr sz="2200" b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2200" b="1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между методическими</a:t>
            </a:r>
            <a:r>
              <a:rPr sz="2200" b="1" spc="-8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группами</a:t>
            </a:r>
            <a:endParaRPr sz="2200">
              <a:latin typeface="Calibri"/>
              <a:cs typeface="Calibri"/>
            </a:endParaRPr>
          </a:p>
        </p:txBody>
      </p:sp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0" y="1694688"/>
            <a:ext cx="6201156" cy="1565148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490524" y="1745742"/>
            <a:ext cx="4243705" cy="1031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проведение</a:t>
            </a:r>
            <a:r>
              <a:rPr sz="2200" b="1" spc="-7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001F5F"/>
                </a:solidFill>
                <a:latin typeface="Calibri"/>
                <a:cs typeface="Calibri"/>
              </a:rPr>
              <a:t>анализа</a:t>
            </a:r>
            <a:r>
              <a:rPr sz="2200" b="1" spc="-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уроков,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организованных</a:t>
            </a:r>
            <a:r>
              <a:rPr sz="2200" b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001F5F"/>
                </a:solidFill>
                <a:latin typeface="Calibri"/>
                <a:cs typeface="Calibri"/>
              </a:rPr>
              <a:t>в</a:t>
            </a:r>
            <a:r>
              <a:rPr sz="2200" b="1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соответствии </a:t>
            </a:r>
            <a:r>
              <a:rPr sz="2200" b="1" spc="-50" dirty="0">
                <a:solidFill>
                  <a:srgbClr val="001F5F"/>
                </a:solidFill>
                <a:latin typeface="Calibri"/>
                <a:cs typeface="Calibri"/>
              </a:rPr>
              <a:t>с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200" b="1" dirty="0">
                <a:solidFill>
                  <a:srgbClr val="001F5F"/>
                </a:solidFill>
                <a:latin typeface="Calibri"/>
                <a:cs typeface="Calibri"/>
              </a:rPr>
              <a:t>требованиями</a:t>
            </a:r>
            <a:r>
              <a:rPr sz="2200" b="1" spc="-1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001F5F"/>
                </a:solidFill>
                <a:latin typeface="Calibri"/>
                <a:cs typeface="Calibri"/>
              </a:rPr>
              <a:t>обновленных</a:t>
            </a:r>
            <a:r>
              <a:rPr sz="2200" b="1" spc="-1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b="1" spc="-20" dirty="0">
                <a:solidFill>
                  <a:srgbClr val="001F5F"/>
                </a:solidFill>
                <a:latin typeface="Calibri"/>
                <a:cs typeface="Calibri"/>
              </a:rPr>
              <a:t>ФГОС</a:t>
            </a:r>
            <a:endParaRPr sz="2200">
              <a:latin typeface="Calibri"/>
              <a:cs typeface="Calibri"/>
            </a:endParaRPr>
          </a:p>
        </p:txBody>
      </p:sp>
      <p:pic>
        <p:nvPicPr>
          <p:cNvPr id="13" name="object 1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010400" y="1694688"/>
            <a:ext cx="4631436" cy="1900427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7514970" y="1745742"/>
            <a:ext cx="3920490" cy="1366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рассмотрение</a:t>
            </a:r>
            <a:r>
              <a:rPr sz="2200" b="1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b="1" spc="-25" dirty="0">
                <a:solidFill>
                  <a:srgbClr val="001F5F"/>
                </a:solidFill>
                <a:latin typeface="Calibri"/>
                <a:cs typeface="Calibri"/>
              </a:rPr>
              <a:t>на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200" b="1" spc="-20" dirty="0">
                <a:solidFill>
                  <a:srgbClr val="001F5F"/>
                </a:solidFill>
                <a:latin typeface="Calibri"/>
                <a:cs typeface="Calibri"/>
              </a:rPr>
              <a:t>педагогическом</a:t>
            </a:r>
            <a:r>
              <a:rPr sz="2200" b="1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совете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промежуточных</a:t>
            </a:r>
            <a:r>
              <a:rPr sz="2200" b="1" spc="-7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результатов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200" b="1" dirty="0">
                <a:solidFill>
                  <a:srgbClr val="001F5F"/>
                </a:solidFill>
                <a:latin typeface="Calibri"/>
                <a:cs typeface="Calibri"/>
              </a:rPr>
              <a:t>реализации</a:t>
            </a:r>
            <a:r>
              <a:rPr sz="2200" b="1" spc="-114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001F5F"/>
                </a:solidFill>
                <a:latin typeface="Calibri"/>
                <a:cs typeface="Calibri"/>
              </a:rPr>
              <a:t>обновленных</a:t>
            </a:r>
            <a:r>
              <a:rPr sz="2200" b="1" spc="-10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b="1" spc="-20" dirty="0">
                <a:solidFill>
                  <a:srgbClr val="001F5F"/>
                </a:solidFill>
                <a:latin typeface="Calibri"/>
                <a:cs typeface="Calibri"/>
              </a:rPr>
              <a:t>ФГОС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2639314" y="42113"/>
            <a:ext cx="464502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u="sng" dirty="0">
                <a:solidFill>
                  <a:srgbClr val="1F3863"/>
                </a:solidFill>
                <a:uFill>
                  <a:solidFill>
                    <a:srgbClr val="1F3863"/>
                  </a:solidFill>
                </a:uFill>
              </a:rPr>
              <a:t>Введение</a:t>
            </a:r>
            <a:r>
              <a:rPr u="sng" spc="-70" dirty="0">
                <a:solidFill>
                  <a:srgbClr val="1F3863"/>
                </a:solidFill>
                <a:uFill>
                  <a:solidFill>
                    <a:srgbClr val="1F3863"/>
                  </a:solidFill>
                </a:uFill>
              </a:rPr>
              <a:t> </a:t>
            </a:r>
            <a:r>
              <a:rPr u="sng" dirty="0">
                <a:solidFill>
                  <a:srgbClr val="1F3863"/>
                </a:solidFill>
                <a:uFill>
                  <a:solidFill>
                    <a:srgbClr val="1F3863"/>
                  </a:solidFill>
                </a:uFill>
              </a:rPr>
              <a:t>обновленных</a:t>
            </a:r>
            <a:r>
              <a:rPr u="sng" spc="-85" dirty="0">
                <a:solidFill>
                  <a:srgbClr val="1F3863"/>
                </a:solidFill>
                <a:uFill>
                  <a:solidFill>
                    <a:srgbClr val="1F3863"/>
                  </a:solidFill>
                </a:uFill>
              </a:rPr>
              <a:t> </a:t>
            </a:r>
            <a:r>
              <a:rPr u="sng" spc="-20" dirty="0">
                <a:solidFill>
                  <a:srgbClr val="1F3863"/>
                </a:solidFill>
                <a:uFill>
                  <a:solidFill>
                    <a:srgbClr val="1F3863"/>
                  </a:solidFill>
                </a:uFill>
              </a:rPr>
              <a:t>ФГОС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7512177" y="194817"/>
            <a:ext cx="43491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1F3863"/>
                </a:solidFill>
                <a:latin typeface="Arial"/>
                <a:cs typeface="Arial"/>
              </a:rPr>
              <a:t>Письмо</a:t>
            </a:r>
            <a:r>
              <a:rPr sz="1200" b="1" spc="-4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F3863"/>
                </a:solidFill>
                <a:latin typeface="Arial"/>
                <a:cs typeface="Arial"/>
              </a:rPr>
              <a:t>Минпросвещения</a:t>
            </a:r>
            <a:r>
              <a:rPr sz="1200" b="1" spc="-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F3863"/>
                </a:solidFill>
                <a:latin typeface="Arial"/>
                <a:cs typeface="Arial"/>
              </a:rPr>
              <a:t>России</a:t>
            </a:r>
            <a:r>
              <a:rPr sz="1200" b="1" spc="-7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F3863"/>
                </a:solidFill>
                <a:latin typeface="Arial"/>
                <a:cs typeface="Arial"/>
              </a:rPr>
              <a:t>15.02.2022</a:t>
            </a:r>
            <a:r>
              <a:rPr sz="1200" b="1" spc="-7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F3863"/>
                </a:solidFill>
                <a:latin typeface="Arial"/>
                <a:cs typeface="Arial"/>
              </a:rPr>
              <a:t>№</a:t>
            </a:r>
            <a:r>
              <a:rPr sz="1200" b="1" spc="-2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200" b="1" spc="-15" dirty="0">
                <a:solidFill>
                  <a:srgbClr val="1F3863"/>
                </a:solidFill>
                <a:latin typeface="Arial"/>
                <a:cs typeface="Arial"/>
              </a:rPr>
              <a:t>АЗ-</a:t>
            </a:r>
            <a:r>
              <a:rPr sz="1200" b="1" spc="-10" dirty="0">
                <a:solidFill>
                  <a:srgbClr val="1F3863"/>
                </a:solidFill>
                <a:latin typeface="Arial"/>
                <a:cs typeface="Arial"/>
              </a:rPr>
              <a:t>113/03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17" name="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010400" y="3535679"/>
            <a:ext cx="4631436" cy="1900427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7514970" y="3587241"/>
            <a:ext cx="3676650" cy="1366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формирование/актуализация </a:t>
            </a:r>
            <a:r>
              <a:rPr sz="2200" b="1" dirty="0">
                <a:solidFill>
                  <a:srgbClr val="001F5F"/>
                </a:solidFill>
                <a:latin typeface="Calibri"/>
                <a:cs typeface="Calibri"/>
              </a:rPr>
              <a:t>системы</a:t>
            </a:r>
            <a:r>
              <a:rPr sz="2200" b="1" spc="-1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001F5F"/>
                </a:solidFill>
                <a:latin typeface="Calibri"/>
                <a:cs typeface="Calibri"/>
              </a:rPr>
              <a:t>наставничества</a:t>
            </a:r>
            <a:r>
              <a:rPr sz="2200" b="1" spc="-114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b="1" spc="-25" dirty="0">
                <a:solidFill>
                  <a:srgbClr val="001F5F"/>
                </a:solidFill>
                <a:latin typeface="Calibri"/>
                <a:cs typeface="Calibri"/>
              </a:rPr>
              <a:t>для </a:t>
            </a: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профессионального</a:t>
            </a:r>
            <a:r>
              <a:rPr sz="2200" b="1" spc="-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b="1" spc="-20" dirty="0">
                <a:solidFill>
                  <a:srgbClr val="001F5F"/>
                </a:solidFill>
                <a:latin typeface="Calibri"/>
                <a:cs typeface="Calibri"/>
              </a:rPr>
              <a:t>роста </a:t>
            </a: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молодых</a:t>
            </a:r>
            <a:r>
              <a:rPr sz="2200" b="1" spc="-1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специалистов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152394" y="54940"/>
            <a:ext cx="61017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u="sng" dirty="0">
                <a:solidFill>
                  <a:srgbClr val="244060"/>
                </a:solidFill>
                <a:uFill>
                  <a:solidFill>
                    <a:srgbClr val="244060"/>
                  </a:solidFill>
                </a:uFill>
                <a:latin typeface="Calibri"/>
                <a:cs typeface="Calibri"/>
              </a:rPr>
              <a:t>Основная</a:t>
            </a:r>
            <a:r>
              <a:rPr sz="2800" u="sng" spc="-105" dirty="0">
                <a:solidFill>
                  <a:srgbClr val="244060"/>
                </a:solidFill>
                <a:uFill>
                  <a:solidFill>
                    <a:srgbClr val="244060"/>
                  </a:solidFill>
                </a:uFill>
                <a:latin typeface="Calibri"/>
                <a:cs typeface="Calibri"/>
              </a:rPr>
              <a:t> </a:t>
            </a:r>
            <a:r>
              <a:rPr sz="2800" u="sng" spc="-10" dirty="0">
                <a:solidFill>
                  <a:srgbClr val="244060"/>
                </a:solidFill>
                <a:uFill>
                  <a:solidFill>
                    <a:srgbClr val="244060"/>
                  </a:solidFill>
                </a:uFill>
                <a:latin typeface="Calibri"/>
                <a:cs typeface="Calibri"/>
              </a:rPr>
              <a:t>образовательная</a:t>
            </a:r>
            <a:r>
              <a:rPr sz="2800" u="sng" spc="-65" dirty="0">
                <a:solidFill>
                  <a:srgbClr val="244060"/>
                </a:solidFill>
                <a:uFill>
                  <a:solidFill>
                    <a:srgbClr val="244060"/>
                  </a:solidFill>
                </a:uFill>
                <a:latin typeface="Calibri"/>
                <a:cs typeface="Calibri"/>
              </a:rPr>
              <a:t> </a:t>
            </a:r>
            <a:r>
              <a:rPr sz="2800" u="sng" spc="-10" dirty="0">
                <a:solidFill>
                  <a:srgbClr val="244060"/>
                </a:solidFill>
                <a:uFill>
                  <a:solidFill>
                    <a:srgbClr val="244060"/>
                  </a:solidFill>
                </a:uFill>
                <a:latin typeface="Calibri"/>
                <a:cs typeface="Calibri"/>
              </a:rPr>
              <a:t>программа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1536" y="670687"/>
            <a:ext cx="11496040" cy="60090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44805" algn="ctr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solidFill>
                  <a:srgbClr val="1F3863"/>
                </a:solidFill>
                <a:latin typeface="Arial"/>
                <a:cs typeface="Arial"/>
              </a:rPr>
              <a:t>ФЕДЕРАЛЬНЫЙ</a:t>
            </a:r>
            <a:r>
              <a:rPr sz="2000" b="1" spc="-4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1F3863"/>
                </a:solidFill>
                <a:latin typeface="Arial"/>
                <a:cs typeface="Arial"/>
              </a:rPr>
              <a:t>ЗАКОН</a:t>
            </a:r>
            <a:r>
              <a:rPr sz="2000" b="1" spc="-6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1F3863"/>
                </a:solidFill>
                <a:latin typeface="Arial"/>
                <a:cs typeface="Arial"/>
              </a:rPr>
              <a:t>ОБ</a:t>
            </a:r>
            <a:r>
              <a:rPr sz="2000" b="1" spc="-4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2000" b="1" spc="-25" dirty="0">
                <a:solidFill>
                  <a:srgbClr val="1F3863"/>
                </a:solidFill>
                <a:latin typeface="Arial"/>
                <a:cs typeface="Arial"/>
              </a:rPr>
              <a:t>ОБРАЗОВАНИИ</a:t>
            </a:r>
            <a:r>
              <a:rPr sz="2000" b="1" spc="-6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1F3863"/>
                </a:solidFill>
                <a:latin typeface="Arial"/>
                <a:cs typeface="Arial"/>
              </a:rPr>
              <a:t>В</a:t>
            </a:r>
            <a:r>
              <a:rPr sz="2000" b="1" spc="-4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1F3863"/>
                </a:solidFill>
                <a:latin typeface="Arial"/>
                <a:cs typeface="Arial"/>
              </a:rPr>
              <a:t>РОССИЙСКОЙ</a:t>
            </a:r>
            <a:r>
              <a:rPr sz="2000" b="1" spc="-5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1F3863"/>
                </a:solidFill>
                <a:latin typeface="Arial"/>
                <a:cs typeface="Arial"/>
              </a:rPr>
              <a:t>ФЕДЕРАЦИИ</a:t>
            </a:r>
            <a:r>
              <a:rPr sz="2000" b="1" spc="-2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1F3863"/>
                </a:solidFill>
                <a:latin typeface="Arial"/>
                <a:cs typeface="Arial"/>
              </a:rPr>
              <a:t>–</a:t>
            </a:r>
            <a:r>
              <a:rPr sz="2000" b="1" spc="-4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1F3863"/>
                </a:solidFill>
                <a:latin typeface="Arial"/>
                <a:cs typeface="Arial"/>
              </a:rPr>
              <a:t>ФЗ-</a:t>
            </a:r>
            <a:r>
              <a:rPr sz="2000" b="1" spc="-25" dirty="0">
                <a:solidFill>
                  <a:srgbClr val="1F3863"/>
                </a:solidFill>
                <a:latin typeface="Arial"/>
                <a:cs typeface="Arial"/>
              </a:rPr>
              <a:t>273</a:t>
            </a:r>
            <a:endParaRPr sz="2000">
              <a:latin typeface="Arial"/>
              <a:cs typeface="Arial"/>
            </a:endParaRPr>
          </a:p>
          <a:p>
            <a:pPr marL="342265" algn="ctr">
              <a:lnSpc>
                <a:spcPct val="100000"/>
              </a:lnSpc>
              <a:spcBef>
                <a:spcPts val="5"/>
              </a:spcBef>
            </a:pPr>
            <a:r>
              <a:rPr sz="1800" b="1" dirty="0">
                <a:solidFill>
                  <a:srgbClr val="1F3863"/>
                </a:solidFill>
                <a:latin typeface="Arial"/>
                <a:cs typeface="Arial"/>
              </a:rPr>
              <a:t>Статья</a:t>
            </a:r>
            <a:r>
              <a:rPr sz="1800" b="1" spc="-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F3863"/>
                </a:solidFill>
                <a:latin typeface="Arial"/>
                <a:cs typeface="Arial"/>
              </a:rPr>
              <a:t>2.</a:t>
            </a:r>
            <a:r>
              <a:rPr sz="1800" b="1" spc="-4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F3863"/>
                </a:solidFill>
                <a:latin typeface="Arial"/>
                <a:cs typeface="Arial"/>
              </a:rPr>
              <a:t>Основные</a:t>
            </a:r>
            <a:r>
              <a:rPr sz="1800" b="1" spc="-5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F3863"/>
                </a:solidFill>
                <a:latin typeface="Arial"/>
                <a:cs typeface="Arial"/>
              </a:rPr>
              <a:t>понятия,</a:t>
            </a:r>
            <a:r>
              <a:rPr sz="1800" b="1" spc="-2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1F3863"/>
                </a:solidFill>
                <a:latin typeface="Arial"/>
                <a:cs typeface="Arial"/>
              </a:rPr>
              <a:t>используемые</a:t>
            </a:r>
            <a:r>
              <a:rPr sz="1800" b="1" spc="-1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F3863"/>
                </a:solidFill>
                <a:latin typeface="Arial"/>
                <a:cs typeface="Arial"/>
              </a:rPr>
              <a:t>в</a:t>
            </a:r>
            <a:r>
              <a:rPr sz="1800" b="1" spc="-3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F3863"/>
                </a:solidFill>
                <a:latin typeface="Arial"/>
                <a:cs typeface="Arial"/>
              </a:rPr>
              <a:t>настоящем</a:t>
            </a:r>
            <a:r>
              <a:rPr sz="1800" b="1" spc="1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F3863"/>
                </a:solidFill>
                <a:latin typeface="Arial"/>
                <a:cs typeface="Arial"/>
              </a:rPr>
              <a:t>Федеральном</a:t>
            </a:r>
            <a:r>
              <a:rPr sz="1800" b="1" spc="-4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1F3863"/>
                </a:solidFill>
                <a:latin typeface="Arial"/>
                <a:cs typeface="Arial"/>
              </a:rPr>
              <a:t>законе</a:t>
            </a:r>
            <a:endParaRPr sz="1800">
              <a:latin typeface="Arial"/>
              <a:cs typeface="Arial"/>
            </a:endParaRPr>
          </a:p>
          <a:p>
            <a:pPr marL="348615" marR="5080" indent="-349250" algn="r">
              <a:lnSpc>
                <a:spcPct val="100000"/>
              </a:lnSpc>
              <a:spcBef>
                <a:spcPts val="595"/>
              </a:spcBef>
              <a:buAutoNum type="arabicParenR" startAt="9"/>
              <a:tabLst>
                <a:tab pos="349250" algn="l"/>
              </a:tabLst>
            </a:pPr>
            <a:r>
              <a:rPr sz="2000" b="1" dirty="0">
                <a:solidFill>
                  <a:srgbClr val="A1055B"/>
                </a:solidFill>
                <a:latin typeface="Arial"/>
                <a:cs typeface="Arial"/>
              </a:rPr>
              <a:t>образовательная</a:t>
            </a:r>
            <a:r>
              <a:rPr sz="2000" b="1" spc="355" dirty="0">
                <a:solidFill>
                  <a:srgbClr val="A1055B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A1055B"/>
                </a:solidFill>
                <a:latin typeface="Arial"/>
                <a:cs typeface="Arial"/>
              </a:rPr>
              <a:t>программа</a:t>
            </a:r>
            <a:r>
              <a:rPr sz="2000" b="1" spc="360" dirty="0">
                <a:solidFill>
                  <a:srgbClr val="A1055B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1F3863"/>
                </a:solidFill>
                <a:latin typeface="Arial"/>
                <a:cs typeface="Arial"/>
              </a:rPr>
              <a:t>-</a:t>
            </a:r>
            <a:r>
              <a:rPr sz="2000" b="1" spc="36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F3863"/>
                </a:solidFill>
                <a:latin typeface="Arial"/>
                <a:cs typeface="Arial"/>
              </a:rPr>
              <a:t>комплекс</a:t>
            </a:r>
            <a:r>
              <a:rPr sz="1800" b="1" spc="30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F3863"/>
                </a:solidFill>
                <a:latin typeface="Arial"/>
                <a:cs typeface="Arial"/>
              </a:rPr>
              <a:t>основных</a:t>
            </a:r>
            <a:r>
              <a:rPr sz="1800" b="1" spc="31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F3863"/>
                </a:solidFill>
                <a:latin typeface="Arial"/>
                <a:cs typeface="Arial"/>
              </a:rPr>
              <a:t>характеристик</a:t>
            </a:r>
            <a:r>
              <a:rPr sz="1800" b="1" spc="34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F3863"/>
                </a:solidFill>
                <a:latin typeface="Arial"/>
                <a:cs typeface="Arial"/>
              </a:rPr>
              <a:t>образования</a:t>
            </a:r>
            <a:r>
              <a:rPr sz="1800" b="1" spc="33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1F3863"/>
                </a:solidFill>
                <a:latin typeface="Arial"/>
                <a:cs typeface="Arial"/>
              </a:rPr>
              <a:t>(объем,</a:t>
            </a:r>
            <a:endParaRPr sz="1800">
              <a:latin typeface="Arial"/>
              <a:cs typeface="Arial"/>
            </a:endParaRPr>
          </a:p>
          <a:p>
            <a:pPr marR="29845" algn="r">
              <a:lnSpc>
                <a:spcPct val="100000"/>
              </a:lnSpc>
              <a:spcBef>
                <a:spcPts val="5"/>
              </a:spcBef>
            </a:pPr>
            <a:r>
              <a:rPr sz="1800" b="1" dirty="0">
                <a:solidFill>
                  <a:srgbClr val="1F3863"/>
                </a:solidFill>
                <a:latin typeface="Arial"/>
                <a:cs typeface="Arial"/>
              </a:rPr>
              <a:t>содержание,</a:t>
            </a:r>
            <a:r>
              <a:rPr sz="1800" b="1" spc="-5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F3863"/>
                </a:solidFill>
                <a:latin typeface="Arial"/>
                <a:cs typeface="Arial"/>
              </a:rPr>
              <a:t>планируемые</a:t>
            </a:r>
            <a:r>
              <a:rPr sz="1800" b="1" spc="-3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1F3863"/>
                </a:solidFill>
                <a:latin typeface="Arial"/>
                <a:cs typeface="Arial"/>
              </a:rPr>
              <a:t>результаты)</a:t>
            </a:r>
            <a:r>
              <a:rPr sz="1800" b="1" spc="-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F3863"/>
                </a:solidFill>
                <a:latin typeface="Arial"/>
                <a:cs typeface="Arial"/>
              </a:rPr>
              <a:t>и</a:t>
            </a:r>
            <a:r>
              <a:rPr sz="1800" b="1" spc="-4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1F3863"/>
                </a:solidFill>
                <a:latin typeface="Arial"/>
                <a:cs typeface="Arial"/>
              </a:rPr>
              <a:t>организационно-</a:t>
            </a:r>
            <a:r>
              <a:rPr sz="1800" b="1" dirty="0">
                <a:solidFill>
                  <a:srgbClr val="1F3863"/>
                </a:solidFill>
                <a:latin typeface="Arial"/>
                <a:cs typeface="Arial"/>
              </a:rPr>
              <a:t>педагогических</a:t>
            </a:r>
            <a:r>
              <a:rPr sz="1800" b="1" spc="-1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F3863"/>
                </a:solidFill>
                <a:latin typeface="Arial"/>
                <a:cs typeface="Arial"/>
              </a:rPr>
              <a:t>условий</a:t>
            </a:r>
            <a:r>
              <a:rPr sz="1800" b="1" spc="-1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1F3863"/>
                </a:solidFill>
                <a:latin typeface="Arial"/>
                <a:cs typeface="Arial"/>
              </a:rPr>
              <a:t>представленных</a:t>
            </a:r>
            <a:r>
              <a:rPr sz="1200" b="1" spc="-3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F3863"/>
                </a:solidFill>
                <a:latin typeface="Arial"/>
                <a:cs typeface="Arial"/>
              </a:rPr>
              <a:t>в</a:t>
            </a:r>
            <a:r>
              <a:rPr sz="1200" b="1" spc="-2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1F3863"/>
                </a:solidFill>
                <a:latin typeface="Arial"/>
                <a:cs typeface="Arial"/>
              </a:rPr>
              <a:t>виде:</a:t>
            </a:r>
            <a:endParaRPr sz="1200">
              <a:latin typeface="Arial"/>
              <a:cs typeface="Arial"/>
            </a:endParaRPr>
          </a:p>
          <a:p>
            <a:pPr marL="1270000" lvl="1" indent="-342900">
              <a:lnSpc>
                <a:spcPct val="100000"/>
              </a:lnSpc>
              <a:spcBef>
                <a:spcPts val="600"/>
              </a:spcBef>
              <a:buFont typeface="Wingdings"/>
              <a:buChar char=""/>
              <a:tabLst>
                <a:tab pos="1269365" algn="l"/>
                <a:tab pos="1270000" algn="l"/>
              </a:tabLst>
            </a:pPr>
            <a:r>
              <a:rPr sz="1800" b="1" dirty="0">
                <a:solidFill>
                  <a:srgbClr val="1F3863"/>
                </a:solidFill>
                <a:latin typeface="Arial"/>
                <a:cs typeface="Arial"/>
              </a:rPr>
              <a:t>учебного</a:t>
            </a:r>
            <a:r>
              <a:rPr sz="1800" b="1" spc="-5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1F3863"/>
                </a:solidFill>
                <a:latin typeface="Arial"/>
                <a:cs typeface="Arial"/>
              </a:rPr>
              <a:t>плана,</a:t>
            </a:r>
            <a:endParaRPr sz="1800">
              <a:latin typeface="Arial"/>
              <a:cs typeface="Arial"/>
            </a:endParaRPr>
          </a:p>
          <a:p>
            <a:pPr marL="1270000" lvl="1" indent="-342900">
              <a:lnSpc>
                <a:spcPct val="100000"/>
              </a:lnSpc>
              <a:spcBef>
                <a:spcPts val="600"/>
              </a:spcBef>
              <a:buFont typeface="Wingdings"/>
              <a:buChar char=""/>
              <a:tabLst>
                <a:tab pos="1269365" algn="l"/>
                <a:tab pos="1270000" algn="l"/>
              </a:tabLst>
            </a:pPr>
            <a:r>
              <a:rPr sz="1800" b="1" dirty="0">
                <a:solidFill>
                  <a:srgbClr val="1F3863"/>
                </a:solidFill>
                <a:latin typeface="Arial"/>
                <a:cs typeface="Arial"/>
              </a:rPr>
              <a:t>календарного</a:t>
            </a:r>
            <a:r>
              <a:rPr sz="1800" b="1" spc="-9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F3863"/>
                </a:solidFill>
                <a:latin typeface="Arial"/>
                <a:cs typeface="Arial"/>
              </a:rPr>
              <a:t>учебного</a:t>
            </a:r>
            <a:r>
              <a:rPr sz="1800" b="1" spc="-6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1F3863"/>
                </a:solidFill>
                <a:latin typeface="Arial"/>
                <a:cs typeface="Arial"/>
              </a:rPr>
              <a:t>графика,</a:t>
            </a:r>
            <a:endParaRPr sz="1800">
              <a:latin typeface="Arial"/>
              <a:cs typeface="Arial"/>
            </a:endParaRPr>
          </a:p>
          <a:p>
            <a:pPr marL="1270000" lvl="1" indent="-342900">
              <a:lnSpc>
                <a:spcPct val="100000"/>
              </a:lnSpc>
              <a:spcBef>
                <a:spcPts val="600"/>
              </a:spcBef>
              <a:buFont typeface="Wingdings"/>
              <a:buChar char=""/>
              <a:tabLst>
                <a:tab pos="1269365" algn="l"/>
                <a:tab pos="1270000" algn="l"/>
              </a:tabLst>
            </a:pPr>
            <a:r>
              <a:rPr sz="1800" b="1" dirty="0">
                <a:solidFill>
                  <a:srgbClr val="1F3863"/>
                </a:solidFill>
                <a:latin typeface="Arial"/>
                <a:cs typeface="Arial"/>
              </a:rPr>
              <a:t>рабочих</a:t>
            </a:r>
            <a:r>
              <a:rPr sz="1800" b="1" spc="-5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F3863"/>
                </a:solidFill>
                <a:latin typeface="Arial"/>
                <a:cs typeface="Arial"/>
              </a:rPr>
              <a:t>программ</a:t>
            </a:r>
            <a:r>
              <a:rPr sz="1800" b="1" spc="-4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F3863"/>
                </a:solidFill>
                <a:latin typeface="Arial"/>
                <a:cs typeface="Arial"/>
              </a:rPr>
              <a:t>учебных</a:t>
            </a:r>
            <a:r>
              <a:rPr sz="1800" b="1" spc="-2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F3863"/>
                </a:solidFill>
                <a:latin typeface="Arial"/>
                <a:cs typeface="Arial"/>
              </a:rPr>
              <a:t>предметов,</a:t>
            </a:r>
            <a:r>
              <a:rPr sz="1800" b="1" spc="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F3863"/>
                </a:solidFill>
                <a:latin typeface="Arial"/>
                <a:cs typeface="Arial"/>
              </a:rPr>
              <a:t>курсов,</a:t>
            </a:r>
            <a:r>
              <a:rPr sz="1800" b="1" spc="-2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F3863"/>
                </a:solidFill>
                <a:latin typeface="Arial"/>
                <a:cs typeface="Arial"/>
              </a:rPr>
              <a:t>дисциплин</a:t>
            </a:r>
            <a:r>
              <a:rPr sz="1800" b="1" spc="-2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1F3863"/>
                </a:solidFill>
                <a:latin typeface="Arial"/>
                <a:cs typeface="Arial"/>
              </a:rPr>
              <a:t>(модулей),</a:t>
            </a:r>
            <a:endParaRPr sz="1800">
              <a:latin typeface="Arial"/>
              <a:cs typeface="Arial"/>
            </a:endParaRPr>
          </a:p>
          <a:p>
            <a:pPr marL="1270000" lvl="1" indent="-342900">
              <a:lnSpc>
                <a:spcPct val="100000"/>
              </a:lnSpc>
              <a:spcBef>
                <a:spcPts val="605"/>
              </a:spcBef>
              <a:buFont typeface="Wingdings"/>
              <a:buChar char=""/>
              <a:tabLst>
                <a:tab pos="1269365" algn="l"/>
                <a:tab pos="1270000" algn="l"/>
              </a:tabLst>
            </a:pPr>
            <a:r>
              <a:rPr sz="1800" b="1" dirty="0">
                <a:solidFill>
                  <a:srgbClr val="1F3863"/>
                </a:solidFill>
                <a:latin typeface="Arial"/>
                <a:cs typeface="Arial"/>
              </a:rPr>
              <a:t>иных </a:t>
            </a:r>
            <a:r>
              <a:rPr sz="1800" b="1" spc="-10" dirty="0">
                <a:solidFill>
                  <a:srgbClr val="1F3863"/>
                </a:solidFill>
                <a:latin typeface="Arial"/>
                <a:cs typeface="Arial"/>
              </a:rPr>
              <a:t>компонентов,</a:t>
            </a:r>
            <a:endParaRPr sz="1800">
              <a:latin typeface="Arial"/>
              <a:cs typeface="Arial"/>
            </a:endParaRPr>
          </a:p>
          <a:p>
            <a:pPr marL="1270000" lvl="1" indent="-342900">
              <a:lnSpc>
                <a:spcPct val="100000"/>
              </a:lnSpc>
              <a:spcBef>
                <a:spcPts val="600"/>
              </a:spcBef>
              <a:buFont typeface="Wingdings"/>
              <a:buChar char=""/>
              <a:tabLst>
                <a:tab pos="1269365" algn="l"/>
                <a:tab pos="1270000" algn="l"/>
              </a:tabLst>
            </a:pPr>
            <a:r>
              <a:rPr sz="1800" b="1" dirty="0">
                <a:solidFill>
                  <a:srgbClr val="1F3863"/>
                </a:solidFill>
                <a:latin typeface="Arial"/>
                <a:cs typeface="Arial"/>
              </a:rPr>
              <a:t>оценочных</a:t>
            </a:r>
            <a:r>
              <a:rPr sz="1800" b="1" spc="-7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F3863"/>
                </a:solidFill>
                <a:latin typeface="Arial"/>
                <a:cs typeface="Arial"/>
              </a:rPr>
              <a:t>и</a:t>
            </a:r>
            <a:r>
              <a:rPr sz="1800" b="1" spc="-5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F3863"/>
                </a:solidFill>
                <a:latin typeface="Arial"/>
                <a:cs typeface="Arial"/>
              </a:rPr>
              <a:t>методических</a:t>
            </a:r>
            <a:r>
              <a:rPr sz="1800" b="1" spc="-10" dirty="0">
                <a:solidFill>
                  <a:srgbClr val="1F3863"/>
                </a:solidFill>
                <a:latin typeface="Arial"/>
                <a:cs typeface="Arial"/>
              </a:rPr>
              <a:t> материалов,</a:t>
            </a:r>
            <a:endParaRPr sz="1800">
              <a:latin typeface="Arial"/>
              <a:cs typeface="Arial"/>
            </a:endParaRPr>
          </a:p>
          <a:p>
            <a:pPr marL="1270000" lvl="1" indent="-342900">
              <a:lnSpc>
                <a:spcPct val="100000"/>
              </a:lnSpc>
              <a:spcBef>
                <a:spcPts val="600"/>
              </a:spcBef>
              <a:buFont typeface="Wingdings"/>
              <a:buChar char=""/>
              <a:tabLst>
                <a:tab pos="1269365" algn="l"/>
                <a:tab pos="1270000" algn="l"/>
              </a:tabLst>
            </a:pPr>
            <a:r>
              <a:rPr sz="1800" b="1" dirty="0">
                <a:solidFill>
                  <a:srgbClr val="1F3863"/>
                </a:solidFill>
                <a:latin typeface="Arial"/>
                <a:cs typeface="Arial"/>
              </a:rPr>
              <a:t>рабочей</a:t>
            </a:r>
            <a:r>
              <a:rPr sz="1800" b="1" spc="-2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F3863"/>
                </a:solidFill>
                <a:latin typeface="Arial"/>
                <a:cs typeface="Arial"/>
              </a:rPr>
              <a:t>программы</a:t>
            </a:r>
            <a:r>
              <a:rPr sz="1800" b="1" spc="-1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1F3863"/>
                </a:solidFill>
                <a:latin typeface="Arial"/>
                <a:cs typeface="Arial"/>
              </a:rPr>
              <a:t>воспитания,</a:t>
            </a:r>
            <a:endParaRPr sz="1800">
              <a:latin typeface="Arial"/>
              <a:cs typeface="Arial"/>
            </a:endParaRPr>
          </a:p>
          <a:p>
            <a:pPr marL="1270000" lvl="1" indent="-342900">
              <a:lnSpc>
                <a:spcPct val="100000"/>
              </a:lnSpc>
              <a:spcBef>
                <a:spcPts val="600"/>
              </a:spcBef>
              <a:buFont typeface="Wingdings"/>
              <a:buChar char=""/>
              <a:tabLst>
                <a:tab pos="1269365" algn="l"/>
                <a:tab pos="1270000" algn="l"/>
              </a:tabLst>
            </a:pPr>
            <a:r>
              <a:rPr sz="1800" b="1" dirty="0">
                <a:solidFill>
                  <a:srgbClr val="1F3863"/>
                </a:solidFill>
                <a:latin typeface="Arial"/>
                <a:cs typeface="Arial"/>
              </a:rPr>
              <a:t>календарного</a:t>
            </a:r>
            <a:r>
              <a:rPr sz="1800" b="1" spc="-8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F3863"/>
                </a:solidFill>
                <a:latin typeface="Arial"/>
                <a:cs typeface="Arial"/>
              </a:rPr>
              <a:t>плана</a:t>
            </a:r>
            <a:r>
              <a:rPr sz="1800" b="1" spc="-7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F3863"/>
                </a:solidFill>
                <a:latin typeface="Arial"/>
                <a:cs typeface="Arial"/>
              </a:rPr>
              <a:t>воспитательной</a:t>
            </a:r>
            <a:r>
              <a:rPr sz="1800" b="1" spc="-2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1F3863"/>
                </a:solidFill>
                <a:latin typeface="Arial"/>
                <a:cs typeface="Arial"/>
              </a:rPr>
              <a:t>работы,</a:t>
            </a:r>
            <a:endParaRPr sz="1800">
              <a:latin typeface="Arial"/>
              <a:cs typeface="Arial"/>
            </a:endParaRPr>
          </a:p>
          <a:p>
            <a:pPr marL="1270000" lvl="1" indent="-342900">
              <a:lnSpc>
                <a:spcPct val="100000"/>
              </a:lnSpc>
              <a:spcBef>
                <a:spcPts val="600"/>
              </a:spcBef>
              <a:buFont typeface="Wingdings"/>
              <a:buChar char=""/>
              <a:tabLst>
                <a:tab pos="1269365" algn="l"/>
                <a:tab pos="1270000" algn="l"/>
              </a:tabLst>
            </a:pPr>
            <a:r>
              <a:rPr sz="1800" b="1" dirty="0">
                <a:solidFill>
                  <a:srgbClr val="1F3863"/>
                </a:solidFill>
                <a:latin typeface="Arial"/>
                <a:cs typeface="Arial"/>
              </a:rPr>
              <a:t>форм</a:t>
            </a:r>
            <a:r>
              <a:rPr sz="1800" b="1" spc="-4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1F3863"/>
                </a:solidFill>
                <a:latin typeface="Arial"/>
                <a:cs typeface="Arial"/>
              </a:rPr>
              <a:t>аттестации;</a:t>
            </a:r>
            <a:endParaRPr sz="1800">
              <a:latin typeface="Arial"/>
              <a:cs typeface="Arial"/>
            </a:endParaRPr>
          </a:p>
          <a:p>
            <a:pPr marL="28575" marR="314960" indent="342900">
              <a:lnSpc>
                <a:spcPct val="100000"/>
              </a:lnSpc>
              <a:spcBef>
                <a:spcPts val="520"/>
              </a:spcBef>
              <a:buAutoNum type="arabicParenR" startAt="10"/>
              <a:tabLst>
                <a:tab pos="1026794" algn="l"/>
                <a:tab pos="1027430" algn="l"/>
                <a:tab pos="2705100" algn="l"/>
                <a:tab pos="4195445" algn="l"/>
                <a:tab pos="6689090" algn="l"/>
                <a:tab pos="8357870" algn="l"/>
                <a:tab pos="8708390" algn="l"/>
              </a:tabLst>
            </a:pPr>
            <a:r>
              <a:rPr sz="2000" b="1" spc="-10" dirty="0">
                <a:solidFill>
                  <a:srgbClr val="A1055B"/>
                </a:solidFill>
                <a:latin typeface="Arial"/>
                <a:cs typeface="Arial"/>
              </a:rPr>
              <a:t>примерная</a:t>
            </a:r>
            <a:r>
              <a:rPr sz="2000" b="1" dirty="0">
                <a:solidFill>
                  <a:srgbClr val="A1055B"/>
                </a:solidFill>
                <a:latin typeface="Arial"/>
                <a:cs typeface="Arial"/>
              </a:rPr>
              <a:t>	</a:t>
            </a:r>
            <a:r>
              <a:rPr sz="2000" b="1" spc="-10" dirty="0">
                <a:solidFill>
                  <a:srgbClr val="A1055B"/>
                </a:solidFill>
                <a:latin typeface="Arial"/>
                <a:cs typeface="Arial"/>
              </a:rPr>
              <a:t>основная</a:t>
            </a:r>
            <a:r>
              <a:rPr sz="2000" b="1" dirty="0">
                <a:solidFill>
                  <a:srgbClr val="A1055B"/>
                </a:solidFill>
                <a:latin typeface="Arial"/>
                <a:cs typeface="Arial"/>
              </a:rPr>
              <a:t>	</a:t>
            </a:r>
            <a:r>
              <a:rPr sz="2000" b="1" spc="-10" dirty="0">
                <a:solidFill>
                  <a:srgbClr val="A1055B"/>
                </a:solidFill>
                <a:latin typeface="Arial"/>
                <a:cs typeface="Arial"/>
              </a:rPr>
              <a:t>образовательная</a:t>
            </a:r>
            <a:r>
              <a:rPr sz="2000" b="1" dirty="0">
                <a:solidFill>
                  <a:srgbClr val="A1055B"/>
                </a:solidFill>
                <a:latin typeface="Arial"/>
                <a:cs typeface="Arial"/>
              </a:rPr>
              <a:t>	</a:t>
            </a:r>
            <a:r>
              <a:rPr sz="2000" b="1" spc="-10" dirty="0">
                <a:solidFill>
                  <a:srgbClr val="A1055B"/>
                </a:solidFill>
                <a:latin typeface="Arial"/>
                <a:cs typeface="Arial"/>
              </a:rPr>
              <a:t>программа</a:t>
            </a:r>
            <a:r>
              <a:rPr sz="2000" b="1" dirty="0">
                <a:solidFill>
                  <a:srgbClr val="A1055B"/>
                </a:solidFill>
                <a:latin typeface="Arial"/>
                <a:cs typeface="Arial"/>
              </a:rPr>
              <a:t>	</a:t>
            </a:r>
            <a:r>
              <a:rPr sz="1800" b="1" spc="-50" dirty="0">
                <a:solidFill>
                  <a:srgbClr val="1F3863"/>
                </a:solidFill>
                <a:latin typeface="Arial"/>
                <a:cs typeface="Arial"/>
              </a:rPr>
              <a:t>-</a:t>
            </a:r>
            <a:r>
              <a:rPr sz="1800" b="1" dirty="0">
                <a:solidFill>
                  <a:srgbClr val="1F3863"/>
                </a:solidFill>
                <a:latin typeface="Arial"/>
                <a:cs typeface="Arial"/>
              </a:rPr>
              <a:t>	</a:t>
            </a:r>
            <a:r>
              <a:rPr sz="1800" b="1" spc="-10" dirty="0">
                <a:solidFill>
                  <a:srgbClr val="1F3863"/>
                </a:solidFill>
                <a:latin typeface="Arial"/>
                <a:cs typeface="Arial"/>
              </a:rPr>
              <a:t>учебно-</a:t>
            </a:r>
            <a:r>
              <a:rPr sz="1800" b="1" spc="-20" dirty="0">
                <a:solidFill>
                  <a:srgbClr val="1F3863"/>
                </a:solidFill>
                <a:latin typeface="Arial"/>
                <a:cs typeface="Arial"/>
              </a:rPr>
              <a:t>методическая </a:t>
            </a:r>
            <a:r>
              <a:rPr sz="1800" b="1" dirty="0">
                <a:solidFill>
                  <a:srgbClr val="1F3863"/>
                </a:solidFill>
                <a:latin typeface="Arial"/>
                <a:cs typeface="Arial"/>
              </a:rPr>
              <a:t>документация,</a:t>
            </a:r>
            <a:r>
              <a:rPr sz="1800" b="1" spc="-3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1F3863"/>
                </a:solidFill>
                <a:latin typeface="Arial"/>
                <a:cs typeface="Arial"/>
              </a:rPr>
              <a:t>определяющая</a:t>
            </a:r>
            <a:endParaRPr sz="1800">
              <a:latin typeface="Arial"/>
              <a:cs typeface="Arial"/>
            </a:endParaRPr>
          </a:p>
          <a:p>
            <a:pPr marL="1229360" lvl="1" indent="-287020">
              <a:lnSpc>
                <a:spcPct val="100000"/>
              </a:lnSpc>
              <a:spcBef>
                <a:spcPts val="10"/>
              </a:spcBef>
              <a:buFont typeface="Wingdings"/>
              <a:buChar char=""/>
              <a:tabLst>
                <a:tab pos="1229995" algn="l"/>
                <a:tab pos="3165475" algn="l"/>
                <a:tab pos="4062729" algn="l"/>
                <a:tab pos="4395470" algn="l"/>
                <a:tab pos="5890260" algn="l"/>
                <a:tab pos="7486015" algn="l"/>
                <a:tab pos="9324340" algn="l"/>
                <a:tab pos="10292080" algn="l"/>
                <a:tab pos="10624820" algn="l"/>
              </a:tabLst>
            </a:pPr>
            <a:r>
              <a:rPr sz="1700" b="1" spc="-10" dirty="0">
                <a:solidFill>
                  <a:srgbClr val="1F3863"/>
                </a:solidFill>
                <a:latin typeface="Arial"/>
                <a:cs typeface="Arial"/>
              </a:rPr>
              <a:t>рекомендуемые</a:t>
            </a:r>
            <a:r>
              <a:rPr sz="1700" b="1" dirty="0">
                <a:solidFill>
                  <a:srgbClr val="1F3863"/>
                </a:solidFill>
                <a:latin typeface="Arial"/>
                <a:cs typeface="Arial"/>
              </a:rPr>
              <a:t>	</a:t>
            </a:r>
            <a:r>
              <a:rPr sz="1700" b="1" spc="-20" dirty="0">
                <a:solidFill>
                  <a:srgbClr val="1F3863"/>
                </a:solidFill>
                <a:latin typeface="Arial"/>
                <a:cs typeface="Arial"/>
              </a:rPr>
              <a:t>объем</a:t>
            </a:r>
            <a:r>
              <a:rPr sz="1700" b="1" dirty="0">
                <a:solidFill>
                  <a:srgbClr val="1F3863"/>
                </a:solidFill>
                <a:latin typeface="Arial"/>
                <a:cs typeface="Arial"/>
              </a:rPr>
              <a:t>	</a:t>
            </a:r>
            <a:r>
              <a:rPr sz="1700" b="1" spc="-50" dirty="0">
                <a:solidFill>
                  <a:srgbClr val="1F3863"/>
                </a:solidFill>
                <a:latin typeface="Arial"/>
                <a:cs typeface="Arial"/>
              </a:rPr>
              <a:t>и</a:t>
            </a:r>
            <a:r>
              <a:rPr sz="1700" b="1" dirty="0">
                <a:solidFill>
                  <a:srgbClr val="1F3863"/>
                </a:solidFill>
                <a:latin typeface="Arial"/>
                <a:cs typeface="Arial"/>
              </a:rPr>
              <a:t>	</a:t>
            </a:r>
            <a:r>
              <a:rPr sz="1700" b="1" spc="-10" dirty="0">
                <a:solidFill>
                  <a:srgbClr val="1F3863"/>
                </a:solidFill>
                <a:latin typeface="Arial"/>
                <a:cs typeface="Arial"/>
              </a:rPr>
              <a:t>содержание</a:t>
            </a:r>
            <a:r>
              <a:rPr sz="1700" b="1" dirty="0">
                <a:solidFill>
                  <a:srgbClr val="1F3863"/>
                </a:solidFill>
                <a:latin typeface="Arial"/>
                <a:cs typeface="Arial"/>
              </a:rPr>
              <a:t>	</a:t>
            </a:r>
            <a:r>
              <a:rPr sz="1700" b="1" spc="-10" dirty="0">
                <a:solidFill>
                  <a:srgbClr val="1F3863"/>
                </a:solidFill>
                <a:latin typeface="Arial"/>
                <a:cs typeface="Arial"/>
              </a:rPr>
              <a:t>образования</a:t>
            </a:r>
            <a:r>
              <a:rPr sz="1700" b="1" dirty="0">
                <a:solidFill>
                  <a:srgbClr val="1F3863"/>
                </a:solidFill>
                <a:latin typeface="Arial"/>
                <a:cs typeface="Arial"/>
              </a:rPr>
              <a:t>	</a:t>
            </a:r>
            <a:r>
              <a:rPr sz="1700" b="1" spc="-10" dirty="0">
                <a:solidFill>
                  <a:srgbClr val="1F3863"/>
                </a:solidFill>
                <a:latin typeface="Arial"/>
                <a:cs typeface="Arial"/>
              </a:rPr>
              <a:t>определенного</a:t>
            </a:r>
            <a:r>
              <a:rPr sz="1700" b="1" dirty="0">
                <a:solidFill>
                  <a:srgbClr val="1F3863"/>
                </a:solidFill>
                <a:latin typeface="Arial"/>
                <a:cs typeface="Arial"/>
              </a:rPr>
              <a:t>	</a:t>
            </a:r>
            <a:r>
              <a:rPr sz="1700" b="1" spc="-10" dirty="0">
                <a:solidFill>
                  <a:srgbClr val="1F3863"/>
                </a:solidFill>
                <a:latin typeface="Arial"/>
                <a:cs typeface="Arial"/>
              </a:rPr>
              <a:t>уровня</a:t>
            </a:r>
            <a:r>
              <a:rPr sz="1700" b="1" dirty="0">
                <a:solidFill>
                  <a:srgbClr val="1F3863"/>
                </a:solidFill>
                <a:latin typeface="Arial"/>
                <a:cs typeface="Arial"/>
              </a:rPr>
              <a:t>	</a:t>
            </a:r>
            <a:r>
              <a:rPr sz="1700" b="1" spc="-50" dirty="0">
                <a:solidFill>
                  <a:srgbClr val="1F3863"/>
                </a:solidFill>
                <a:latin typeface="Arial"/>
                <a:cs typeface="Arial"/>
              </a:rPr>
              <a:t>и</a:t>
            </a:r>
            <a:r>
              <a:rPr sz="1700" b="1" dirty="0">
                <a:solidFill>
                  <a:srgbClr val="1F3863"/>
                </a:solidFill>
                <a:latin typeface="Arial"/>
                <a:cs typeface="Arial"/>
              </a:rPr>
              <a:t>	</a:t>
            </a:r>
            <a:r>
              <a:rPr sz="1700" b="1" spc="-10" dirty="0">
                <a:solidFill>
                  <a:srgbClr val="1F3863"/>
                </a:solidFill>
                <a:latin typeface="Arial"/>
                <a:cs typeface="Arial"/>
              </a:rPr>
              <a:t>(или)</a:t>
            </a:r>
            <a:endParaRPr sz="1700">
              <a:latin typeface="Arial"/>
              <a:cs typeface="Arial"/>
            </a:endParaRPr>
          </a:p>
          <a:p>
            <a:pPr marL="1229360">
              <a:lnSpc>
                <a:spcPct val="100000"/>
              </a:lnSpc>
              <a:spcBef>
                <a:spcPts val="5"/>
              </a:spcBef>
            </a:pPr>
            <a:r>
              <a:rPr sz="1700" b="1" dirty="0">
                <a:solidFill>
                  <a:srgbClr val="1F3863"/>
                </a:solidFill>
                <a:latin typeface="Arial"/>
                <a:cs typeface="Arial"/>
              </a:rPr>
              <a:t>определенной</a:t>
            </a:r>
            <a:r>
              <a:rPr sz="1700" b="1" spc="-6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1F3863"/>
                </a:solidFill>
                <a:latin typeface="Arial"/>
                <a:cs typeface="Arial"/>
              </a:rPr>
              <a:t>направленности,</a:t>
            </a:r>
            <a:endParaRPr sz="1700">
              <a:latin typeface="Arial"/>
              <a:cs typeface="Arial"/>
            </a:endParaRPr>
          </a:p>
          <a:p>
            <a:pPr marL="1229360" lvl="1" indent="-287020">
              <a:lnSpc>
                <a:spcPct val="100000"/>
              </a:lnSpc>
              <a:buFont typeface="Wingdings"/>
              <a:buChar char=""/>
              <a:tabLst>
                <a:tab pos="1229995" algn="l"/>
              </a:tabLst>
            </a:pPr>
            <a:r>
              <a:rPr sz="1700" b="1" dirty="0">
                <a:solidFill>
                  <a:srgbClr val="1F3863"/>
                </a:solidFill>
                <a:latin typeface="Arial"/>
                <a:cs typeface="Arial"/>
              </a:rPr>
              <a:t>планируемые</a:t>
            </a:r>
            <a:r>
              <a:rPr sz="1700" b="1" spc="-8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700" b="1" spc="-20" dirty="0">
                <a:solidFill>
                  <a:srgbClr val="1F3863"/>
                </a:solidFill>
                <a:latin typeface="Arial"/>
                <a:cs typeface="Arial"/>
              </a:rPr>
              <a:t>результаты</a:t>
            </a:r>
            <a:r>
              <a:rPr sz="1700" b="1" spc="-4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1F3863"/>
                </a:solidFill>
                <a:latin typeface="Arial"/>
                <a:cs typeface="Arial"/>
              </a:rPr>
              <a:t>освоения</a:t>
            </a:r>
            <a:r>
              <a:rPr sz="1700" b="1" spc="-8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1F3863"/>
                </a:solidFill>
                <a:latin typeface="Arial"/>
                <a:cs typeface="Arial"/>
              </a:rPr>
              <a:t>образовательной</a:t>
            </a:r>
            <a:r>
              <a:rPr sz="1700" b="1" spc="-7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1F3863"/>
                </a:solidFill>
                <a:latin typeface="Arial"/>
                <a:cs typeface="Arial"/>
              </a:rPr>
              <a:t>программы,</a:t>
            </a:r>
            <a:endParaRPr sz="1700">
              <a:latin typeface="Arial"/>
              <a:cs typeface="Arial"/>
            </a:endParaRPr>
          </a:p>
          <a:p>
            <a:pPr marL="1229360" marR="317500" lvl="1" indent="-287020">
              <a:lnSpc>
                <a:spcPct val="100000"/>
              </a:lnSpc>
              <a:buFont typeface="Wingdings"/>
              <a:buChar char=""/>
              <a:tabLst>
                <a:tab pos="1229995" algn="l"/>
                <a:tab pos="2685415" algn="l"/>
                <a:tab pos="3790315" algn="l"/>
                <a:tab pos="5901055" algn="l"/>
                <a:tab pos="7673975" algn="l"/>
                <a:tab pos="8813800" algn="l"/>
                <a:tab pos="10269220" algn="l"/>
              </a:tabLst>
            </a:pPr>
            <a:r>
              <a:rPr sz="1700" b="1" spc="-10" dirty="0">
                <a:solidFill>
                  <a:srgbClr val="1F3863"/>
                </a:solidFill>
                <a:latin typeface="Arial"/>
                <a:cs typeface="Arial"/>
              </a:rPr>
              <a:t>примерные</a:t>
            </a:r>
            <a:r>
              <a:rPr sz="1700" b="1" dirty="0">
                <a:solidFill>
                  <a:srgbClr val="1F3863"/>
                </a:solidFill>
                <a:latin typeface="Arial"/>
                <a:cs typeface="Arial"/>
              </a:rPr>
              <a:t>	</a:t>
            </a:r>
            <a:r>
              <a:rPr sz="1700" b="1" spc="-10" dirty="0">
                <a:solidFill>
                  <a:srgbClr val="1F3863"/>
                </a:solidFill>
                <a:latin typeface="Arial"/>
                <a:cs typeface="Arial"/>
              </a:rPr>
              <a:t>условия</a:t>
            </a:r>
            <a:r>
              <a:rPr sz="1700" b="1" dirty="0">
                <a:solidFill>
                  <a:srgbClr val="1F3863"/>
                </a:solidFill>
                <a:latin typeface="Arial"/>
                <a:cs typeface="Arial"/>
              </a:rPr>
              <a:t>	</a:t>
            </a:r>
            <a:r>
              <a:rPr sz="1700" b="1" spc="-10" dirty="0">
                <a:solidFill>
                  <a:srgbClr val="1F3863"/>
                </a:solidFill>
                <a:latin typeface="Arial"/>
                <a:cs typeface="Arial"/>
              </a:rPr>
              <a:t>образовательной</a:t>
            </a:r>
            <a:r>
              <a:rPr sz="1700" b="1" dirty="0">
                <a:solidFill>
                  <a:srgbClr val="1F3863"/>
                </a:solidFill>
                <a:latin typeface="Arial"/>
                <a:cs typeface="Arial"/>
              </a:rPr>
              <a:t>	</a:t>
            </a:r>
            <a:r>
              <a:rPr sz="1700" b="1" spc="-10" dirty="0">
                <a:solidFill>
                  <a:srgbClr val="1F3863"/>
                </a:solidFill>
                <a:latin typeface="Arial"/>
                <a:cs typeface="Arial"/>
              </a:rPr>
              <a:t>деятельности,</a:t>
            </a:r>
            <a:r>
              <a:rPr sz="1700" b="1" dirty="0">
                <a:solidFill>
                  <a:srgbClr val="1F3863"/>
                </a:solidFill>
                <a:latin typeface="Arial"/>
                <a:cs typeface="Arial"/>
              </a:rPr>
              <a:t>	</a:t>
            </a:r>
            <a:r>
              <a:rPr sz="1700" b="1" spc="-10" dirty="0">
                <a:solidFill>
                  <a:srgbClr val="1F3863"/>
                </a:solidFill>
                <a:latin typeface="Arial"/>
                <a:cs typeface="Arial"/>
              </a:rPr>
              <a:t>включая</a:t>
            </a:r>
            <a:r>
              <a:rPr sz="1700" b="1" dirty="0">
                <a:solidFill>
                  <a:srgbClr val="1F3863"/>
                </a:solidFill>
                <a:latin typeface="Arial"/>
                <a:cs typeface="Arial"/>
              </a:rPr>
              <a:t>	</a:t>
            </a:r>
            <a:r>
              <a:rPr sz="1700" b="1" spc="-10" dirty="0">
                <a:solidFill>
                  <a:srgbClr val="1F3863"/>
                </a:solidFill>
                <a:latin typeface="Arial"/>
                <a:cs typeface="Arial"/>
              </a:rPr>
              <a:t>примерные</a:t>
            </a:r>
            <a:r>
              <a:rPr sz="1700" b="1" dirty="0">
                <a:solidFill>
                  <a:srgbClr val="1F3863"/>
                </a:solidFill>
                <a:latin typeface="Arial"/>
                <a:cs typeface="Arial"/>
              </a:rPr>
              <a:t>	</a:t>
            </a:r>
            <a:r>
              <a:rPr sz="1700" b="1" spc="-20" dirty="0">
                <a:solidFill>
                  <a:srgbClr val="1F3863"/>
                </a:solidFill>
                <a:latin typeface="Arial"/>
                <a:cs typeface="Arial"/>
              </a:rPr>
              <a:t>расчеты </a:t>
            </a:r>
            <a:r>
              <a:rPr sz="1700" b="1" dirty="0">
                <a:solidFill>
                  <a:srgbClr val="1F3863"/>
                </a:solidFill>
                <a:latin typeface="Arial"/>
                <a:cs typeface="Arial"/>
              </a:rPr>
              <a:t>нормативных</a:t>
            </a:r>
            <a:r>
              <a:rPr sz="1700" b="1" spc="-4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1F3863"/>
                </a:solidFill>
                <a:latin typeface="Arial"/>
                <a:cs typeface="Arial"/>
              </a:rPr>
              <a:t>затрат</a:t>
            </a:r>
            <a:r>
              <a:rPr sz="1700" b="1" spc="-3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1F3863"/>
                </a:solidFill>
                <a:latin typeface="Arial"/>
                <a:cs typeface="Arial"/>
              </a:rPr>
              <a:t>оказания</a:t>
            </a:r>
            <a:r>
              <a:rPr sz="1700" b="1" spc="-6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1F3863"/>
                </a:solidFill>
                <a:latin typeface="Arial"/>
                <a:cs typeface="Arial"/>
              </a:rPr>
              <a:t>гос.</a:t>
            </a:r>
            <a:r>
              <a:rPr sz="1700" b="1" spc="-5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1F3863"/>
                </a:solidFill>
                <a:latin typeface="Arial"/>
                <a:cs typeface="Arial"/>
              </a:rPr>
              <a:t>услуг</a:t>
            </a:r>
            <a:r>
              <a:rPr sz="1700" b="1" spc="-2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1F3863"/>
                </a:solidFill>
                <a:latin typeface="Arial"/>
                <a:cs typeface="Arial"/>
              </a:rPr>
              <a:t>по</a:t>
            </a:r>
            <a:r>
              <a:rPr sz="1700" b="1" spc="-7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1F3863"/>
                </a:solidFill>
                <a:latin typeface="Arial"/>
                <a:cs typeface="Arial"/>
              </a:rPr>
              <a:t>реализации</a:t>
            </a:r>
            <a:r>
              <a:rPr sz="1700" b="1" spc="-4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1F3863"/>
                </a:solidFill>
                <a:latin typeface="Arial"/>
                <a:cs typeface="Arial"/>
              </a:rPr>
              <a:t>образовательной</a:t>
            </a:r>
            <a:r>
              <a:rPr sz="1700" b="1" spc="-4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1F3863"/>
                </a:solidFill>
                <a:latin typeface="Arial"/>
                <a:cs typeface="Arial"/>
              </a:rPr>
              <a:t>программы</a:t>
            </a:r>
            <a:endParaRPr sz="1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152394" y="54940"/>
            <a:ext cx="61017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u="sng" dirty="0">
                <a:solidFill>
                  <a:srgbClr val="244060"/>
                </a:solidFill>
                <a:uFill>
                  <a:solidFill>
                    <a:srgbClr val="244060"/>
                  </a:solidFill>
                </a:uFill>
                <a:latin typeface="Calibri"/>
                <a:cs typeface="Calibri"/>
              </a:rPr>
              <a:t>Основная</a:t>
            </a:r>
            <a:r>
              <a:rPr sz="2800" u="sng" spc="-105" dirty="0">
                <a:solidFill>
                  <a:srgbClr val="244060"/>
                </a:solidFill>
                <a:uFill>
                  <a:solidFill>
                    <a:srgbClr val="244060"/>
                  </a:solidFill>
                </a:uFill>
                <a:latin typeface="Calibri"/>
                <a:cs typeface="Calibri"/>
              </a:rPr>
              <a:t> </a:t>
            </a:r>
            <a:r>
              <a:rPr sz="2800" u="sng" spc="-10" dirty="0">
                <a:solidFill>
                  <a:srgbClr val="244060"/>
                </a:solidFill>
                <a:uFill>
                  <a:solidFill>
                    <a:srgbClr val="244060"/>
                  </a:solidFill>
                </a:uFill>
                <a:latin typeface="Calibri"/>
                <a:cs typeface="Calibri"/>
              </a:rPr>
              <a:t>образовательная</a:t>
            </a:r>
            <a:r>
              <a:rPr sz="2800" u="sng" spc="-65" dirty="0">
                <a:solidFill>
                  <a:srgbClr val="244060"/>
                </a:solidFill>
                <a:uFill>
                  <a:solidFill>
                    <a:srgbClr val="244060"/>
                  </a:solidFill>
                </a:uFill>
                <a:latin typeface="Calibri"/>
                <a:cs typeface="Calibri"/>
              </a:rPr>
              <a:t> </a:t>
            </a:r>
            <a:r>
              <a:rPr sz="2800" u="sng" spc="-10" dirty="0">
                <a:solidFill>
                  <a:srgbClr val="244060"/>
                </a:solidFill>
                <a:uFill>
                  <a:solidFill>
                    <a:srgbClr val="244060"/>
                  </a:solidFill>
                </a:uFill>
                <a:latin typeface="Calibri"/>
                <a:cs typeface="Calibri"/>
              </a:rPr>
              <a:t>программа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31900" y="744727"/>
            <a:ext cx="10333990" cy="3501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42265" algn="ctr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solidFill>
                  <a:srgbClr val="1F3863"/>
                </a:solidFill>
                <a:latin typeface="Arial"/>
                <a:cs typeface="Arial"/>
              </a:rPr>
              <a:t>ФЕДЕРАЛЬНЫЙ</a:t>
            </a:r>
            <a:r>
              <a:rPr sz="2000" b="1" spc="-4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1F3863"/>
                </a:solidFill>
                <a:latin typeface="Arial"/>
                <a:cs typeface="Arial"/>
              </a:rPr>
              <a:t>ЗАКОН</a:t>
            </a:r>
            <a:r>
              <a:rPr sz="2000" b="1" spc="-6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1F3863"/>
                </a:solidFill>
                <a:latin typeface="Arial"/>
                <a:cs typeface="Arial"/>
              </a:rPr>
              <a:t>ОБ</a:t>
            </a:r>
            <a:r>
              <a:rPr sz="2000" b="1" spc="-5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2000" b="1" spc="-25" dirty="0">
                <a:solidFill>
                  <a:srgbClr val="1F3863"/>
                </a:solidFill>
                <a:latin typeface="Arial"/>
                <a:cs typeface="Arial"/>
              </a:rPr>
              <a:t>ОБРАЗОВАНИИ</a:t>
            </a:r>
            <a:r>
              <a:rPr sz="2000" b="1" spc="-7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1F3863"/>
                </a:solidFill>
                <a:latin typeface="Arial"/>
                <a:cs typeface="Arial"/>
              </a:rPr>
              <a:t>В</a:t>
            </a:r>
            <a:r>
              <a:rPr sz="2000" b="1" spc="-4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1F3863"/>
                </a:solidFill>
                <a:latin typeface="Arial"/>
                <a:cs typeface="Arial"/>
              </a:rPr>
              <a:t>РОССИЙСКОЙ</a:t>
            </a:r>
            <a:r>
              <a:rPr sz="2000" b="1" spc="-5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1F3863"/>
                </a:solidFill>
                <a:latin typeface="Arial"/>
                <a:cs typeface="Arial"/>
              </a:rPr>
              <a:t>ФЕДЕРАЦИИ</a:t>
            </a:r>
            <a:r>
              <a:rPr sz="2000" b="1" spc="-3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2000" b="1" spc="-50" dirty="0">
                <a:solidFill>
                  <a:srgbClr val="1F3863"/>
                </a:solidFill>
                <a:latin typeface="Arial"/>
                <a:cs typeface="Arial"/>
              </a:rPr>
              <a:t>–</a:t>
            </a:r>
            <a:endParaRPr sz="2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2000" b="1" dirty="0">
                <a:solidFill>
                  <a:srgbClr val="1F3863"/>
                </a:solidFill>
                <a:latin typeface="Arial"/>
                <a:cs typeface="Arial"/>
              </a:rPr>
              <a:t>ФЗ-</a:t>
            </a:r>
            <a:r>
              <a:rPr sz="2000" b="1" spc="-25" dirty="0">
                <a:solidFill>
                  <a:srgbClr val="1F3863"/>
                </a:solidFill>
                <a:latin typeface="Arial"/>
                <a:cs typeface="Arial"/>
              </a:rPr>
              <a:t>273</a:t>
            </a:r>
            <a:endParaRPr sz="2000">
              <a:latin typeface="Arial"/>
              <a:cs typeface="Arial"/>
            </a:endParaRPr>
          </a:p>
          <a:p>
            <a:pPr marL="341630" algn="ctr">
              <a:lnSpc>
                <a:spcPct val="100000"/>
              </a:lnSpc>
              <a:spcBef>
                <a:spcPts val="5"/>
              </a:spcBef>
            </a:pPr>
            <a:r>
              <a:rPr sz="1800" b="1" dirty="0">
                <a:solidFill>
                  <a:srgbClr val="1F3863"/>
                </a:solidFill>
                <a:latin typeface="Arial"/>
                <a:cs typeface="Arial"/>
              </a:rPr>
              <a:t>Статья</a:t>
            </a:r>
            <a:r>
              <a:rPr sz="1800" b="1" spc="-3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F3863"/>
                </a:solidFill>
                <a:latin typeface="Arial"/>
                <a:cs typeface="Arial"/>
              </a:rPr>
              <a:t>12.</a:t>
            </a:r>
            <a:r>
              <a:rPr sz="1800" b="1" spc="-5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F3863"/>
                </a:solidFill>
                <a:latin typeface="Arial"/>
                <a:cs typeface="Arial"/>
              </a:rPr>
              <a:t>Образовательные</a:t>
            </a:r>
            <a:r>
              <a:rPr sz="1800" b="1" spc="-2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1F3863"/>
                </a:solidFill>
                <a:latin typeface="Arial"/>
                <a:cs typeface="Arial"/>
              </a:rPr>
              <a:t>программы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050">
              <a:latin typeface="Arial"/>
              <a:cs typeface="Arial"/>
            </a:endParaRPr>
          </a:p>
          <a:p>
            <a:pPr marL="12700" marR="5080" indent="342900" algn="just">
              <a:lnSpc>
                <a:spcPct val="100000"/>
              </a:lnSpc>
              <a:buAutoNum type="arabicPeriod" startAt="7"/>
              <a:tabLst>
                <a:tab pos="1006475" algn="l"/>
              </a:tabLst>
            </a:pPr>
            <a:r>
              <a:rPr sz="2000" b="1" dirty="0">
                <a:solidFill>
                  <a:srgbClr val="B80768"/>
                </a:solidFill>
                <a:latin typeface="Arial"/>
                <a:cs typeface="Arial"/>
              </a:rPr>
              <a:t>Организации,</a:t>
            </a:r>
            <a:r>
              <a:rPr sz="2000" b="1" spc="555" dirty="0">
                <a:solidFill>
                  <a:srgbClr val="B80768"/>
                </a:solidFill>
                <a:latin typeface="Arial"/>
                <a:cs typeface="Arial"/>
              </a:rPr>
              <a:t>   </a:t>
            </a:r>
            <a:r>
              <a:rPr sz="2000" b="1" dirty="0">
                <a:solidFill>
                  <a:srgbClr val="B80768"/>
                </a:solidFill>
                <a:latin typeface="Arial"/>
                <a:cs typeface="Arial"/>
              </a:rPr>
              <a:t>осуществляющие</a:t>
            </a:r>
            <a:r>
              <a:rPr sz="2000" b="1" spc="555" dirty="0">
                <a:solidFill>
                  <a:srgbClr val="B80768"/>
                </a:solidFill>
                <a:latin typeface="Arial"/>
                <a:cs typeface="Arial"/>
              </a:rPr>
              <a:t>   </a:t>
            </a:r>
            <a:r>
              <a:rPr sz="2000" b="1" dirty="0">
                <a:solidFill>
                  <a:srgbClr val="B80768"/>
                </a:solidFill>
                <a:latin typeface="Arial"/>
                <a:cs typeface="Arial"/>
              </a:rPr>
              <a:t>образовательную</a:t>
            </a:r>
            <a:r>
              <a:rPr sz="2000" b="1" spc="560" dirty="0">
                <a:solidFill>
                  <a:srgbClr val="B80768"/>
                </a:solidFill>
                <a:latin typeface="Arial"/>
                <a:cs typeface="Arial"/>
              </a:rPr>
              <a:t>   </a:t>
            </a:r>
            <a:r>
              <a:rPr sz="2000" b="1" spc="-10" dirty="0">
                <a:solidFill>
                  <a:srgbClr val="B80768"/>
                </a:solidFill>
                <a:latin typeface="Arial"/>
                <a:cs typeface="Arial"/>
              </a:rPr>
              <a:t>деятельность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по</a:t>
            </a:r>
            <a:r>
              <a:rPr sz="2000" b="1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имеющим</a:t>
            </a:r>
            <a:r>
              <a:rPr sz="2000" b="1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государственную</a:t>
            </a:r>
            <a:r>
              <a:rPr sz="2000" b="1" spc="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аккредитацию</a:t>
            </a:r>
            <a:r>
              <a:rPr sz="2000" b="1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основным</a:t>
            </a:r>
            <a:r>
              <a:rPr sz="2000" b="1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общеобразовательным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программам,</a:t>
            </a:r>
            <a:r>
              <a:rPr sz="2000" b="1" spc="-11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B80768"/>
                </a:solidFill>
                <a:latin typeface="Arial"/>
                <a:cs typeface="Arial"/>
              </a:rPr>
              <a:t>разрабатывают</a:t>
            </a:r>
            <a:r>
              <a:rPr sz="2000" b="1" spc="-85" dirty="0">
                <a:solidFill>
                  <a:srgbClr val="B80768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B80768"/>
                </a:solidFill>
                <a:latin typeface="Arial"/>
                <a:cs typeface="Arial"/>
              </a:rPr>
              <a:t>образовательные</a:t>
            </a:r>
            <a:r>
              <a:rPr sz="2000" b="1" spc="-100" dirty="0">
                <a:solidFill>
                  <a:srgbClr val="B80768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B80768"/>
                </a:solidFill>
                <a:latin typeface="Arial"/>
                <a:cs typeface="Arial"/>
              </a:rPr>
              <a:t>программы</a:t>
            </a:r>
            <a:endParaRPr sz="2000">
              <a:latin typeface="Arial"/>
              <a:cs typeface="Arial"/>
            </a:endParaRPr>
          </a:p>
          <a:p>
            <a:pPr marL="1269365" marR="5080" lvl="1" indent="-342900" algn="just">
              <a:lnSpc>
                <a:spcPct val="100000"/>
              </a:lnSpc>
              <a:spcBef>
                <a:spcPts val="605"/>
              </a:spcBef>
              <a:buFont typeface="Wingdings"/>
              <a:buChar char=""/>
              <a:tabLst>
                <a:tab pos="1270000" algn="l"/>
              </a:tabLst>
            </a:pPr>
            <a:r>
              <a:rPr sz="2000" b="1" u="sng" dirty="0">
                <a:solidFill>
                  <a:srgbClr val="1F3863"/>
                </a:solidFill>
                <a:uFill>
                  <a:solidFill>
                    <a:srgbClr val="1F3863"/>
                  </a:solidFill>
                </a:uFill>
                <a:latin typeface="Arial"/>
                <a:cs typeface="Arial"/>
              </a:rPr>
              <a:t>в</a:t>
            </a:r>
            <a:r>
              <a:rPr sz="2000" b="1" u="sng" spc="459" dirty="0">
                <a:solidFill>
                  <a:srgbClr val="1F3863"/>
                </a:solidFill>
                <a:uFill>
                  <a:solidFill>
                    <a:srgbClr val="1F3863"/>
                  </a:solidFill>
                </a:uFill>
                <a:latin typeface="Arial"/>
                <a:cs typeface="Arial"/>
              </a:rPr>
              <a:t>     </a:t>
            </a:r>
            <a:r>
              <a:rPr sz="2000" b="1" u="sng" dirty="0">
                <a:solidFill>
                  <a:srgbClr val="1F3863"/>
                </a:solidFill>
                <a:uFill>
                  <a:solidFill>
                    <a:srgbClr val="1F3863"/>
                  </a:solidFill>
                </a:uFill>
                <a:latin typeface="Arial"/>
                <a:cs typeface="Arial"/>
              </a:rPr>
              <a:t>соответствии</a:t>
            </a:r>
            <a:r>
              <a:rPr sz="2000" b="1" spc="465" dirty="0">
                <a:solidFill>
                  <a:srgbClr val="1F3863"/>
                </a:solidFill>
                <a:latin typeface="Arial"/>
                <a:cs typeface="Arial"/>
              </a:rPr>
              <a:t>     </a:t>
            </a:r>
            <a:r>
              <a:rPr sz="2000" b="1" dirty="0">
                <a:solidFill>
                  <a:srgbClr val="1F3863"/>
                </a:solidFill>
                <a:latin typeface="Arial"/>
                <a:cs typeface="Arial"/>
              </a:rPr>
              <a:t>с</a:t>
            </a:r>
            <a:r>
              <a:rPr sz="2000" b="1" spc="459" dirty="0">
                <a:solidFill>
                  <a:srgbClr val="1F3863"/>
                </a:solidFill>
                <a:latin typeface="Arial"/>
                <a:cs typeface="Arial"/>
              </a:rPr>
              <a:t>     </a:t>
            </a:r>
            <a:r>
              <a:rPr sz="2000" b="1" dirty="0">
                <a:solidFill>
                  <a:srgbClr val="1F3863"/>
                </a:solidFill>
                <a:latin typeface="Arial"/>
                <a:cs typeface="Arial"/>
              </a:rPr>
              <a:t>федеральными</a:t>
            </a:r>
            <a:r>
              <a:rPr sz="2000" b="1" spc="465" dirty="0">
                <a:solidFill>
                  <a:srgbClr val="1F3863"/>
                </a:solidFill>
                <a:latin typeface="Arial"/>
                <a:cs typeface="Arial"/>
              </a:rPr>
              <a:t>     </a:t>
            </a:r>
            <a:r>
              <a:rPr sz="2000" b="1" spc="-10" dirty="0">
                <a:solidFill>
                  <a:srgbClr val="1F3863"/>
                </a:solidFill>
                <a:latin typeface="Arial"/>
                <a:cs typeface="Arial"/>
              </a:rPr>
              <a:t>государственными </a:t>
            </a:r>
            <a:r>
              <a:rPr sz="2000" b="1" dirty="0">
                <a:solidFill>
                  <a:srgbClr val="1F3863"/>
                </a:solidFill>
                <a:latin typeface="Arial"/>
                <a:cs typeface="Arial"/>
              </a:rPr>
              <a:t>образовательными</a:t>
            </a:r>
            <a:r>
              <a:rPr sz="2000" b="1" spc="-12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1F3863"/>
                </a:solidFill>
                <a:latin typeface="Arial"/>
                <a:cs typeface="Arial"/>
              </a:rPr>
              <a:t>стандартами</a:t>
            </a:r>
            <a:endParaRPr sz="2000">
              <a:latin typeface="Arial"/>
              <a:cs typeface="Arial"/>
            </a:endParaRPr>
          </a:p>
          <a:p>
            <a:pPr marL="1269365" marR="5080" lvl="1" indent="-342900" algn="just">
              <a:lnSpc>
                <a:spcPct val="100000"/>
              </a:lnSpc>
              <a:spcBef>
                <a:spcPts val="600"/>
              </a:spcBef>
              <a:buFont typeface="Wingdings"/>
              <a:buChar char=""/>
              <a:tabLst>
                <a:tab pos="1270000" algn="l"/>
              </a:tabLst>
            </a:pPr>
            <a:r>
              <a:rPr sz="2000" b="1" u="sng" dirty="0">
                <a:solidFill>
                  <a:srgbClr val="1F3863"/>
                </a:solidFill>
                <a:uFill>
                  <a:solidFill>
                    <a:srgbClr val="1F3863"/>
                  </a:solidFill>
                </a:uFill>
                <a:latin typeface="Arial"/>
                <a:cs typeface="Arial"/>
              </a:rPr>
              <a:t>с</a:t>
            </a:r>
            <a:r>
              <a:rPr sz="2000" b="1" u="sng" spc="530" dirty="0">
                <a:solidFill>
                  <a:srgbClr val="1F3863"/>
                </a:solidFill>
                <a:uFill>
                  <a:solidFill>
                    <a:srgbClr val="1F3863"/>
                  </a:solidFill>
                </a:uFill>
                <a:latin typeface="Arial"/>
                <a:cs typeface="Arial"/>
              </a:rPr>
              <a:t> </a:t>
            </a:r>
            <a:r>
              <a:rPr sz="2000" b="1" u="sng" dirty="0">
                <a:solidFill>
                  <a:srgbClr val="1F3863"/>
                </a:solidFill>
                <a:uFill>
                  <a:solidFill>
                    <a:srgbClr val="1F3863"/>
                  </a:solidFill>
                </a:uFill>
                <a:latin typeface="Arial"/>
                <a:cs typeface="Arial"/>
              </a:rPr>
              <a:t>учетом</a:t>
            </a:r>
            <a:r>
              <a:rPr sz="2000" b="1" u="sng" spc="520" dirty="0">
                <a:solidFill>
                  <a:srgbClr val="1F3863"/>
                </a:solidFill>
                <a:uFill>
                  <a:solidFill>
                    <a:srgbClr val="1F3863"/>
                  </a:solidFill>
                </a:u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1F3863"/>
                </a:solidFill>
                <a:latin typeface="Arial"/>
                <a:cs typeface="Arial"/>
              </a:rPr>
              <a:t>соответствующих</a:t>
            </a:r>
            <a:r>
              <a:rPr sz="2000" b="1" spc="53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1F3863"/>
                </a:solidFill>
                <a:latin typeface="Arial"/>
                <a:cs typeface="Arial"/>
              </a:rPr>
              <a:t>примерных</a:t>
            </a:r>
            <a:r>
              <a:rPr sz="2000" b="1" spc="52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1F3863"/>
                </a:solidFill>
                <a:latin typeface="Arial"/>
                <a:cs typeface="Arial"/>
              </a:rPr>
              <a:t>основных</a:t>
            </a:r>
            <a:r>
              <a:rPr sz="2000" b="1" spc="509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1F3863"/>
                </a:solidFill>
                <a:latin typeface="Arial"/>
                <a:cs typeface="Arial"/>
              </a:rPr>
              <a:t>образовательных программ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</TotalTime>
  <Words>3002</Words>
  <Application>Microsoft Office PowerPoint</Application>
  <PresentationFormat>Широкоэкранный</PresentationFormat>
  <Paragraphs>665</Paragraphs>
  <Slides>32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8" baseType="lpstr">
      <vt:lpstr>Arial</vt:lpstr>
      <vt:lpstr>Wingdings</vt:lpstr>
      <vt:lpstr>Microsoft Sans Serif</vt:lpstr>
      <vt:lpstr>Calibri</vt:lpstr>
      <vt:lpstr>Times New Roman</vt:lpstr>
      <vt:lpstr>Office Theme</vt:lpstr>
      <vt:lpstr>Обновленные ФГОС НОО и ООО: разработка ООП и рабочих программ</vt:lpstr>
      <vt:lpstr>Этапы введения обновленных ФГОС НОО и ООО</vt:lpstr>
      <vt:lpstr>Введение обновленных ФГОС</vt:lpstr>
      <vt:lpstr>Критерии готовности образовательной организации к введению ФГОС</vt:lpstr>
      <vt:lpstr>Критерии готовности образовательной организации к введению ФГОС Письмо Минпросвещения России 15.02.2022 № АЗ-113/03</vt:lpstr>
      <vt:lpstr>Критерии готовности образовательной организации к введению ФГОС Письмо Минпросвещения России 15.02.2022 № АЗ-113/03</vt:lpstr>
      <vt:lpstr>Введение обновленных ФГОС</vt:lpstr>
      <vt:lpstr>Основная образовательная программа</vt:lpstr>
      <vt:lpstr>Основная образовательная программа</vt:lpstr>
      <vt:lpstr>Примерные ООП НОО и ООО</vt:lpstr>
      <vt:lpstr>ООП общеобразовательной организации на 2022-2023 учебный год</vt:lpstr>
      <vt:lpstr>ООП НОО по ФГОС 2021г.</vt:lpstr>
      <vt:lpstr>I. Целевой раздел ООП НОО и ООО по ФГОС 2021г.</vt:lpstr>
      <vt:lpstr>ЛИЧНОСТНЫЕ РЕЗУЛЬТАТЫ ФГОС НОО и ООО</vt:lpstr>
      <vt:lpstr>ПРЕДМЕТНЫЕ РЕЗУЛЬТАТЫ ФГОС ООО-2021г. I. Общие положения. п.9</vt:lpstr>
      <vt:lpstr>Система оценки достижений планируемых результатов освоения ООП</vt:lpstr>
      <vt:lpstr>II. СОДЕРЖАТЕЛЬНЫЙ РАЗДЕЛ ООП НОО и ООО по ФГОС 2021г.</vt:lpstr>
      <vt:lpstr>СОДЕРЖАТЕЛЬНЫЙ РАЗДЕЛ ООП НОО и ООО по ФГОС 2021г.</vt:lpstr>
      <vt:lpstr>III. ОРГАНИЗАЦИОННЫЙ РАЗДЕЛ ООП НОО и ООО по ФГОС 2021г.</vt:lpstr>
      <vt:lpstr>Организация образовательной деятельности</vt:lpstr>
      <vt:lpstr>Учебный план</vt:lpstr>
      <vt:lpstr>Учебный план</vt:lpstr>
      <vt:lpstr>План внеурочной деятельности</vt:lpstr>
      <vt:lpstr>ПРОЕКТ Плана внеурочной деятельности по ФГОС НОО и ООО 2021г. Минпросвещения РФ</vt:lpstr>
      <vt:lpstr>РАБОЧИЕ ПРОГРАММЫ УЧЕБНЫХ ПРЕДМЕТОВ</vt:lpstr>
      <vt:lpstr>Рабочие программы по учебным предметам, курсам 2022-2023 учебный год</vt:lpstr>
      <vt:lpstr>РАБОЧИЕ ПРОГРАММЫ ПО УЧЕБНЫМ ПРЕДМЕТАМ, КУРСАМ</vt:lpstr>
      <vt:lpstr>Конструктор рабочих программ</vt:lpstr>
      <vt:lpstr>Конструктор рабочих программ</vt:lpstr>
      <vt:lpstr>Конструктор рабочих программ</vt:lpstr>
      <vt:lpstr>Конструктор рабочих программ</vt:lpstr>
      <vt:lpstr>Конструктор рабочих программ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203-3</dc:creator>
  <cp:lastModifiedBy>User</cp:lastModifiedBy>
  <cp:revision>3</cp:revision>
  <dcterms:created xsi:type="dcterms:W3CDTF">2022-07-28T16:47:34Z</dcterms:created>
  <dcterms:modified xsi:type="dcterms:W3CDTF">2022-10-06T14:35:24Z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2022-04-01T00:00:00Z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2022-07-28T00:00:00Z</vt:filetime>
  </property>
</Properties>
</file>