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1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2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notesMasterIdLst>
    <p:notesMasterId r:id="rId55"/>
  </p:notesMasterIdLst>
  <p:sldIdLst>
    <p:sldId id="264" r:id="rId2"/>
    <p:sldId id="544" r:id="rId3"/>
    <p:sldId id="546" r:id="rId4"/>
    <p:sldId id="545" r:id="rId5"/>
    <p:sldId id="569" r:id="rId6"/>
    <p:sldId id="560" r:id="rId7"/>
    <p:sldId id="592" r:id="rId8"/>
    <p:sldId id="594" r:id="rId9"/>
    <p:sldId id="595" r:id="rId10"/>
    <p:sldId id="547" r:id="rId11"/>
    <p:sldId id="573" r:id="rId12"/>
    <p:sldId id="570" r:id="rId13"/>
    <p:sldId id="571" r:id="rId14"/>
    <p:sldId id="572" r:id="rId15"/>
    <p:sldId id="585" r:id="rId16"/>
    <p:sldId id="561" r:id="rId17"/>
    <p:sldId id="562" r:id="rId18"/>
    <p:sldId id="574" r:id="rId19"/>
    <p:sldId id="586" r:id="rId20"/>
    <p:sldId id="587" r:id="rId21"/>
    <p:sldId id="588" r:id="rId22"/>
    <p:sldId id="548" r:id="rId23"/>
    <p:sldId id="563" r:id="rId24"/>
    <p:sldId id="549" r:id="rId25"/>
    <p:sldId id="564" r:id="rId26"/>
    <p:sldId id="577" r:id="rId27"/>
    <p:sldId id="578" r:id="rId28"/>
    <p:sldId id="579" r:id="rId29"/>
    <p:sldId id="580" r:id="rId30"/>
    <p:sldId id="581" r:id="rId31"/>
    <p:sldId id="582" r:id="rId32"/>
    <p:sldId id="583" r:id="rId33"/>
    <p:sldId id="554" r:id="rId34"/>
    <p:sldId id="555" r:id="rId35"/>
    <p:sldId id="556" r:id="rId36"/>
    <p:sldId id="557" r:id="rId37"/>
    <p:sldId id="558" r:id="rId38"/>
    <p:sldId id="559" r:id="rId39"/>
    <p:sldId id="550" r:id="rId40"/>
    <p:sldId id="551" r:id="rId41"/>
    <p:sldId id="552" r:id="rId42"/>
    <p:sldId id="565" r:id="rId43"/>
    <p:sldId id="553" r:id="rId44"/>
    <p:sldId id="591" r:id="rId45"/>
    <p:sldId id="566" r:id="rId46"/>
    <p:sldId id="567" r:id="rId47"/>
    <p:sldId id="568" r:id="rId48"/>
    <p:sldId id="590" r:id="rId49"/>
    <p:sldId id="589" r:id="rId50"/>
    <p:sldId id="593" r:id="rId51"/>
    <p:sldId id="596" r:id="rId52"/>
    <p:sldId id="584" r:id="rId53"/>
    <p:sldId id="315" r:id="rId54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6097300-13C2-4397-9906-0BCC0F688E50}">
          <p14:sldIdLst>
            <p14:sldId id="264"/>
            <p14:sldId id="544"/>
            <p14:sldId id="546"/>
            <p14:sldId id="545"/>
            <p14:sldId id="569"/>
            <p14:sldId id="560"/>
            <p14:sldId id="592"/>
            <p14:sldId id="594"/>
            <p14:sldId id="595"/>
            <p14:sldId id="547"/>
            <p14:sldId id="573"/>
            <p14:sldId id="570"/>
            <p14:sldId id="571"/>
            <p14:sldId id="572"/>
            <p14:sldId id="585"/>
            <p14:sldId id="561"/>
            <p14:sldId id="562"/>
            <p14:sldId id="574"/>
            <p14:sldId id="586"/>
            <p14:sldId id="587"/>
            <p14:sldId id="588"/>
            <p14:sldId id="548"/>
            <p14:sldId id="563"/>
            <p14:sldId id="549"/>
            <p14:sldId id="564"/>
            <p14:sldId id="577"/>
            <p14:sldId id="578"/>
            <p14:sldId id="579"/>
            <p14:sldId id="580"/>
            <p14:sldId id="581"/>
            <p14:sldId id="582"/>
            <p14:sldId id="583"/>
            <p14:sldId id="554"/>
            <p14:sldId id="555"/>
            <p14:sldId id="556"/>
            <p14:sldId id="557"/>
            <p14:sldId id="558"/>
            <p14:sldId id="559"/>
            <p14:sldId id="550"/>
            <p14:sldId id="551"/>
            <p14:sldId id="552"/>
            <p14:sldId id="565"/>
            <p14:sldId id="553"/>
            <p14:sldId id="591"/>
            <p14:sldId id="566"/>
            <p14:sldId id="567"/>
            <p14:sldId id="568"/>
            <p14:sldId id="590"/>
            <p14:sldId id="589"/>
            <p14:sldId id="593"/>
            <p14:sldId id="596"/>
            <p14:sldId id="584"/>
            <p14:sldId id="31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66FF"/>
    <a:srgbClr val="C1EDCD"/>
    <a:srgbClr val="EBC3E1"/>
    <a:srgbClr val="C2D3F6"/>
    <a:srgbClr val="DED7FD"/>
    <a:srgbClr val="CC0099"/>
    <a:srgbClr val="47F030"/>
    <a:srgbClr val="FAF0A4"/>
    <a:srgbClr val="ED3F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50" autoAdjust="0"/>
    <p:restoredTop sz="94388" autoAdjust="0"/>
  </p:normalViewPr>
  <p:slideViewPr>
    <p:cSldViewPr>
      <p:cViewPr varScale="1">
        <p:scale>
          <a:sx n="110" d="100"/>
          <a:sy n="110" d="100"/>
        </p:scale>
        <p:origin x="20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DKuznetsova\&#1056;&#1072;&#1073;&#1086;&#1095;&#1080;&#1081;%20&#1089;&#1090;&#1086;&#1083;\&#1055;&#1088;&#1080;&#1077;&#1084;&#1082;&#1072;%20&#1086;&#1090;&#1095;&#1077;&#1090;&#1072;%20&#1087;&#1086;%20&#1082;&#1086;&#1085;&#1090;&#1088;&#1072;&#1082;&#1090;&#1091;\&#1044;&#1080;&#1072;&#1075;&#1088;&#1072;&#1084;&#1084;&#1099;%20&#1087;&#1086;%20&#1085;&#1072;&#1088;&#1091;&#1096;&#1077;&#1085;&#1080;&#1103;&#1084;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Documents%20and%20Settings\DKuznetsova\&#1056;&#1072;&#1073;&#1086;&#1095;&#1080;&#1081;%20&#1089;&#1090;&#1086;&#1083;\&#1055;&#1088;&#1080;&#1077;&#1084;&#1082;&#1072;%20&#1086;&#1090;&#1095;&#1077;&#1090;&#1072;%20&#1087;&#1086;%20&#1082;&#1086;&#1085;&#1090;&#1088;&#1072;&#1082;&#1090;&#1091;\&#1044;&#1080;&#1072;&#1075;&#1088;&#1072;&#1084;&#1084;&#1099;%20&#1087;&#1086;%20&#1085;&#1072;&#1088;&#1091;&#1096;&#1077;&#1085;&#1080;&#1103;&#1084;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DKuznetsova\&#1056;&#1072;&#1073;&#1086;&#1095;&#1080;&#1081;%20&#1089;&#1090;&#1086;&#1083;\&#1055;&#1088;&#1080;&#1077;&#1084;&#1082;&#1072;%20&#1086;&#1090;&#1095;&#1077;&#1090;&#1072;%20&#1087;&#1086;%20&#1082;&#1086;&#1085;&#1090;&#1088;&#1072;&#1082;&#1090;&#1091;\&#1044;&#1080;&#1072;&#1075;&#1088;&#1072;&#1084;&#1084;&#1099;%20&#1087;&#1086;%20&#1085;&#1072;&#1088;&#1091;&#1096;&#1077;&#1085;&#1080;&#1103;&#1084;.xlsx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40"/>
      <c:rotY val="0"/>
      <c:rAngAx val="0"/>
      <c:perspective val="5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6412140716069669E-2"/>
          <c:y val="0.16549294281033775"/>
          <c:w val="0.48786481750204358"/>
          <c:h val="0.6080734114784806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explosion val="18"/>
          </c:dPt>
          <c:dPt>
            <c:idx val="1"/>
            <c:bubble3D val="0"/>
            <c:explosion val="15"/>
          </c:dPt>
          <c:dPt>
            <c:idx val="2"/>
            <c:bubble3D val="0"/>
            <c:explosion val="16"/>
          </c:dPt>
          <c:dPt>
            <c:idx val="3"/>
            <c:bubble3D val="0"/>
            <c:explosion val="17"/>
          </c:dPt>
          <c:dLbls>
            <c:dLbl>
              <c:idx val="0"/>
              <c:layout>
                <c:manualLayout>
                  <c:x val="2.014098690835851E-3"/>
                  <c:y val="-6.7170445004198194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6.7170445004198194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0137577213724444E-2"/>
                  <c:y val="-5.376280106044704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037048702245554E-2"/>
                  <c:y val="-6.451611537631972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Основные!$A$64:$A$69</c:f>
              <c:strCache>
                <c:ptCount val="6"/>
                <c:pt idx="0">
                  <c:v>Нарушения требований к подготовке ППЭ</c:v>
                </c:pt>
                <c:pt idx="1">
                  <c:v>Нарушения должностных инструкций руководителем ППЭ</c:v>
                </c:pt>
                <c:pt idx="2">
                  <c:v>Нарушения должностных инструкций организаторами</c:v>
                </c:pt>
                <c:pt idx="3">
                  <c:v>Иные нарушения должностных обязанностей</c:v>
                </c:pt>
                <c:pt idx="4">
                  <c:v>Нарушение порядка проведения ГИА участниками ЕГЭ</c:v>
                </c:pt>
                <c:pt idx="5">
                  <c:v>Иное</c:v>
                </c:pt>
              </c:strCache>
            </c:strRef>
          </c:cat>
          <c:val>
            <c:numRef>
              <c:f>Основные!$B$64:$B$69</c:f>
              <c:numCache>
                <c:formatCode>General</c:formatCode>
                <c:ptCount val="6"/>
                <c:pt idx="0">
                  <c:v>1178</c:v>
                </c:pt>
                <c:pt idx="1">
                  <c:v>192</c:v>
                </c:pt>
                <c:pt idx="2">
                  <c:v>835</c:v>
                </c:pt>
                <c:pt idx="3">
                  <c:v>373</c:v>
                </c:pt>
                <c:pt idx="4">
                  <c:v>830</c:v>
                </c:pt>
                <c:pt idx="5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54152348181357701"/>
          <c:y val="3.0783714327486604E-2"/>
          <c:w val="0.44069874040864532"/>
          <c:h val="0.94953732773940458"/>
        </c:manualLayout>
      </c:layout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100">
          <a:latin typeface="Cambria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6766679414583898"/>
          <c:y val="6.6470791728114556E-2"/>
          <c:w val="0.33441946101142306"/>
          <c:h val="0.81122527778246134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Организаторы!$A$19:$A$34</c:f>
              <c:strCache>
                <c:ptCount val="16"/>
                <c:pt idx="0">
                  <c:v>Не подготовлена доска</c:v>
                </c:pt>
                <c:pt idx="1">
                  <c:v>Разговоры с участниками ЕГЭ</c:v>
                </c:pt>
                <c:pt idx="2">
                  <c:v>Некорректная упаковка ЭМ после экзамена</c:v>
                </c:pt>
                <c:pt idx="3">
                  <c:v>Не проставлен символ «Z» в бланках ответов №2</c:v>
                </c:pt>
                <c:pt idx="4">
                  <c:v>ВДП выносили из аудитории незапечатанными</c:v>
                </c:pt>
                <c:pt idx="5">
                  <c:v>Посторонние предметы на рабочих местах участников</c:v>
                </c:pt>
                <c:pt idx="6">
                  <c:v>Аудиторию покидали два и более участника одновременно</c:v>
                </c:pt>
                <c:pt idx="7">
                  <c:v>Не проверили правильность заполнения рег. бланков</c:v>
                </c:pt>
                <c:pt idx="8">
                  <c:v>Не сопровождали участников ЕГЭ до аудиторий</c:v>
                </c:pt>
                <c:pt idx="9">
                  <c:v>Отсутствие инструктажа/неполный инструктаж</c:v>
                </c:pt>
                <c:pt idx="10">
                  <c:v>Чтение книг, журналов</c:v>
                </c:pt>
                <c:pt idx="11">
                  <c:v>Не предупредили о ведении видеонаблюдения</c:v>
                </c:pt>
                <c:pt idx="12">
                  <c:v>Выход из аудитории без замены</c:v>
                </c:pt>
                <c:pt idx="13">
                  <c:v>Не уведомили участников ЕГЭ об окончании экзамена</c:v>
                </c:pt>
                <c:pt idx="14">
                  <c:v>Не указано время начала/окончания экзамена</c:v>
                </c:pt>
                <c:pt idx="15">
                  <c:v>Разговоры между собой</c:v>
                </c:pt>
              </c:strCache>
            </c:strRef>
          </c:cat>
          <c:val>
            <c:numRef>
              <c:f>Организаторы!$B$19:$B$34</c:f>
              <c:numCache>
                <c:formatCode>General</c:formatCode>
                <c:ptCount val="16"/>
                <c:pt idx="0">
                  <c:v>10</c:v>
                </c:pt>
                <c:pt idx="1">
                  <c:v>13</c:v>
                </c:pt>
                <c:pt idx="2">
                  <c:v>15</c:v>
                </c:pt>
                <c:pt idx="3">
                  <c:v>17</c:v>
                </c:pt>
                <c:pt idx="4">
                  <c:v>17</c:v>
                </c:pt>
                <c:pt idx="5">
                  <c:v>20</c:v>
                </c:pt>
                <c:pt idx="6">
                  <c:v>20</c:v>
                </c:pt>
                <c:pt idx="7">
                  <c:v>23</c:v>
                </c:pt>
                <c:pt idx="8">
                  <c:v>24</c:v>
                </c:pt>
                <c:pt idx="9">
                  <c:v>24</c:v>
                </c:pt>
                <c:pt idx="10">
                  <c:v>27</c:v>
                </c:pt>
                <c:pt idx="11">
                  <c:v>36</c:v>
                </c:pt>
                <c:pt idx="12">
                  <c:v>40</c:v>
                </c:pt>
                <c:pt idx="13">
                  <c:v>50</c:v>
                </c:pt>
                <c:pt idx="14">
                  <c:v>53</c:v>
                </c:pt>
                <c:pt idx="15">
                  <c:v>188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65783088"/>
        <c:axId val="165786544"/>
      </c:barChart>
      <c:catAx>
        <c:axId val="16578308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500"/>
            </a:pPr>
            <a:endParaRPr lang="ru-RU"/>
          </a:p>
        </c:txPr>
        <c:crossAx val="165786544"/>
        <c:crosses val="autoZero"/>
        <c:auto val="1"/>
        <c:lblAlgn val="ctr"/>
        <c:lblOffset val="100"/>
        <c:noMultiLvlLbl val="0"/>
      </c:catAx>
      <c:valAx>
        <c:axId val="165786544"/>
        <c:scaling>
          <c:orientation val="minMax"/>
          <c:max val="190"/>
          <c:min val="0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500"/>
            </a:pPr>
            <a:endParaRPr lang="ru-RU"/>
          </a:p>
        </c:txPr>
        <c:crossAx val="1657830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Cambria" pitchFamily="18" charset="0"/>
        </a:defRPr>
      </a:pPr>
      <a:endParaRPr lang="ru-RU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Организаторы!$A$38:$A$43</c:f>
              <c:strCache>
                <c:ptCount val="6"/>
                <c:pt idx="0">
                  <c:v>Наличие справочной литературы по сдаваемому предмету</c:v>
                </c:pt>
                <c:pt idx="1">
                  <c:v>Отсутствие на рабочем месте</c:v>
                </c:pt>
                <c:pt idx="2">
                  <c:v>Разговоры между собой</c:v>
                </c:pt>
                <c:pt idx="3">
                  <c:v>Чтение книг, журналов</c:v>
                </c:pt>
                <c:pt idx="4">
                  <c:v>Не сопровождали участников ЕГЭ по ППЭ</c:v>
                </c:pt>
                <c:pt idx="5">
                  <c:v>Не осуществлялась/осуществлялась частично проверка документов на входе</c:v>
                </c:pt>
              </c:strCache>
            </c:strRef>
          </c:cat>
          <c:val>
            <c:numRef>
              <c:f>Организаторы!$B$38:$B$43</c:f>
              <c:numCache>
                <c:formatCode>General</c:formatCode>
                <c:ptCount val="6"/>
                <c:pt idx="0">
                  <c:v>3</c:v>
                </c:pt>
                <c:pt idx="1">
                  <c:v>4</c:v>
                </c:pt>
                <c:pt idx="2">
                  <c:v>6</c:v>
                </c:pt>
                <c:pt idx="3">
                  <c:v>9</c:v>
                </c:pt>
                <c:pt idx="4">
                  <c:v>62</c:v>
                </c:pt>
                <c:pt idx="5">
                  <c:v>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65826640"/>
        <c:axId val="165843440"/>
      </c:barChart>
      <c:catAx>
        <c:axId val="16582664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165843440"/>
        <c:crosses val="autoZero"/>
        <c:auto val="1"/>
        <c:lblAlgn val="ctr"/>
        <c:lblOffset val="100"/>
        <c:noMultiLvlLbl val="0"/>
      </c:catAx>
      <c:valAx>
        <c:axId val="165843440"/>
        <c:scaling>
          <c:orientation val="minMax"/>
          <c:max val="85"/>
          <c:min val="0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165826640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600">
          <a:latin typeface="Cambria" pitchFamily="18" charset="0"/>
        </a:defRPr>
      </a:pPr>
      <a:endParaRPr lang="ru-RU"/>
    </a:p>
  </c:txPr>
  <c:externalData r:id="rId2">
    <c:autoUpdate val="0"/>
  </c:externalData>
</c:chartSpac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image" Target="../media/image46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image" Target="../media/image4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9D8A1A-FDEB-49BF-B835-B904919FB9BD}" type="doc">
      <dgm:prSet loTypeId="urn:microsoft.com/office/officeart/2005/8/layout/cycle6" loCatId="cycl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430B89D-1C74-4C41-A03F-EFF9CDC20B3C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Государственная итоговая аттестация</a:t>
          </a:r>
          <a:endParaRPr lang="ru-RU" sz="1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4BA3A219-65E7-4BD4-BA44-C577A7F4CD07}" type="parTrans" cxnId="{51A83B49-D5EA-475D-8B21-889565A3DDF7}">
      <dgm:prSet/>
      <dgm:spPr/>
      <dgm:t>
        <a:bodyPr/>
        <a:lstStyle/>
        <a:p>
          <a:endParaRPr lang="ru-RU" sz="32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9F886A3F-ECB4-466D-9CBC-3115CC4ECCEE}" type="sibTrans" cxnId="{51A83B49-D5EA-475D-8B21-889565A3DDF7}">
      <dgm:prSet/>
      <dgm:spPr/>
      <dgm:t>
        <a:bodyPr/>
        <a:lstStyle/>
        <a:p>
          <a:endParaRPr lang="ru-RU" sz="32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1C595E03-2F0F-417A-A977-F4FCB563BC51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Государственный выпускной экзамен</a:t>
          </a:r>
          <a:endParaRPr lang="ru-RU" sz="1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8C7618D5-D283-438C-B9CF-4D0E2F15DF5D}" type="parTrans" cxnId="{BCC95D15-1151-4C9B-91F4-B99AC012ECE3}">
      <dgm:prSet/>
      <dgm:spPr/>
      <dgm:t>
        <a:bodyPr/>
        <a:lstStyle/>
        <a:p>
          <a:endParaRPr lang="ru-RU" sz="32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77EE5411-EECB-4B00-BFE3-008302DA73C3}" type="sibTrans" cxnId="{BCC95D15-1151-4C9B-91F4-B99AC012ECE3}">
      <dgm:prSet/>
      <dgm:spPr/>
      <dgm:t>
        <a:bodyPr/>
        <a:lstStyle/>
        <a:p>
          <a:endParaRPr lang="ru-RU" sz="32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4193EF7A-F039-4599-A323-3E491719FD69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Вступительные испытания в ВУЗе</a:t>
          </a:r>
          <a:endParaRPr lang="ru-RU" sz="1600" b="1" dirty="0">
            <a:solidFill>
              <a:srgbClr val="FFFF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FD62F424-B305-4530-BF8C-D64F79282FEC}" type="parTrans" cxnId="{B25A6C6F-B4C5-42E4-A3F2-52DBD633ECA9}">
      <dgm:prSet/>
      <dgm:spPr/>
      <dgm:t>
        <a:bodyPr/>
        <a:lstStyle/>
        <a:p>
          <a:endParaRPr lang="ru-RU" sz="32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F4BAA02A-57A8-442D-8757-4E1942190088}" type="sibTrans" cxnId="{B25A6C6F-B4C5-42E4-A3F2-52DBD633ECA9}">
      <dgm:prSet/>
      <dgm:spPr/>
      <dgm:t>
        <a:bodyPr/>
        <a:lstStyle/>
        <a:p>
          <a:endParaRPr lang="ru-RU" sz="32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C4114EA9-989C-4A51-A793-201193C0C01A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Прием в образовательную организацию высшего образования</a:t>
          </a:r>
          <a:endParaRPr lang="ru-RU" sz="1600" b="1" dirty="0">
            <a:solidFill>
              <a:srgbClr val="FFFF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8EF5A0B0-EC62-4C8A-A98A-D5985BD8BD03}" type="parTrans" cxnId="{E1451EF5-17A9-43A1-B9E7-D628C15C90E1}">
      <dgm:prSet/>
      <dgm:spPr/>
      <dgm:t>
        <a:bodyPr/>
        <a:lstStyle/>
        <a:p>
          <a:endParaRPr lang="ru-RU" sz="32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94E4461C-3253-4FF0-96DA-B80D5BD7BC12}" type="sibTrans" cxnId="{E1451EF5-17A9-43A1-B9E7-D628C15C90E1}">
      <dgm:prSet/>
      <dgm:spPr/>
      <dgm:t>
        <a:bodyPr/>
        <a:lstStyle/>
        <a:p>
          <a:endParaRPr lang="ru-RU" sz="32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971F9326-C5C9-4069-BD89-AD7DC8E5BA4C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Единый государственный экзамен</a:t>
          </a:r>
          <a:endParaRPr lang="ru-RU" sz="1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3B4A3736-D3F1-436C-B0C1-09544CA1429F}" type="parTrans" cxnId="{5EDC686C-F715-4189-B0D7-2493EE5C5161}">
      <dgm:prSet/>
      <dgm:spPr/>
      <dgm:t>
        <a:bodyPr/>
        <a:lstStyle/>
        <a:p>
          <a:endParaRPr lang="ru-RU" sz="32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15D115F1-EEC9-49DF-9008-B84F88934A5C}" type="sibTrans" cxnId="{5EDC686C-F715-4189-B0D7-2493EE5C5161}">
      <dgm:prSet/>
      <dgm:spPr/>
      <dgm:t>
        <a:bodyPr/>
        <a:lstStyle/>
        <a:p>
          <a:endParaRPr lang="ru-RU" sz="32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7C57A422-330F-4E90-A9C5-B2E3D6D7CCCB}" type="pres">
      <dgm:prSet presAssocID="{9D9D8A1A-FDEB-49BF-B835-B904919FB9B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193518-8C59-4FA0-9798-424F6FB8A438}" type="pres">
      <dgm:prSet presAssocID="{B430B89D-1C74-4C41-A03F-EFF9CDC20B3C}" presName="node" presStyleLbl="node1" presStyleIdx="0" presStyleCnt="5" custScaleX="1363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554C86-57F7-4A6B-8DD2-38D0AF1C733E}" type="pres">
      <dgm:prSet presAssocID="{B430B89D-1C74-4C41-A03F-EFF9CDC20B3C}" presName="spNode" presStyleCnt="0"/>
      <dgm:spPr/>
    </dgm:pt>
    <dgm:pt modelId="{A824EA2C-B2C0-49D7-8447-1A345A1D3B11}" type="pres">
      <dgm:prSet presAssocID="{9F886A3F-ECB4-466D-9CBC-3115CC4ECCEE}" presName="sibTrans" presStyleLbl="sibTrans1D1" presStyleIdx="0" presStyleCnt="5"/>
      <dgm:spPr/>
      <dgm:t>
        <a:bodyPr/>
        <a:lstStyle/>
        <a:p>
          <a:endParaRPr lang="ru-RU"/>
        </a:p>
      </dgm:t>
    </dgm:pt>
    <dgm:pt modelId="{5126B5C9-61ED-4E0A-AE58-30FACB0C5D7D}" type="pres">
      <dgm:prSet presAssocID="{1C595E03-2F0F-417A-A977-F4FCB563BC51}" presName="node" presStyleLbl="node1" presStyleIdx="1" presStyleCnt="5" custScaleX="1322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947345-F2E7-4A16-B095-121E7E4467EB}" type="pres">
      <dgm:prSet presAssocID="{1C595E03-2F0F-417A-A977-F4FCB563BC51}" presName="spNode" presStyleCnt="0"/>
      <dgm:spPr/>
    </dgm:pt>
    <dgm:pt modelId="{BCB4018C-2826-4503-BF51-29190A661514}" type="pres">
      <dgm:prSet presAssocID="{77EE5411-EECB-4B00-BFE3-008302DA73C3}" presName="sibTrans" presStyleLbl="sibTrans1D1" presStyleIdx="1" presStyleCnt="5"/>
      <dgm:spPr/>
      <dgm:t>
        <a:bodyPr/>
        <a:lstStyle/>
        <a:p>
          <a:endParaRPr lang="ru-RU"/>
        </a:p>
      </dgm:t>
    </dgm:pt>
    <dgm:pt modelId="{A0575DA5-7171-4C7A-8EE3-0AC3C5FD839D}" type="pres">
      <dgm:prSet presAssocID="{4193EF7A-F039-4599-A323-3E491719FD69}" presName="node" presStyleLbl="node1" presStyleIdx="2" presStyleCnt="5" custScaleX="1159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77A26A-0104-4FCD-8AB5-BD4CA9E293F4}" type="pres">
      <dgm:prSet presAssocID="{4193EF7A-F039-4599-A323-3E491719FD69}" presName="spNode" presStyleCnt="0"/>
      <dgm:spPr/>
    </dgm:pt>
    <dgm:pt modelId="{539C948A-6BB2-4060-B653-EE1735210059}" type="pres">
      <dgm:prSet presAssocID="{F4BAA02A-57A8-442D-8757-4E1942190088}" presName="sibTrans" presStyleLbl="sibTrans1D1" presStyleIdx="2" presStyleCnt="5"/>
      <dgm:spPr/>
      <dgm:t>
        <a:bodyPr/>
        <a:lstStyle/>
        <a:p>
          <a:endParaRPr lang="ru-RU"/>
        </a:p>
      </dgm:t>
    </dgm:pt>
    <dgm:pt modelId="{325B3AC8-90F9-4969-B12A-CAFF2C904CB5}" type="pres">
      <dgm:prSet presAssocID="{C4114EA9-989C-4A51-A793-201193C0C01A}" presName="node" presStyleLbl="node1" presStyleIdx="3" presStyleCnt="5" custScaleX="1242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F75C32-EBB6-48F8-9846-B433A54C1802}" type="pres">
      <dgm:prSet presAssocID="{C4114EA9-989C-4A51-A793-201193C0C01A}" presName="spNode" presStyleCnt="0"/>
      <dgm:spPr/>
    </dgm:pt>
    <dgm:pt modelId="{8508D951-8E2F-4598-9227-5D952AB5A20A}" type="pres">
      <dgm:prSet presAssocID="{94E4461C-3253-4FF0-96DA-B80D5BD7BC12}" presName="sibTrans" presStyleLbl="sibTrans1D1" presStyleIdx="3" presStyleCnt="5"/>
      <dgm:spPr/>
      <dgm:t>
        <a:bodyPr/>
        <a:lstStyle/>
        <a:p>
          <a:endParaRPr lang="ru-RU"/>
        </a:p>
      </dgm:t>
    </dgm:pt>
    <dgm:pt modelId="{E8992C70-4AF8-47BF-8391-3A6F1C55362E}" type="pres">
      <dgm:prSet presAssocID="{971F9326-C5C9-4069-BD89-AD7DC8E5BA4C}" presName="node" presStyleLbl="node1" presStyleIdx="4" presStyleCnt="5" custScaleX="1363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6E2DBA-B4F0-4A28-B3BA-214C0578B223}" type="pres">
      <dgm:prSet presAssocID="{971F9326-C5C9-4069-BD89-AD7DC8E5BA4C}" presName="spNode" presStyleCnt="0"/>
      <dgm:spPr/>
    </dgm:pt>
    <dgm:pt modelId="{808E5D72-A332-47D2-B897-7FB5B1E78A71}" type="pres">
      <dgm:prSet presAssocID="{15D115F1-EEC9-49DF-9008-B84F88934A5C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5CE9E404-B46B-4CE8-AFD7-4D31B6777F46}" type="presOf" srcId="{C4114EA9-989C-4A51-A793-201193C0C01A}" destId="{325B3AC8-90F9-4969-B12A-CAFF2C904CB5}" srcOrd="0" destOrd="0" presId="urn:microsoft.com/office/officeart/2005/8/layout/cycle6"/>
    <dgm:cxn modelId="{57674384-C8C5-458C-B96E-4465842507B3}" type="presOf" srcId="{B430B89D-1C74-4C41-A03F-EFF9CDC20B3C}" destId="{C8193518-8C59-4FA0-9798-424F6FB8A438}" srcOrd="0" destOrd="0" presId="urn:microsoft.com/office/officeart/2005/8/layout/cycle6"/>
    <dgm:cxn modelId="{DC6E2DDE-46C8-4C90-9D40-8A5C12DFD69B}" type="presOf" srcId="{F4BAA02A-57A8-442D-8757-4E1942190088}" destId="{539C948A-6BB2-4060-B653-EE1735210059}" srcOrd="0" destOrd="0" presId="urn:microsoft.com/office/officeart/2005/8/layout/cycle6"/>
    <dgm:cxn modelId="{51A83B49-D5EA-475D-8B21-889565A3DDF7}" srcId="{9D9D8A1A-FDEB-49BF-B835-B904919FB9BD}" destId="{B430B89D-1C74-4C41-A03F-EFF9CDC20B3C}" srcOrd="0" destOrd="0" parTransId="{4BA3A219-65E7-4BD4-BA44-C577A7F4CD07}" sibTransId="{9F886A3F-ECB4-466D-9CBC-3115CC4ECCEE}"/>
    <dgm:cxn modelId="{1FC4B89D-21A5-44E4-A6C0-F4E4AD1FCFF0}" type="presOf" srcId="{15D115F1-EEC9-49DF-9008-B84F88934A5C}" destId="{808E5D72-A332-47D2-B897-7FB5B1E78A71}" srcOrd="0" destOrd="0" presId="urn:microsoft.com/office/officeart/2005/8/layout/cycle6"/>
    <dgm:cxn modelId="{4CB86E1E-40EA-42F3-9C70-CDD08956CAA9}" type="presOf" srcId="{971F9326-C5C9-4069-BD89-AD7DC8E5BA4C}" destId="{E8992C70-4AF8-47BF-8391-3A6F1C55362E}" srcOrd="0" destOrd="0" presId="urn:microsoft.com/office/officeart/2005/8/layout/cycle6"/>
    <dgm:cxn modelId="{A944C4A4-70B6-4C53-ADE6-D8987AD41AC4}" type="presOf" srcId="{77EE5411-EECB-4B00-BFE3-008302DA73C3}" destId="{BCB4018C-2826-4503-BF51-29190A661514}" srcOrd="0" destOrd="0" presId="urn:microsoft.com/office/officeart/2005/8/layout/cycle6"/>
    <dgm:cxn modelId="{E605A820-2E44-47AB-82E0-AC0E9B626007}" type="presOf" srcId="{94E4461C-3253-4FF0-96DA-B80D5BD7BC12}" destId="{8508D951-8E2F-4598-9227-5D952AB5A20A}" srcOrd="0" destOrd="0" presId="urn:microsoft.com/office/officeart/2005/8/layout/cycle6"/>
    <dgm:cxn modelId="{5EDC686C-F715-4189-B0D7-2493EE5C5161}" srcId="{9D9D8A1A-FDEB-49BF-B835-B904919FB9BD}" destId="{971F9326-C5C9-4069-BD89-AD7DC8E5BA4C}" srcOrd="4" destOrd="0" parTransId="{3B4A3736-D3F1-436C-B0C1-09544CA1429F}" sibTransId="{15D115F1-EEC9-49DF-9008-B84F88934A5C}"/>
    <dgm:cxn modelId="{B79289C6-101B-44F8-B11E-7B119B456414}" type="presOf" srcId="{9F886A3F-ECB4-466D-9CBC-3115CC4ECCEE}" destId="{A824EA2C-B2C0-49D7-8447-1A345A1D3B11}" srcOrd="0" destOrd="0" presId="urn:microsoft.com/office/officeart/2005/8/layout/cycle6"/>
    <dgm:cxn modelId="{B25A6C6F-B4C5-42E4-A3F2-52DBD633ECA9}" srcId="{9D9D8A1A-FDEB-49BF-B835-B904919FB9BD}" destId="{4193EF7A-F039-4599-A323-3E491719FD69}" srcOrd="2" destOrd="0" parTransId="{FD62F424-B305-4530-BF8C-D64F79282FEC}" sibTransId="{F4BAA02A-57A8-442D-8757-4E1942190088}"/>
    <dgm:cxn modelId="{87DE6EEA-9724-4CCA-B97D-9E171BFA6211}" type="presOf" srcId="{9D9D8A1A-FDEB-49BF-B835-B904919FB9BD}" destId="{7C57A422-330F-4E90-A9C5-B2E3D6D7CCCB}" srcOrd="0" destOrd="0" presId="urn:microsoft.com/office/officeart/2005/8/layout/cycle6"/>
    <dgm:cxn modelId="{E1451EF5-17A9-43A1-B9E7-D628C15C90E1}" srcId="{9D9D8A1A-FDEB-49BF-B835-B904919FB9BD}" destId="{C4114EA9-989C-4A51-A793-201193C0C01A}" srcOrd="3" destOrd="0" parTransId="{8EF5A0B0-EC62-4C8A-A98A-D5985BD8BD03}" sibTransId="{94E4461C-3253-4FF0-96DA-B80D5BD7BC12}"/>
    <dgm:cxn modelId="{BCC95D15-1151-4C9B-91F4-B99AC012ECE3}" srcId="{9D9D8A1A-FDEB-49BF-B835-B904919FB9BD}" destId="{1C595E03-2F0F-417A-A977-F4FCB563BC51}" srcOrd="1" destOrd="0" parTransId="{8C7618D5-D283-438C-B9CF-4D0E2F15DF5D}" sibTransId="{77EE5411-EECB-4B00-BFE3-008302DA73C3}"/>
    <dgm:cxn modelId="{D9877CEC-D3E8-40C5-9949-382166313CB1}" type="presOf" srcId="{1C595E03-2F0F-417A-A977-F4FCB563BC51}" destId="{5126B5C9-61ED-4E0A-AE58-30FACB0C5D7D}" srcOrd="0" destOrd="0" presId="urn:microsoft.com/office/officeart/2005/8/layout/cycle6"/>
    <dgm:cxn modelId="{90CF6C42-A0FF-4E90-AD59-43CEF5C7F047}" type="presOf" srcId="{4193EF7A-F039-4599-A323-3E491719FD69}" destId="{A0575DA5-7171-4C7A-8EE3-0AC3C5FD839D}" srcOrd="0" destOrd="0" presId="urn:microsoft.com/office/officeart/2005/8/layout/cycle6"/>
    <dgm:cxn modelId="{C8EF8291-ADE3-45DB-AF13-80A4A7E5A3F4}" type="presParOf" srcId="{7C57A422-330F-4E90-A9C5-B2E3D6D7CCCB}" destId="{C8193518-8C59-4FA0-9798-424F6FB8A438}" srcOrd="0" destOrd="0" presId="urn:microsoft.com/office/officeart/2005/8/layout/cycle6"/>
    <dgm:cxn modelId="{8E7BBF1A-A6DA-4407-9AE5-A7C14024846C}" type="presParOf" srcId="{7C57A422-330F-4E90-A9C5-B2E3D6D7CCCB}" destId="{D7554C86-57F7-4A6B-8DD2-38D0AF1C733E}" srcOrd="1" destOrd="0" presId="urn:microsoft.com/office/officeart/2005/8/layout/cycle6"/>
    <dgm:cxn modelId="{492CDA00-1C94-4CD9-8D64-48AFE30213EB}" type="presParOf" srcId="{7C57A422-330F-4E90-A9C5-B2E3D6D7CCCB}" destId="{A824EA2C-B2C0-49D7-8447-1A345A1D3B11}" srcOrd="2" destOrd="0" presId="urn:microsoft.com/office/officeart/2005/8/layout/cycle6"/>
    <dgm:cxn modelId="{A9E0CFC0-9B8F-46A0-8905-F7B8207B759D}" type="presParOf" srcId="{7C57A422-330F-4E90-A9C5-B2E3D6D7CCCB}" destId="{5126B5C9-61ED-4E0A-AE58-30FACB0C5D7D}" srcOrd="3" destOrd="0" presId="urn:microsoft.com/office/officeart/2005/8/layout/cycle6"/>
    <dgm:cxn modelId="{C3932F35-A084-4279-B1CF-B31937E281FD}" type="presParOf" srcId="{7C57A422-330F-4E90-A9C5-B2E3D6D7CCCB}" destId="{05947345-F2E7-4A16-B095-121E7E4467EB}" srcOrd="4" destOrd="0" presId="urn:microsoft.com/office/officeart/2005/8/layout/cycle6"/>
    <dgm:cxn modelId="{7E4BCF0B-56F4-4E36-BDEA-D8C9A1B8D7C2}" type="presParOf" srcId="{7C57A422-330F-4E90-A9C5-B2E3D6D7CCCB}" destId="{BCB4018C-2826-4503-BF51-29190A661514}" srcOrd="5" destOrd="0" presId="urn:microsoft.com/office/officeart/2005/8/layout/cycle6"/>
    <dgm:cxn modelId="{C5A3E7E6-D733-4F9B-A021-FB5EA88858BF}" type="presParOf" srcId="{7C57A422-330F-4E90-A9C5-B2E3D6D7CCCB}" destId="{A0575DA5-7171-4C7A-8EE3-0AC3C5FD839D}" srcOrd="6" destOrd="0" presId="urn:microsoft.com/office/officeart/2005/8/layout/cycle6"/>
    <dgm:cxn modelId="{D04BA21E-B121-4162-9AE7-B6A8287BC8BA}" type="presParOf" srcId="{7C57A422-330F-4E90-A9C5-B2E3D6D7CCCB}" destId="{B177A26A-0104-4FCD-8AB5-BD4CA9E293F4}" srcOrd="7" destOrd="0" presId="urn:microsoft.com/office/officeart/2005/8/layout/cycle6"/>
    <dgm:cxn modelId="{1524DC16-6D0F-443D-AF12-C86C36A17611}" type="presParOf" srcId="{7C57A422-330F-4E90-A9C5-B2E3D6D7CCCB}" destId="{539C948A-6BB2-4060-B653-EE1735210059}" srcOrd="8" destOrd="0" presId="urn:microsoft.com/office/officeart/2005/8/layout/cycle6"/>
    <dgm:cxn modelId="{AA01CA4C-5B62-4AF3-BB6C-79E5BE397E5D}" type="presParOf" srcId="{7C57A422-330F-4E90-A9C5-B2E3D6D7CCCB}" destId="{325B3AC8-90F9-4969-B12A-CAFF2C904CB5}" srcOrd="9" destOrd="0" presId="urn:microsoft.com/office/officeart/2005/8/layout/cycle6"/>
    <dgm:cxn modelId="{A83B165F-D4E0-4FE0-9923-7F2FD281BA48}" type="presParOf" srcId="{7C57A422-330F-4E90-A9C5-B2E3D6D7CCCB}" destId="{83F75C32-EBB6-48F8-9846-B433A54C1802}" srcOrd="10" destOrd="0" presId="urn:microsoft.com/office/officeart/2005/8/layout/cycle6"/>
    <dgm:cxn modelId="{34D8BF54-4152-4BC5-9062-9BA0DF6F1E58}" type="presParOf" srcId="{7C57A422-330F-4E90-A9C5-B2E3D6D7CCCB}" destId="{8508D951-8E2F-4598-9227-5D952AB5A20A}" srcOrd="11" destOrd="0" presId="urn:microsoft.com/office/officeart/2005/8/layout/cycle6"/>
    <dgm:cxn modelId="{AD271A87-F4E3-48E9-9475-E41D52D2BA0B}" type="presParOf" srcId="{7C57A422-330F-4E90-A9C5-B2E3D6D7CCCB}" destId="{E8992C70-4AF8-47BF-8391-3A6F1C55362E}" srcOrd="12" destOrd="0" presId="urn:microsoft.com/office/officeart/2005/8/layout/cycle6"/>
    <dgm:cxn modelId="{A79ADC9B-9D55-4E53-973C-F0622DB7BB55}" type="presParOf" srcId="{7C57A422-330F-4E90-A9C5-B2E3D6D7CCCB}" destId="{DD6E2DBA-B4F0-4A28-B3BA-214C0578B223}" srcOrd="13" destOrd="0" presId="urn:microsoft.com/office/officeart/2005/8/layout/cycle6"/>
    <dgm:cxn modelId="{7A8FA6A2-EB41-41CD-8416-3E85D44E6124}" type="presParOf" srcId="{7C57A422-330F-4E90-A9C5-B2E3D6D7CCCB}" destId="{808E5D72-A332-47D2-B897-7FB5B1E78A71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F41B76-3E94-4D77-9E68-81A9934A2DFC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9F3C42D-356D-4EA7-B179-D539B57FF00F}">
      <dgm:prSet phldrT="[Текст]"/>
      <dgm:spPr/>
      <dgm:t>
        <a:bodyPr/>
        <a:lstStyle/>
        <a:p>
          <a:r>
            <a:rPr lang="ru-RU" dirty="0" smtClean="0">
              <a:latin typeface="Cambria" panose="02040503050406030204" pitchFamily="18" charset="0"/>
            </a:rPr>
            <a:t>школа</a:t>
          </a:r>
          <a:endParaRPr lang="ru-RU" dirty="0">
            <a:latin typeface="Cambria" panose="02040503050406030204" pitchFamily="18" charset="0"/>
          </a:endParaRPr>
        </a:p>
      </dgm:t>
    </dgm:pt>
    <dgm:pt modelId="{48A964D3-3BBB-4A82-A544-48022AA8CFEE}" type="parTrans" cxnId="{5F197499-8E2D-437A-813C-11B10261FD72}">
      <dgm:prSet/>
      <dgm:spPr/>
      <dgm:t>
        <a:bodyPr/>
        <a:lstStyle/>
        <a:p>
          <a:endParaRPr lang="ru-RU">
            <a:latin typeface="Cambria" panose="02040503050406030204" pitchFamily="18" charset="0"/>
          </a:endParaRPr>
        </a:p>
      </dgm:t>
    </dgm:pt>
    <dgm:pt modelId="{D046564E-A80F-47D8-9F99-155B7C3CE62E}" type="sibTrans" cxnId="{5F197499-8E2D-437A-813C-11B10261FD72}">
      <dgm:prSet/>
      <dgm:spPr/>
      <dgm:t>
        <a:bodyPr/>
        <a:lstStyle/>
        <a:p>
          <a:endParaRPr lang="ru-RU">
            <a:latin typeface="Cambria" panose="02040503050406030204" pitchFamily="18" charset="0"/>
          </a:endParaRPr>
        </a:p>
      </dgm:t>
    </dgm:pt>
    <dgm:pt modelId="{B461AF55-AFD0-4CC8-8AB2-64D9344ED3FF}">
      <dgm:prSet phldrT="[Текст]"/>
      <dgm:spPr/>
      <dgm:t>
        <a:bodyPr/>
        <a:lstStyle/>
        <a:p>
          <a:r>
            <a:rPr lang="ru-RU" dirty="0" smtClean="0">
              <a:latin typeface="Cambria" panose="02040503050406030204" pitchFamily="18" charset="0"/>
            </a:rPr>
            <a:t>школа</a:t>
          </a:r>
          <a:endParaRPr lang="ru-RU" dirty="0">
            <a:latin typeface="Cambria" panose="02040503050406030204" pitchFamily="18" charset="0"/>
          </a:endParaRPr>
        </a:p>
      </dgm:t>
    </dgm:pt>
    <dgm:pt modelId="{BC0E6C27-C2F1-4DFE-B7D8-92C7B5BA79A7}" type="parTrans" cxnId="{4E709860-E509-4FC0-A6BD-6FDEC68FE095}">
      <dgm:prSet/>
      <dgm:spPr/>
      <dgm:t>
        <a:bodyPr/>
        <a:lstStyle/>
        <a:p>
          <a:endParaRPr lang="ru-RU">
            <a:latin typeface="Cambria" panose="02040503050406030204" pitchFamily="18" charset="0"/>
          </a:endParaRPr>
        </a:p>
      </dgm:t>
    </dgm:pt>
    <dgm:pt modelId="{DA91D884-EB55-486E-96D1-B6DF641F5AF2}" type="sibTrans" cxnId="{4E709860-E509-4FC0-A6BD-6FDEC68FE095}">
      <dgm:prSet/>
      <dgm:spPr/>
      <dgm:t>
        <a:bodyPr/>
        <a:lstStyle/>
        <a:p>
          <a:endParaRPr lang="ru-RU">
            <a:latin typeface="Cambria" panose="02040503050406030204" pitchFamily="18" charset="0"/>
          </a:endParaRPr>
        </a:p>
      </dgm:t>
    </dgm:pt>
    <dgm:pt modelId="{E98FDEA9-3140-4D13-8092-CDF7E9199A40}">
      <dgm:prSet phldrT="[Текст]"/>
      <dgm:spPr/>
      <dgm:t>
        <a:bodyPr/>
        <a:lstStyle/>
        <a:p>
          <a:r>
            <a:rPr lang="ru-RU" dirty="0" smtClean="0">
              <a:latin typeface="Cambria" panose="02040503050406030204" pitchFamily="18" charset="0"/>
            </a:rPr>
            <a:t>ответственный сотрудник, назначенный директором ОО заполняет оригиналы бланков регистрации в части оценки</a:t>
          </a:r>
          <a:endParaRPr lang="ru-RU" dirty="0">
            <a:latin typeface="Cambria" panose="02040503050406030204" pitchFamily="18" charset="0"/>
          </a:endParaRPr>
        </a:p>
      </dgm:t>
    </dgm:pt>
    <dgm:pt modelId="{B1CF035A-FE54-4236-978D-933D195D493B}" type="parTrans" cxnId="{3D7D1943-8E60-44A1-BA14-1E0F42BEDF3E}">
      <dgm:prSet/>
      <dgm:spPr/>
      <dgm:t>
        <a:bodyPr/>
        <a:lstStyle/>
        <a:p>
          <a:endParaRPr lang="ru-RU">
            <a:latin typeface="Cambria" panose="02040503050406030204" pitchFamily="18" charset="0"/>
          </a:endParaRPr>
        </a:p>
      </dgm:t>
    </dgm:pt>
    <dgm:pt modelId="{47D53C09-CC68-4D42-9A7F-8DF536355797}" type="sibTrans" cxnId="{3D7D1943-8E60-44A1-BA14-1E0F42BEDF3E}">
      <dgm:prSet/>
      <dgm:spPr/>
      <dgm:t>
        <a:bodyPr/>
        <a:lstStyle/>
        <a:p>
          <a:endParaRPr lang="ru-RU">
            <a:latin typeface="Cambria" panose="02040503050406030204" pitchFamily="18" charset="0"/>
          </a:endParaRPr>
        </a:p>
      </dgm:t>
    </dgm:pt>
    <dgm:pt modelId="{945D9D6D-337E-4838-8AE6-F3E902C084D3}">
      <dgm:prSet phldrT="[Текст]"/>
      <dgm:spPr/>
      <dgm:t>
        <a:bodyPr/>
        <a:lstStyle/>
        <a:p>
          <a:r>
            <a:rPr lang="ru-RU" dirty="0" smtClean="0">
              <a:latin typeface="Cambria" panose="02040503050406030204" pitchFamily="18" charset="0"/>
            </a:rPr>
            <a:t>школа</a:t>
          </a:r>
          <a:endParaRPr lang="ru-RU" dirty="0">
            <a:latin typeface="Cambria" panose="02040503050406030204" pitchFamily="18" charset="0"/>
          </a:endParaRPr>
        </a:p>
      </dgm:t>
    </dgm:pt>
    <dgm:pt modelId="{637F3CE8-5DF8-4264-8C64-2DF7ECE312B5}" type="parTrans" cxnId="{8201C3EE-C84D-4FD4-BF8D-B831CE573C63}">
      <dgm:prSet/>
      <dgm:spPr/>
      <dgm:t>
        <a:bodyPr/>
        <a:lstStyle/>
        <a:p>
          <a:endParaRPr lang="ru-RU">
            <a:latin typeface="Cambria" panose="02040503050406030204" pitchFamily="18" charset="0"/>
          </a:endParaRPr>
        </a:p>
      </dgm:t>
    </dgm:pt>
    <dgm:pt modelId="{7A616212-6680-4998-ADBD-3A637DAABCAE}" type="sibTrans" cxnId="{8201C3EE-C84D-4FD4-BF8D-B831CE573C63}">
      <dgm:prSet/>
      <dgm:spPr/>
      <dgm:t>
        <a:bodyPr/>
        <a:lstStyle/>
        <a:p>
          <a:endParaRPr lang="ru-RU">
            <a:latin typeface="Cambria" panose="02040503050406030204" pitchFamily="18" charset="0"/>
          </a:endParaRPr>
        </a:p>
      </dgm:t>
    </dgm:pt>
    <dgm:pt modelId="{0255FFF0-07EA-44F4-A703-4313466B08F8}">
      <dgm:prSet phldrT="[Текст]"/>
      <dgm:spPr/>
      <dgm:t>
        <a:bodyPr/>
        <a:lstStyle/>
        <a:p>
          <a:r>
            <a:rPr lang="ru-RU" dirty="0" smtClean="0">
              <a:latin typeface="Cambria" panose="02040503050406030204" pitchFamily="18" charset="0"/>
            </a:rPr>
            <a:t>бланки регистрации в конвертах не позднее 10.12.2014 г. передаются в РОЦОИСО для дальнейшей обработки</a:t>
          </a:r>
          <a:endParaRPr lang="ru-RU" dirty="0">
            <a:latin typeface="Cambria" panose="02040503050406030204" pitchFamily="18" charset="0"/>
          </a:endParaRPr>
        </a:p>
      </dgm:t>
    </dgm:pt>
    <dgm:pt modelId="{7A679AE6-9CD1-41FB-8B61-B0846398FC78}" type="parTrans" cxnId="{308202AB-C100-48D0-974F-AB83572B6F08}">
      <dgm:prSet/>
      <dgm:spPr/>
      <dgm:t>
        <a:bodyPr/>
        <a:lstStyle/>
        <a:p>
          <a:endParaRPr lang="ru-RU">
            <a:latin typeface="Cambria" panose="02040503050406030204" pitchFamily="18" charset="0"/>
          </a:endParaRPr>
        </a:p>
      </dgm:t>
    </dgm:pt>
    <dgm:pt modelId="{9D9DB7BE-C60D-43ED-A87E-532C195B3246}" type="sibTrans" cxnId="{308202AB-C100-48D0-974F-AB83572B6F08}">
      <dgm:prSet/>
      <dgm:spPr/>
      <dgm:t>
        <a:bodyPr/>
        <a:lstStyle/>
        <a:p>
          <a:endParaRPr lang="ru-RU">
            <a:latin typeface="Cambria" panose="02040503050406030204" pitchFamily="18" charset="0"/>
          </a:endParaRPr>
        </a:p>
      </dgm:t>
    </dgm:pt>
    <dgm:pt modelId="{0549F48B-F608-46AF-87A0-EA8D92E3DAE0}">
      <dgm:prSet phldrT="[Текст]"/>
      <dgm:spPr/>
      <dgm:t>
        <a:bodyPr/>
        <a:lstStyle/>
        <a:p>
          <a:r>
            <a:rPr lang="ru-RU" dirty="0" smtClean="0">
              <a:latin typeface="Cambria" panose="02040503050406030204" pitchFamily="18" charset="0"/>
            </a:rPr>
            <a:t>члены (эксперты) школьной комиссии в течение 1 недели оценивают сочинения (изложение) в соответствии с критериями, разработанными </a:t>
          </a:r>
          <a:r>
            <a:rPr lang="ru-RU" dirty="0" err="1" smtClean="0">
              <a:latin typeface="Cambria" panose="02040503050406030204" pitchFamily="18" charset="0"/>
            </a:rPr>
            <a:t>Рособрнадзором</a:t>
          </a:r>
          <a:endParaRPr lang="ru-RU" dirty="0">
            <a:latin typeface="Cambria" panose="02040503050406030204" pitchFamily="18" charset="0"/>
          </a:endParaRPr>
        </a:p>
      </dgm:t>
    </dgm:pt>
    <dgm:pt modelId="{48BE914C-2972-41C2-B381-5C1C69E733EC}" type="sibTrans" cxnId="{F4397ADB-DF5B-4FD5-88D2-CB0E49D37D8D}">
      <dgm:prSet/>
      <dgm:spPr/>
      <dgm:t>
        <a:bodyPr/>
        <a:lstStyle/>
        <a:p>
          <a:endParaRPr lang="ru-RU">
            <a:latin typeface="Cambria" panose="02040503050406030204" pitchFamily="18" charset="0"/>
          </a:endParaRPr>
        </a:p>
      </dgm:t>
    </dgm:pt>
    <dgm:pt modelId="{16163F03-8C43-4556-8D6B-E5DEE3262D43}" type="parTrans" cxnId="{F4397ADB-DF5B-4FD5-88D2-CB0E49D37D8D}">
      <dgm:prSet/>
      <dgm:spPr/>
      <dgm:t>
        <a:bodyPr/>
        <a:lstStyle/>
        <a:p>
          <a:endParaRPr lang="ru-RU">
            <a:latin typeface="Cambria" panose="02040503050406030204" pitchFamily="18" charset="0"/>
          </a:endParaRPr>
        </a:p>
      </dgm:t>
    </dgm:pt>
    <dgm:pt modelId="{DBFB0CC0-7B30-4C5B-B979-EB5FF813EE3C}" type="pres">
      <dgm:prSet presAssocID="{18F41B76-3E94-4D77-9E68-81A9934A2DF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DB0B22-9D6F-401A-9EF3-9966934347A2}" type="pres">
      <dgm:prSet presAssocID="{49F3C42D-356D-4EA7-B179-D539B57FF00F}" presName="composite" presStyleCnt="0"/>
      <dgm:spPr/>
    </dgm:pt>
    <dgm:pt modelId="{5B44AA1B-93CC-4112-B11E-3024DC4B8014}" type="pres">
      <dgm:prSet presAssocID="{49F3C42D-356D-4EA7-B179-D539B57FF00F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59A8F2-79EF-41C9-BB93-A148B41A927F}" type="pres">
      <dgm:prSet presAssocID="{49F3C42D-356D-4EA7-B179-D539B57FF00F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758F72-B814-48F5-AB49-1E1ED758EE2E}" type="pres">
      <dgm:prSet presAssocID="{D046564E-A80F-47D8-9F99-155B7C3CE62E}" presName="sp" presStyleCnt="0"/>
      <dgm:spPr/>
    </dgm:pt>
    <dgm:pt modelId="{3B19D26D-59E0-453B-A92F-9E12197B8F87}" type="pres">
      <dgm:prSet presAssocID="{B461AF55-AFD0-4CC8-8AB2-64D9344ED3FF}" presName="composite" presStyleCnt="0"/>
      <dgm:spPr/>
    </dgm:pt>
    <dgm:pt modelId="{334BF070-7D5A-4A03-AAED-7B489C35A735}" type="pres">
      <dgm:prSet presAssocID="{B461AF55-AFD0-4CC8-8AB2-64D9344ED3F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2C3B9A-7AA0-46DD-8EF7-25E8083A7388}" type="pres">
      <dgm:prSet presAssocID="{B461AF55-AFD0-4CC8-8AB2-64D9344ED3FF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5BD92D-0C63-430D-B221-07F0141698BB}" type="pres">
      <dgm:prSet presAssocID="{DA91D884-EB55-486E-96D1-B6DF641F5AF2}" presName="sp" presStyleCnt="0"/>
      <dgm:spPr/>
    </dgm:pt>
    <dgm:pt modelId="{17500BD1-2337-4460-A546-49E2260DD9B4}" type="pres">
      <dgm:prSet presAssocID="{945D9D6D-337E-4838-8AE6-F3E902C084D3}" presName="composite" presStyleCnt="0"/>
      <dgm:spPr/>
    </dgm:pt>
    <dgm:pt modelId="{D9A11FD4-38C1-4129-AA05-D2446F0CFE8D}" type="pres">
      <dgm:prSet presAssocID="{945D9D6D-337E-4838-8AE6-F3E902C084D3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D628BC-910B-49B7-8D21-9595DA153926}" type="pres">
      <dgm:prSet presAssocID="{945D9D6D-337E-4838-8AE6-F3E902C084D3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3B8D0E-0567-4303-8531-348BE4A89BE3}" type="presOf" srcId="{B461AF55-AFD0-4CC8-8AB2-64D9344ED3FF}" destId="{334BF070-7D5A-4A03-AAED-7B489C35A735}" srcOrd="0" destOrd="0" presId="urn:microsoft.com/office/officeart/2005/8/layout/chevron2"/>
    <dgm:cxn modelId="{308202AB-C100-48D0-974F-AB83572B6F08}" srcId="{945D9D6D-337E-4838-8AE6-F3E902C084D3}" destId="{0255FFF0-07EA-44F4-A703-4313466B08F8}" srcOrd="0" destOrd="0" parTransId="{7A679AE6-9CD1-41FB-8B61-B0846398FC78}" sibTransId="{9D9DB7BE-C60D-43ED-A87E-532C195B3246}"/>
    <dgm:cxn modelId="{4E709860-E509-4FC0-A6BD-6FDEC68FE095}" srcId="{18F41B76-3E94-4D77-9E68-81A9934A2DFC}" destId="{B461AF55-AFD0-4CC8-8AB2-64D9344ED3FF}" srcOrd="1" destOrd="0" parTransId="{BC0E6C27-C2F1-4DFE-B7D8-92C7B5BA79A7}" sibTransId="{DA91D884-EB55-486E-96D1-B6DF641F5AF2}"/>
    <dgm:cxn modelId="{AB9D515E-B850-4EFC-B2AD-7C37CD41E6D4}" type="presOf" srcId="{0549F48B-F608-46AF-87A0-EA8D92E3DAE0}" destId="{0959A8F2-79EF-41C9-BB93-A148B41A927F}" srcOrd="0" destOrd="0" presId="urn:microsoft.com/office/officeart/2005/8/layout/chevron2"/>
    <dgm:cxn modelId="{AADB8C55-377B-4835-B698-EA9A7B2E09F1}" type="presOf" srcId="{E98FDEA9-3140-4D13-8092-CDF7E9199A40}" destId="{112C3B9A-7AA0-46DD-8EF7-25E8083A7388}" srcOrd="0" destOrd="0" presId="urn:microsoft.com/office/officeart/2005/8/layout/chevron2"/>
    <dgm:cxn modelId="{F4397ADB-DF5B-4FD5-88D2-CB0E49D37D8D}" srcId="{49F3C42D-356D-4EA7-B179-D539B57FF00F}" destId="{0549F48B-F608-46AF-87A0-EA8D92E3DAE0}" srcOrd="0" destOrd="0" parTransId="{16163F03-8C43-4556-8D6B-E5DEE3262D43}" sibTransId="{48BE914C-2972-41C2-B381-5C1C69E733EC}"/>
    <dgm:cxn modelId="{8201C3EE-C84D-4FD4-BF8D-B831CE573C63}" srcId="{18F41B76-3E94-4D77-9E68-81A9934A2DFC}" destId="{945D9D6D-337E-4838-8AE6-F3E902C084D3}" srcOrd="2" destOrd="0" parTransId="{637F3CE8-5DF8-4264-8C64-2DF7ECE312B5}" sibTransId="{7A616212-6680-4998-ADBD-3A637DAABCAE}"/>
    <dgm:cxn modelId="{BC7726DF-3B48-40B1-A569-D9D08F56E0D2}" type="presOf" srcId="{18F41B76-3E94-4D77-9E68-81A9934A2DFC}" destId="{DBFB0CC0-7B30-4C5B-B979-EB5FF813EE3C}" srcOrd="0" destOrd="0" presId="urn:microsoft.com/office/officeart/2005/8/layout/chevron2"/>
    <dgm:cxn modelId="{3D7D1943-8E60-44A1-BA14-1E0F42BEDF3E}" srcId="{B461AF55-AFD0-4CC8-8AB2-64D9344ED3FF}" destId="{E98FDEA9-3140-4D13-8092-CDF7E9199A40}" srcOrd="0" destOrd="0" parTransId="{B1CF035A-FE54-4236-978D-933D195D493B}" sibTransId="{47D53C09-CC68-4D42-9A7F-8DF536355797}"/>
    <dgm:cxn modelId="{195017AB-7CFC-478B-99B3-32ACBA834CD4}" type="presOf" srcId="{0255FFF0-07EA-44F4-A703-4313466B08F8}" destId="{09D628BC-910B-49B7-8D21-9595DA153926}" srcOrd="0" destOrd="0" presId="urn:microsoft.com/office/officeart/2005/8/layout/chevron2"/>
    <dgm:cxn modelId="{D4D3D30F-6FB8-4956-95F6-F4A34EC75414}" type="presOf" srcId="{49F3C42D-356D-4EA7-B179-D539B57FF00F}" destId="{5B44AA1B-93CC-4112-B11E-3024DC4B8014}" srcOrd="0" destOrd="0" presId="urn:microsoft.com/office/officeart/2005/8/layout/chevron2"/>
    <dgm:cxn modelId="{5F197499-8E2D-437A-813C-11B10261FD72}" srcId="{18F41B76-3E94-4D77-9E68-81A9934A2DFC}" destId="{49F3C42D-356D-4EA7-B179-D539B57FF00F}" srcOrd="0" destOrd="0" parTransId="{48A964D3-3BBB-4A82-A544-48022AA8CFEE}" sibTransId="{D046564E-A80F-47D8-9F99-155B7C3CE62E}"/>
    <dgm:cxn modelId="{1949B3D7-6513-40FE-9003-30C17FC98AAE}" type="presOf" srcId="{945D9D6D-337E-4838-8AE6-F3E902C084D3}" destId="{D9A11FD4-38C1-4129-AA05-D2446F0CFE8D}" srcOrd="0" destOrd="0" presId="urn:microsoft.com/office/officeart/2005/8/layout/chevron2"/>
    <dgm:cxn modelId="{45DABBBB-356C-4CD7-A356-98521C414C9C}" type="presParOf" srcId="{DBFB0CC0-7B30-4C5B-B979-EB5FF813EE3C}" destId="{E6DB0B22-9D6F-401A-9EF3-9966934347A2}" srcOrd="0" destOrd="0" presId="urn:microsoft.com/office/officeart/2005/8/layout/chevron2"/>
    <dgm:cxn modelId="{F6EFAEE8-3BB5-407E-98A7-9B1FCDA47B86}" type="presParOf" srcId="{E6DB0B22-9D6F-401A-9EF3-9966934347A2}" destId="{5B44AA1B-93CC-4112-B11E-3024DC4B8014}" srcOrd="0" destOrd="0" presId="urn:microsoft.com/office/officeart/2005/8/layout/chevron2"/>
    <dgm:cxn modelId="{85334E88-1DE7-4EC0-84D9-DD3DF5F2AF14}" type="presParOf" srcId="{E6DB0B22-9D6F-401A-9EF3-9966934347A2}" destId="{0959A8F2-79EF-41C9-BB93-A148B41A927F}" srcOrd="1" destOrd="0" presId="urn:microsoft.com/office/officeart/2005/8/layout/chevron2"/>
    <dgm:cxn modelId="{5085B238-2158-46F3-8101-2A83824A9D24}" type="presParOf" srcId="{DBFB0CC0-7B30-4C5B-B979-EB5FF813EE3C}" destId="{6D758F72-B814-48F5-AB49-1E1ED758EE2E}" srcOrd="1" destOrd="0" presId="urn:microsoft.com/office/officeart/2005/8/layout/chevron2"/>
    <dgm:cxn modelId="{41FCE2C1-482E-464E-8C5D-0D0FA72EBAA0}" type="presParOf" srcId="{DBFB0CC0-7B30-4C5B-B979-EB5FF813EE3C}" destId="{3B19D26D-59E0-453B-A92F-9E12197B8F87}" srcOrd="2" destOrd="0" presId="urn:microsoft.com/office/officeart/2005/8/layout/chevron2"/>
    <dgm:cxn modelId="{30F7E031-32CB-474B-A155-6D23D0535FDC}" type="presParOf" srcId="{3B19D26D-59E0-453B-A92F-9E12197B8F87}" destId="{334BF070-7D5A-4A03-AAED-7B489C35A735}" srcOrd="0" destOrd="0" presId="urn:microsoft.com/office/officeart/2005/8/layout/chevron2"/>
    <dgm:cxn modelId="{9F04F1D7-0ACE-4B54-8BC2-CCB622A64F3B}" type="presParOf" srcId="{3B19D26D-59E0-453B-A92F-9E12197B8F87}" destId="{112C3B9A-7AA0-46DD-8EF7-25E8083A7388}" srcOrd="1" destOrd="0" presId="urn:microsoft.com/office/officeart/2005/8/layout/chevron2"/>
    <dgm:cxn modelId="{1C5EBF30-9A15-41AD-B5C2-F544C5E64DFE}" type="presParOf" srcId="{DBFB0CC0-7B30-4C5B-B979-EB5FF813EE3C}" destId="{C35BD92D-0C63-430D-B221-07F0141698BB}" srcOrd="3" destOrd="0" presId="urn:microsoft.com/office/officeart/2005/8/layout/chevron2"/>
    <dgm:cxn modelId="{E87AD469-E9D0-41EE-9D13-BD294FFF49F7}" type="presParOf" srcId="{DBFB0CC0-7B30-4C5B-B979-EB5FF813EE3C}" destId="{17500BD1-2337-4460-A546-49E2260DD9B4}" srcOrd="4" destOrd="0" presId="urn:microsoft.com/office/officeart/2005/8/layout/chevron2"/>
    <dgm:cxn modelId="{9EE3F6CA-7042-466C-B983-275E10634D43}" type="presParOf" srcId="{17500BD1-2337-4460-A546-49E2260DD9B4}" destId="{D9A11FD4-38C1-4129-AA05-D2446F0CFE8D}" srcOrd="0" destOrd="0" presId="urn:microsoft.com/office/officeart/2005/8/layout/chevron2"/>
    <dgm:cxn modelId="{3D99E8EF-16D1-4655-B9AA-0A11395EE0A3}" type="presParOf" srcId="{17500BD1-2337-4460-A546-49E2260DD9B4}" destId="{09D628BC-910B-49B7-8D21-9595DA15392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68D1CE-009C-441F-B771-7E3B607FD7A6}" type="doc">
      <dgm:prSet loTypeId="urn:microsoft.com/office/officeart/2005/8/layout/vList3" loCatId="list" qsTypeId="urn:microsoft.com/office/officeart/2005/8/quickstyle/simple1" qsCatId="simple" csTypeId="urn:microsoft.com/office/officeart/2005/8/colors/accent1_1" csCatId="accent1" phldr="1"/>
      <dgm:spPr/>
    </dgm:pt>
    <dgm:pt modelId="{B74C5CB9-947E-4788-B6E7-826CEC3C12C2}">
      <dgm:prSet phldrT="[Текст]" custT="1"/>
      <dgm:spPr/>
      <dgm:t>
        <a:bodyPr/>
        <a:lstStyle/>
        <a:p>
          <a:r>
            <a:rPr lang="ru-RU" sz="2000" b="1" smtClean="0">
              <a:latin typeface="Cambria" pitchFamily="18" charset="0"/>
            </a:rPr>
            <a:t>Жесткий отбор специалистов для проведения ГИА в соответствии с установленными требованиями</a:t>
          </a:r>
          <a:endParaRPr lang="ru-RU" sz="2000" b="1" dirty="0">
            <a:latin typeface="Cambria" pitchFamily="18" charset="0"/>
          </a:endParaRPr>
        </a:p>
      </dgm:t>
    </dgm:pt>
    <dgm:pt modelId="{1C55A5FF-FF51-40D8-81EB-A9A83B814A1D}" type="parTrans" cxnId="{1F4BCD4C-E049-4103-AD3F-DD2CF580B442}">
      <dgm:prSet/>
      <dgm:spPr/>
      <dgm:t>
        <a:bodyPr/>
        <a:lstStyle/>
        <a:p>
          <a:endParaRPr lang="ru-RU" sz="2000" b="1">
            <a:solidFill>
              <a:srgbClr val="FFFF99"/>
            </a:solidFill>
            <a:latin typeface="Cambria" pitchFamily="18" charset="0"/>
          </a:endParaRPr>
        </a:p>
      </dgm:t>
    </dgm:pt>
    <dgm:pt modelId="{C9E965CB-588F-4E4A-8996-9D83D316A5BA}" type="sibTrans" cxnId="{1F4BCD4C-E049-4103-AD3F-DD2CF580B442}">
      <dgm:prSet/>
      <dgm:spPr/>
      <dgm:t>
        <a:bodyPr/>
        <a:lstStyle/>
        <a:p>
          <a:endParaRPr lang="ru-RU" sz="2000" b="1">
            <a:solidFill>
              <a:srgbClr val="FFFF99"/>
            </a:solidFill>
            <a:latin typeface="Cambria" pitchFamily="18" charset="0"/>
          </a:endParaRPr>
        </a:p>
      </dgm:t>
    </dgm:pt>
    <dgm:pt modelId="{87AEA7A0-61A1-45AF-A8B3-D701A0E0B514}">
      <dgm:prSet phldrT="[Текст]" custT="1"/>
      <dgm:spPr/>
      <dgm:t>
        <a:bodyPr/>
        <a:lstStyle/>
        <a:p>
          <a:r>
            <a:rPr lang="ru-RU" sz="2000" b="1" smtClean="0">
              <a:latin typeface="Cambria" pitchFamily="18" charset="0"/>
            </a:rPr>
            <a:t>Организация профессиональной подготовки и переподготовки работников ППЭ</a:t>
          </a:r>
          <a:endParaRPr lang="ru-RU" sz="2000" b="1" dirty="0">
            <a:latin typeface="Cambria" pitchFamily="18" charset="0"/>
          </a:endParaRPr>
        </a:p>
      </dgm:t>
    </dgm:pt>
    <dgm:pt modelId="{93FAD5EB-F111-4430-8B7E-AC3C4DC6151F}" type="parTrans" cxnId="{4670784C-0FA6-49DE-A3FF-852C43578227}">
      <dgm:prSet/>
      <dgm:spPr/>
      <dgm:t>
        <a:bodyPr/>
        <a:lstStyle/>
        <a:p>
          <a:endParaRPr lang="ru-RU" sz="2000" b="1">
            <a:solidFill>
              <a:srgbClr val="FFFF99"/>
            </a:solidFill>
            <a:latin typeface="Cambria" pitchFamily="18" charset="0"/>
          </a:endParaRPr>
        </a:p>
      </dgm:t>
    </dgm:pt>
    <dgm:pt modelId="{21A9C4A0-7B38-45AE-8D20-7423F989C130}" type="sibTrans" cxnId="{4670784C-0FA6-49DE-A3FF-852C43578227}">
      <dgm:prSet/>
      <dgm:spPr/>
      <dgm:t>
        <a:bodyPr/>
        <a:lstStyle/>
        <a:p>
          <a:endParaRPr lang="ru-RU" sz="2000" b="1">
            <a:solidFill>
              <a:srgbClr val="FFFF99"/>
            </a:solidFill>
            <a:latin typeface="Cambria" pitchFamily="18" charset="0"/>
          </a:endParaRPr>
        </a:p>
      </dgm:t>
    </dgm:pt>
    <dgm:pt modelId="{E4B510DE-F9D4-4DBD-B856-8F9DF4DEE5A8}">
      <dgm:prSet phldrT="[Текст]" custT="1"/>
      <dgm:spPr/>
      <dgm:t>
        <a:bodyPr/>
        <a:lstStyle/>
        <a:p>
          <a:r>
            <a:rPr lang="ru-RU" sz="2000" b="1" dirty="0" smtClean="0">
              <a:latin typeface="Cambria" pitchFamily="18" charset="0"/>
            </a:rPr>
            <a:t>Стимулирование деятельности работников ППЭ</a:t>
          </a:r>
          <a:endParaRPr lang="ru-RU" sz="2000" b="1" dirty="0">
            <a:latin typeface="Cambria" pitchFamily="18" charset="0"/>
          </a:endParaRPr>
        </a:p>
      </dgm:t>
    </dgm:pt>
    <dgm:pt modelId="{D95C575C-6D9E-4BDA-BF66-F26779A2AD18}" type="parTrans" cxnId="{E12F6D7B-5376-424E-860C-AA5C03628FFF}">
      <dgm:prSet/>
      <dgm:spPr/>
      <dgm:t>
        <a:bodyPr/>
        <a:lstStyle/>
        <a:p>
          <a:endParaRPr lang="ru-RU" sz="2000" b="1">
            <a:solidFill>
              <a:srgbClr val="FFFF99"/>
            </a:solidFill>
            <a:latin typeface="Cambria" pitchFamily="18" charset="0"/>
          </a:endParaRPr>
        </a:p>
      </dgm:t>
    </dgm:pt>
    <dgm:pt modelId="{BC1CB504-4783-49DD-B117-9EA5538B575F}" type="sibTrans" cxnId="{E12F6D7B-5376-424E-860C-AA5C03628FFF}">
      <dgm:prSet/>
      <dgm:spPr/>
      <dgm:t>
        <a:bodyPr/>
        <a:lstStyle/>
        <a:p>
          <a:endParaRPr lang="ru-RU" sz="2000" b="1">
            <a:solidFill>
              <a:srgbClr val="FFFF99"/>
            </a:solidFill>
            <a:latin typeface="Cambria" pitchFamily="18" charset="0"/>
          </a:endParaRPr>
        </a:p>
      </dgm:t>
    </dgm:pt>
    <dgm:pt modelId="{1B39C6AE-1A42-4EE2-B8F5-1B35EA07FB57}" type="pres">
      <dgm:prSet presAssocID="{C468D1CE-009C-441F-B771-7E3B607FD7A6}" presName="linearFlow" presStyleCnt="0">
        <dgm:presLayoutVars>
          <dgm:dir/>
          <dgm:resizeHandles val="exact"/>
        </dgm:presLayoutVars>
      </dgm:prSet>
      <dgm:spPr/>
    </dgm:pt>
    <dgm:pt modelId="{BBFEB196-2C13-40F0-9416-569A207E82AD}" type="pres">
      <dgm:prSet presAssocID="{B74C5CB9-947E-4788-B6E7-826CEC3C12C2}" presName="composite" presStyleCnt="0"/>
      <dgm:spPr/>
    </dgm:pt>
    <dgm:pt modelId="{526C13A5-4EFC-4F36-9C40-1F0A9CDBAD77}" type="pres">
      <dgm:prSet presAssocID="{B74C5CB9-947E-4788-B6E7-826CEC3C12C2}" presName="imgShp" presStyleLbl="fgImgPlace1" presStyleIdx="0" presStyleCnt="3" custScaleX="89858" custScaleY="89858" custLinFactNeighborX="-56004" custLinFactNeighborY="111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115926A-B13C-477B-9FD8-C073E3B29020}" type="pres">
      <dgm:prSet presAssocID="{B74C5CB9-947E-4788-B6E7-826CEC3C12C2}" presName="txShp" presStyleLbl="node1" presStyleIdx="0" presStyleCnt="3" custScaleX="1428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F1DE46-1518-46D0-A63D-C845A348CF9E}" type="pres">
      <dgm:prSet presAssocID="{C9E965CB-588F-4E4A-8996-9D83D316A5BA}" presName="spacing" presStyleCnt="0"/>
      <dgm:spPr/>
    </dgm:pt>
    <dgm:pt modelId="{A64F1D91-7947-4472-81A0-79D9AD4F1469}" type="pres">
      <dgm:prSet presAssocID="{87AEA7A0-61A1-45AF-A8B3-D701A0E0B514}" presName="composite" presStyleCnt="0"/>
      <dgm:spPr/>
    </dgm:pt>
    <dgm:pt modelId="{626EEB19-1B97-40B2-AE8F-37E3BD222902}" type="pres">
      <dgm:prSet presAssocID="{87AEA7A0-61A1-45AF-A8B3-D701A0E0B514}" presName="imgShp" presStyleLbl="fgImgPlace1" presStyleIdx="1" presStyleCnt="3" custScaleX="89858" custScaleY="89859" custLinFactNeighborX="-55801" custLinFactNeighborY="-1957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E4746342-63B7-4CCA-A38F-FBF7965EA498}" type="pres">
      <dgm:prSet presAssocID="{87AEA7A0-61A1-45AF-A8B3-D701A0E0B514}" presName="txShp" presStyleLbl="node1" presStyleIdx="1" presStyleCnt="3" custScaleX="1428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DC7FA5-DB78-4023-8892-89A561463424}" type="pres">
      <dgm:prSet presAssocID="{21A9C4A0-7B38-45AE-8D20-7423F989C130}" presName="spacing" presStyleCnt="0"/>
      <dgm:spPr/>
    </dgm:pt>
    <dgm:pt modelId="{68EF8C53-7A07-40B5-93FA-503A5B2E17A5}" type="pres">
      <dgm:prSet presAssocID="{E4B510DE-F9D4-4DBD-B856-8F9DF4DEE5A8}" presName="composite" presStyleCnt="0"/>
      <dgm:spPr/>
    </dgm:pt>
    <dgm:pt modelId="{1FA10E36-6978-427D-BE1A-CAD01A25EEB1}" type="pres">
      <dgm:prSet presAssocID="{E4B510DE-F9D4-4DBD-B856-8F9DF4DEE5A8}" presName="imgShp" presStyleLbl="fgImgPlace1" presStyleIdx="2" presStyleCnt="3" custScaleX="89858" custScaleY="89453" custLinFactNeighborX="-56004" custLinFactNeighborY="-16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B87AF734-6AD9-4DAE-9867-C2299113FEC7}" type="pres">
      <dgm:prSet presAssocID="{E4B510DE-F9D4-4DBD-B856-8F9DF4DEE5A8}" presName="txShp" presStyleLbl="node1" presStyleIdx="2" presStyleCnt="3" custScaleX="1428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ADCA63-E263-4920-991D-A4B259F91142}" type="presOf" srcId="{E4B510DE-F9D4-4DBD-B856-8F9DF4DEE5A8}" destId="{B87AF734-6AD9-4DAE-9867-C2299113FEC7}" srcOrd="0" destOrd="0" presId="urn:microsoft.com/office/officeart/2005/8/layout/vList3"/>
    <dgm:cxn modelId="{EC948B28-7123-4DE2-A859-62B3E4633C13}" type="presOf" srcId="{87AEA7A0-61A1-45AF-A8B3-D701A0E0B514}" destId="{E4746342-63B7-4CCA-A38F-FBF7965EA498}" srcOrd="0" destOrd="0" presId="urn:microsoft.com/office/officeart/2005/8/layout/vList3"/>
    <dgm:cxn modelId="{4670784C-0FA6-49DE-A3FF-852C43578227}" srcId="{C468D1CE-009C-441F-B771-7E3B607FD7A6}" destId="{87AEA7A0-61A1-45AF-A8B3-D701A0E0B514}" srcOrd="1" destOrd="0" parTransId="{93FAD5EB-F111-4430-8B7E-AC3C4DC6151F}" sibTransId="{21A9C4A0-7B38-45AE-8D20-7423F989C130}"/>
    <dgm:cxn modelId="{2CF200D7-95FB-4F0A-8BEC-AAB0942EC63F}" type="presOf" srcId="{B74C5CB9-947E-4788-B6E7-826CEC3C12C2}" destId="{4115926A-B13C-477B-9FD8-C073E3B29020}" srcOrd="0" destOrd="0" presId="urn:microsoft.com/office/officeart/2005/8/layout/vList3"/>
    <dgm:cxn modelId="{55ACE7B0-0816-44A8-BC87-D2370D2C2888}" type="presOf" srcId="{C468D1CE-009C-441F-B771-7E3B607FD7A6}" destId="{1B39C6AE-1A42-4EE2-B8F5-1B35EA07FB57}" srcOrd="0" destOrd="0" presId="urn:microsoft.com/office/officeart/2005/8/layout/vList3"/>
    <dgm:cxn modelId="{E12F6D7B-5376-424E-860C-AA5C03628FFF}" srcId="{C468D1CE-009C-441F-B771-7E3B607FD7A6}" destId="{E4B510DE-F9D4-4DBD-B856-8F9DF4DEE5A8}" srcOrd="2" destOrd="0" parTransId="{D95C575C-6D9E-4BDA-BF66-F26779A2AD18}" sibTransId="{BC1CB504-4783-49DD-B117-9EA5538B575F}"/>
    <dgm:cxn modelId="{1F4BCD4C-E049-4103-AD3F-DD2CF580B442}" srcId="{C468D1CE-009C-441F-B771-7E3B607FD7A6}" destId="{B74C5CB9-947E-4788-B6E7-826CEC3C12C2}" srcOrd="0" destOrd="0" parTransId="{1C55A5FF-FF51-40D8-81EB-A9A83B814A1D}" sibTransId="{C9E965CB-588F-4E4A-8996-9D83D316A5BA}"/>
    <dgm:cxn modelId="{C6FCD38E-FB66-4EF5-82CB-CCC4676BC081}" type="presParOf" srcId="{1B39C6AE-1A42-4EE2-B8F5-1B35EA07FB57}" destId="{BBFEB196-2C13-40F0-9416-569A207E82AD}" srcOrd="0" destOrd="0" presId="urn:microsoft.com/office/officeart/2005/8/layout/vList3"/>
    <dgm:cxn modelId="{00ADCCBA-3F68-470F-8176-0B1B5801077D}" type="presParOf" srcId="{BBFEB196-2C13-40F0-9416-569A207E82AD}" destId="{526C13A5-4EFC-4F36-9C40-1F0A9CDBAD77}" srcOrd="0" destOrd="0" presId="urn:microsoft.com/office/officeart/2005/8/layout/vList3"/>
    <dgm:cxn modelId="{A3DFEC75-AF4A-4F78-BA4F-70029F535BB2}" type="presParOf" srcId="{BBFEB196-2C13-40F0-9416-569A207E82AD}" destId="{4115926A-B13C-477B-9FD8-C073E3B29020}" srcOrd="1" destOrd="0" presId="urn:microsoft.com/office/officeart/2005/8/layout/vList3"/>
    <dgm:cxn modelId="{BB0DAD3A-345E-4BA5-B507-7FD78C4E0771}" type="presParOf" srcId="{1B39C6AE-1A42-4EE2-B8F5-1B35EA07FB57}" destId="{82F1DE46-1518-46D0-A63D-C845A348CF9E}" srcOrd="1" destOrd="0" presId="urn:microsoft.com/office/officeart/2005/8/layout/vList3"/>
    <dgm:cxn modelId="{63282E8F-0F51-4E02-B557-5D9946B161DA}" type="presParOf" srcId="{1B39C6AE-1A42-4EE2-B8F5-1B35EA07FB57}" destId="{A64F1D91-7947-4472-81A0-79D9AD4F1469}" srcOrd="2" destOrd="0" presId="urn:microsoft.com/office/officeart/2005/8/layout/vList3"/>
    <dgm:cxn modelId="{CA0D2009-A7D6-4AF4-B2BE-2130A3AFC941}" type="presParOf" srcId="{A64F1D91-7947-4472-81A0-79D9AD4F1469}" destId="{626EEB19-1B97-40B2-AE8F-37E3BD222902}" srcOrd="0" destOrd="0" presId="urn:microsoft.com/office/officeart/2005/8/layout/vList3"/>
    <dgm:cxn modelId="{70F5C52A-B5FF-48FE-9EC6-B6B6B1ECAC3A}" type="presParOf" srcId="{A64F1D91-7947-4472-81A0-79D9AD4F1469}" destId="{E4746342-63B7-4CCA-A38F-FBF7965EA498}" srcOrd="1" destOrd="0" presId="urn:microsoft.com/office/officeart/2005/8/layout/vList3"/>
    <dgm:cxn modelId="{55F99409-A248-4D50-921D-E16D064E4F7E}" type="presParOf" srcId="{1B39C6AE-1A42-4EE2-B8F5-1B35EA07FB57}" destId="{B8DC7FA5-DB78-4023-8892-89A561463424}" srcOrd="3" destOrd="0" presId="urn:microsoft.com/office/officeart/2005/8/layout/vList3"/>
    <dgm:cxn modelId="{ADC82C22-6C8B-4303-AE9C-6D5BCF162171}" type="presParOf" srcId="{1B39C6AE-1A42-4EE2-B8F5-1B35EA07FB57}" destId="{68EF8C53-7A07-40B5-93FA-503A5B2E17A5}" srcOrd="4" destOrd="0" presId="urn:microsoft.com/office/officeart/2005/8/layout/vList3"/>
    <dgm:cxn modelId="{183E548F-1D69-42BA-A073-7A3C9BD4EECA}" type="presParOf" srcId="{68EF8C53-7A07-40B5-93FA-503A5B2E17A5}" destId="{1FA10E36-6978-427D-BE1A-CAD01A25EEB1}" srcOrd="0" destOrd="0" presId="urn:microsoft.com/office/officeart/2005/8/layout/vList3"/>
    <dgm:cxn modelId="{75752578-B710-4C58-9B2E-7F9EB6FCF45B}" type="presParOf" srcId="{68EF8C53-7A07-40B5-93FA-503A5B2E17A5}" destId="{B87AF734-6AD9-4DAE-9867-C2299113FEC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E328936-9C41-4B8D-A989-7AAB30A481AC}" type="doc">
      <dgm:prSet loTypeId="urn:microsoft.com/office/officeart/2005/8/layout/hierarchy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F84F99F-7836-4FE5-A3E6-CE47A7B3A528}">
      <dgm:prSet phldrT="[Текст]" custT="1"/>
      <dgm:spPr/>
      <dgm:t>
        <a:bodyPr/>
        <a:lstStyle/>
        <a:p>
          <a:r>
            <a: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ГИА может быть организована на дому для лиц, имеющих:</a:t>
          </a:r>
          <a:endParaRPr lang="ru-RU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5894D026-8739-4285-AE0B-398735C590E0}" type="parTrans" cxnId="{BA00B626-2A5D-4214-97D7-5A4F7F33B7E3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22F5BE22-BB4B-4BAB-AD4F-7D6C9A3B6395}" type="sibTrans" cxnId="{BA00B626-2A5D-4214-97D7-5A4F7F33B7E3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CAE14B1D-C2DD-4D91-BC6F-41CA2711B7A2}">
      <dgm:prSet phldrT="[Текст]"/>
      <dgm:spPr/>
      <dgm:t>
        <a:bodyPr/>
        <a:lstStyle/>
        <a:p>
          <a:r>
            <a:rPr lang="ru-RU" dirty="0" smtClean="0">
              <a:latin typeface="Cambria" pitchFamily="18" charset="0"/>
            </a:rPr>
            <a:t>медицинские основания (медицинская справка) для обучения на дому</a:t>
          </a:r>
          <a:endParaRPr lang="ru-RU" dirty="0">
            <a:latin typeface="Cambria" pitchFamily="18" charset="0"/>
          </a:endParaRPr>
        </a:p>
      </dgm:t>
    </dgm:pt>
    <dgm:pt modelId="{23E02986-A076-404E-B079-08BE880DE23D}" type="parTrans" cxnId="{B97BF685-15AF-4F82-A685-4B0703C6E9E7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2FE1BC7E-DB20-45B4-810B-5EFD1FF41CD8}" type="sibTrans" cxnId="{B97BF685-15AF-4F82-A685-4B0703C6E9E7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F037472A-2B92-41F7-88F9-A26DE52D6577}">
      <dgm:prSet/>
      <dgm:spPr/>
      <dgm:t>
        <a:bodyPr/>
        <a:lstStyle/>
        <a:p>
          <a:r>
            <a:rPr lang="ru-RU" dirty="0" smtClean="0">
              <a:latin typeface="Cambria" pitchFamily="18" charset="0"/>
            </a:rPr>
            <a:t>соответствующие рекомендации психолого-медико-педагогической комиссии</a:t>
          </a:r>
          <a:endParaRPr lang="ru-RU" dirty="0">
            <a:latin typeface="Cambria" pitchFamily="18" charset="0"/>
          </a:endParaRPr>
        </a:p>
      </dgm:t>
    </dgm:pt>
    <dgm:pt modelId="{0FB07B15-E181-4CBE-B890-2D956E09D89A}" type="parTrans" cxnId="{69E69BC7-4F62-4C5E-9470-11F8F569A858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0A9AA65C-9971-409B-A5B8-BCAB1765BC09}" type="sibTrans" cxnId="{69E69BC7-4F62-4C5E-9470-11F8F569A858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B84BC215-F5F1-4AB2-98E4-C7BC822B15C6}" type="pres">
      <dgm:prSet presAssocID="{9E328936-9C41-4B8D-A989-7AAB30A481A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41A8C36-27F9-486F-9542-EB5A6693FE4B}" type="pres">
      <dgm:prSet presAssocID="{EF84F99F-7836-4FE5-A3E6-CE47A7B3A528}" presName="root" presStyleCnt="0"/>
      <dgm:spPr/>
    </dgm:pt>
    <dgm:pt modelId="{AC6FBE71-2599-4737-BD33-F21E45E5191A}" type="pres">
      <dgm:prSet presAssocID="{EF84F99F-7836-4FE5-A3E6-CE47A7B3A528}" presName="rootComposite" presStyleCnt="0"/>
      <dgm:spPr/>
    </dgm:pt>
    <dgm:pt modelId="{B971D1FD-2080-47FD-916F-D4A0C120B79B}" type="pres">
      <dgm:prSet presAssocID="{EF84F99F-7836-4FE5-A3E6-CE47A7B3A528}" presName="rootText" presStyleLbl="node1" presStyleIdx="0" presStyleCnt="1" custScaleX="319670"/>
      <dgm:spPr/>
      <dgm:t>
        <a:bodyPr/>
        <a:lstStyle/>
        <a:p>
          <a:endParaRPr lang="ru-RU"/>
        </a:p>
      </dgm:t>
    </dgm:pt>
    <dgm:pt modelId="{52F54F0D-C1B9-4C91-A4C7-44458CD6A415}" type="pres">
      <dgm:prSet presAssocID="{EF84F99F-7836-4FE5-A3E6-CE47A7B3A528}" presName="rootConnector" presStyleLbl="node1" presStyleIdx="0" presStyleCnt="1"/>
      <dgm:spPr/>
      <dgm:t>
        <a:bodyPr/>
        <a:lstStyle/>
        <a:p>
          <a:endParaRPr lang="ru-RU"/>
        </a:p>
      </dgm:t>
    </dgm:pt>
    <dgm:pt modelId="{62A5DE2C-4FA0-477F-B8BA-571B8AD58754}" type="pres">
      <dgm:prSet presAssocID="{EF84F99F-7836-4FE5-A3E6-CE47A7B3A528}" presName="childShape" presStyleCnt="0"/>
      <dgm:spPr/>
    </dgm:pt>
    <dgm:pt modelId="{6848541C-BA82-4BFF-9DAD-483B2330DD42}" type="pres">
      <dgm:prSet presAssocID="{23E02986-A076-404E-B079-08BE880DE23D}" presName="Name13" presStyleLbl="parChTrans1D2" presStyleIdx="0" presStyleCnt="2"/>
      <dgm:spPr/>
      <dgm:t>
        <a:bodyPr/>
        <a:lstStyle/>
        <a:p>
          <a:endParaRPr lang="ru-RU"/>
        </a:p>
      </dgm:t>
    </dgm:pt>
    <dgm:pt modelId="{5F5731DD-06D3-4DB8-9113-EC9BA7C24DF7}" type="pres">
      <dgm:prSet presAssocID="{CAE14B1D-C2DD-4D91-BC6F-41CA2711B7A2}" presName="childText" presStyleLbl="bgAcc1" presStyleIdx="0" presStyleCnt="2" custScaleX="2451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61B487-BB01-4A80-99A0-8CBCCA79132E}" type="pres">
      <dgm:prSet presAssocID="{0FB07B15-E181-4CBE-B890-2D956E09D89A}" presName="Name13" presStyleLbl="parChTrans1D2" presStyleIdx="1" presStyleCnt="2"/>
      <dgm:spPr/>
      <dgm:t>
        <a:bodyPr/>
        <a:lstStyle/>
        <a:p>
          <a:endParaRPr lang="ru-RU"/>
        </a:p>
      </dgm:t>
    </dgm:pt>
    <dgm:pt modelId="{10A57892-A0F4-4D0B-895B-920C0476F833}" type="pres">
      <dgm:prSet presAssocID="{F037472A-2B92-41F7-88F9-A26DE52D6577}" presName="childText" presStyleLbl="bgAcc1" presStyleIdx="1" presStyleCnt="2" custScaleX="2474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AAB092-400A-43F9-BE3A-23704A2B030C}" type="presOf" srcId="{0FB07B15-E181-4CBE-B890-2D956E09D89A}" destId="{AE61B487-BB01-4A80-99A0-8CBCCA79132E}" srcOrd="0" destOrd="0" presId="urn:microsoft.com/office/officeart/2005/8/layout/hierarchy3"/>
    <dgm:cxn modelId="{3F838AD8-5821-4F5B-84AB-372D9ECC6D86}" type="presOf" srcId="{9E328936-9C41-4B8D-A989-7AAB30A481AC}" destId="{B84BC215-F5F1-4AB2-98E4-C7BC822B15C6}" srcOrd="0" destOrd="0" presId="urn:microsoft.com/office/officeart/2005/8/layout/hierarchy3"/>
    <dgm:cxn modelId="{69E69BC7-4F62-4C5E-9470-11F8F569A858}" srcId="{EF84F99F-7836-4FE5-A3E6-CE47A7B3A528}" destId="{F037472A-2B92-41F7-88F9-A26DE52D6577}" srcOrd="1" destOrd="0" parTransId="{0FB07B15-E181-4CBE-B890-2D956E09D89A}" sibTransId="{0A9AA65C-9971-409B-A5B8-BCAB1765BC09}"/>
    <dgm:cxn modelId="{BC2AAA64-2048-4552-AF9B-E8FF823B104A}" type="presOf" srcId="{CAE14B1D-C2DD-4D91-BC6F-41CA2711B7A2}" destId="{5F5731DD-06D3-4DB8-9113-EC9BA7C24DF7}" srcOrd="0" destOrd="0" presId="urn:microsoft.com/office/officeart/2005/8/layout/hierarchy3"/>
    <dgm:cxn modelId="{C77DB202-8201-442D-8CE3-1FFEBB08EE9A}" type="presOf" srcId="{23E02986-A076-404E-B079-08BE880DE23D}" destId="{6848541C-BA82-4BFF-9DAD-483B2330DD42}" srcOrd="0" destOrd="0" presId="urn:microsoft.com/office/officeart/2005/8/layout/hierarchy3"/>
    <dgm:cxn modelId="{0A198F70-67B7-4C60-9BAB-49D0FC21509D}" type="presOf" srcId="{EF84F99F-7836-4FE5-A3E6-CE47A7B3A528}" destId="{B971D1FD-2080-47FD-916F-D4A0C120B79B}" srcOrd="0" destOrd="0" presId="urn:microsoft.com/office/officeart/2005/8/layout/hierarchy3"/>
    <dgm:cxn modelId="{B97BF685-15AF-4F82-A685-4B0703C6E9E7}" srcId="{EF84F99F-7836-4FE5-A3E6-CE47A7B3A528}" destId="{CAE14B1D-C2DD-4D91-BC6F-41CA2711B7A2}" srcOrd="0" destOrd="0" parTransId="{23E02986-A076-404E-B079-08BE880DE23D}" sibTransId="{2FE1BC7E-DB20-45B4-810B-5EFD1FF41CD8}"/>
    <dgm:cxn modelId="{F580265E-F32C-489F-A955-D3B644775340}" type="presOf" srcId="{F037472A-2B92-41F7-88F9-A26DE52D6577}" destId="{10A57892-A0F4-4D0B-895B-920C0476F833}" srcOrd="0" destOrd="0" presId="urn:microsoft.com/office/officeart/2005/8/layout/hierarchy3"/>
    <dgm:cxn modelId="{BA00B626-2A5D-4214-97D7-5A4F7F33B7E3}" srcId="{9E328936-9C41-4B8D-A989-7AAB30A481AC}" destId="{EF84F99F-7836-4FE5-A3E6-CE47A7B3A528}" srcOrd="0" destOrd="0" parTransId="{5894D026-8739-4285-AE0B-398735C590E0}" sibTransId="{22F5BE22-BB4B-4BAB-AD4F-7D6C9A3B6395}"/>
    <dgm:cxn modelId="{125BA5BF-80AE-424E-98D5-4970CB247E4C}" type="presOf" srcId="{EF84F99F-7836-4FE5-A3E6-CE47A7B3A528}" destId="{52F54F0D-C1B9-4C91-A4C7-44458CD6A415}" srcOrd="1" destOrd="0" presId="urn:microsoft.com/office/officeart/2005/8/layout/hierarchy3"/>
    <dgm:cxn modelId="{0F8911EE-5133-4DCD-8F40-F976A66CEC3E}" type="presParOf" srcId="{B84BC215-F5F1-4AB2-98E4-C7BC822B15C6}" destId="{F41A8C36-27F9-486F-9542-EB5A6693FE4B}" srcOrd="0" destOrd="0" presId="urn:microsoft.com/office/officeart/2005/8/layout/hierarchy3"/>
    <dgm:cxn modelId="{F7425348-937E-4E42-A4CC-1EB3FB3C74E7}" type="presParOf" srcId="{F41A8C36-27F9-486F-9542-EB5A6693FE4B}" destId="{AC6FBE71-2599-4737-BD33-F21E45E5191A}" srcOrd="0" destOrd="0" presId="urn:microsoft.com/office/officeart/2005/8/layout/hierarchy3"/>
    <dgm:cxn modelId="{1E7EABF1-4744-45DA-90B9-4C863ED8EF97}" type="presParOf" srcId="{AC6FBE71-2599-4737-BD33-F21E45E5191A}" destId="{B971D1FD-2080-47FD-916F-D4A0C120B79B}" srcOrd="0" destOrd="0" presId="urn:microsoft.com/office/officeart/2005/8/layout/hierarchy3"/>
    <dgm:cxn modelId="{188EC7AB-FB54-452A-A073-190D2E6004C2}" type="presParOf" srcId="{AC6FBE71-2599-4737-BD33-F21E45E5191A}" destId="{52F54F0D-C1B9-4C91-A4C7-44458CD6A415}" srcOrd="1" destOrd="0" presId="urn:microsoft.com/office/officeart/2005/8/layout/hierarchy3"/>
    <dgm:cxn modelId="{80853E06-C968-4F3B-9907-76855A313D9E}" type="presParOf" srcId="{F41A8C36-27F9-486F-9542-EB5A6693FE4B}" destId="{62A5DE2C-4FA0-477F-B8BA-571B8AD58754}" srcOrd="1" destOrd="0" presId="urn:microsoft.com/office/officeart/2005/8/layout/hierarchy3"/>
    <dgm:cxn modelId="{0FFAAD3F-764D-47E1-B653-6BC87FE16253}" type="presParOf" srcId="{62A5DE2C-4FA0-477F-B8BA-571B8AD58754}" destId="{6848541C-BA82-4BFF-9DAD-483B2330DD42}" srcOrd="0" destOrd="0" presId="urn:microsoft.com/office/officeart/2005/8/layout/hierarchy3"/>
    <dgm:cxn modelId="{4BDDA582-0C3A-4D07-B6DF-57431911A427}" type="presParOf" srcId="{62A5DE2C-4FA0-477F-B8BA-571B8AD58754}" destId="{5F5731DD-06D3-4DB8-9113-EC9BA7C24DF7}" srcOrd="1" destOrd="0" presId="urn:microsoft.com/office/officeart/2005/8/layout/hierarchy3"/>
    <dgm:cxn modelId="{2E674B26-D742-4F14-B841-1F328AC2D8A0}" type="presParOf" srcId="{62A5DE2C-4FA0-477F-B8BA-571B8AD58754}" destId="{AE61B487-BB01-4A80-99A0-8CBCCA79132E}" srcOrd="2" destOrd="0" presId="urn:microsoft.com/office/officeart/2005/8/layout/hierarchy3"/>
    <dgm:cxn modelId="{01D9F460-2196-4C68-BA04-CF0A30F110C5}" type="presParOf" srcId="{62A5DE2C-4FA0-477F-B8BA-571B8AD58754}" destId="{10A57892-A0F4-4D0B-895B-920C0476F833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4F4EEDB-393A-441E-8C2A-D6E90A9DC8FC}" type="doc">
      <dgm:prSet loTypeId="urn:microsoft.com/office/officeart/2008/layout/HalfCircleOrganizationChart" loCatId="hierarchy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E2A944F-173B-473C-9D95-D45A63BBCF09}">
      <dgm:prSet phldrT="[Текст]" custT="1"/>
      <dgm:spPr/>
      <dgm:t>
        <a:bodyPr/>
        <a:lstStyle/>
        <a:p>
          <a:pPr algn="ctr"/>
          <a:r>
            <a:rPr lang="ru-RU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СПО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F4B650F1-22E0-45D5-843D-FBF5B867DB5A}" type="parTrans" cxnId="{0478B898-D08C-4FD0-8A59-842C45C79A14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717A065A-6EFD-44DA-B952-5B49A3CAA50A}" type="sibTrans" cxnId="{0478B898-D08C-4FD0-8A59-842C45C79A14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67821262-5740-42B4-A2AC-1CEF96B35882}" type="asst">
      <dgm:prSet phldrT="[Текст]" custT="1"/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Выпускники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6BB77782-5145-47D3-B400-29BCE7E2EA83}" type="parTrans" cxnId="{9DC0046D-374D-494D-8758-3FC4768E68F3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C81AA90E-5148-4A9F-A48D-2FC645669D21}" type="sibTrans" cxnId="{9DC0046D-374D-494D-8758-3FC4768E68F3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2046F091-5616-4135-AD24-CE91AD2CC224}" type="asst">
      <dgm:prSet phldrT="[Текст]" custT="1"/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Обучающиеся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E2362ECA-F92D-4896-972F-0BFDAB2D6C1E}" type="parTrans" cxnId="{F470C4D6-FB33-4076-B3D0-FDB694B7ECA5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79E4A611-3D72-4C8D-B212-994932B986EE}" type="sibTrans" cxnId="{F470C4D6-FB33-4076-B3D0-FDB694B7ECA5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96892082-6A69-4B90-AEF4-6326A4A71A37}" type="asst">
      <dgm:prSet phldrT="[Текст]"/>
      <dgm:spPr/>
      <dgm:t>
        <a:bodyPr/>
        <a:lstStyle/>
        <a:p>
          <a:r>
            <a:rPr lang="ru-RU" b="1" dirty="0" smtClean="0">
              <a:latin typeface="Cambria" pitchFamily="18" charset="0"/>
            </a:rPr>
            <a:t>Вступительные испытания в ВУЗе (диплом об образовании</a:t>
          </a:r>
          <a:r>
            <a:rPr lang="ru-RU" dirty="0" smtClean="0">
              <a:latin typeface="Cambria" pitchFamily="18" charset="0"/>
            </a:rPr>
            <a:t>)</a:t>
          </a:r>
          <a:endParaRPr lang="ru-RU" dirty="0">
            <a:latin typeface="Cambria" pitchFamily="18" charset="0"/>
          </a:endParaRPr>
        </a:p>
      </dgm:t>
    </dgm:pt>
    <dgm:pt modelId="{C0943C65-E3C4-412A-8E8C-BD5170EA8925}" type="parTrans" cxnId="{0F7580E6-BA0C-44FE-8FA9-0D7686673596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98FD890C-D3B1-404F-B7D8-32D71FAFF5B7}" type="sibTrans" cxnId="{0F7580E6-BA0C-44FE-8FA9-0D7686673596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641850CC-3FBC-4296-B0BE-C6BF89523989}" type="asst">
      <dgm:prSet phldrT="[Текст]"/>
      <dgm:spPr/>
      <dgm:t>
        <a:bodyPr/>
        <a:lstStyle/>
        <a:p>
          <a:r>
            <a:rPr lang="ru-RU" b="1" dirty="0" smtClean="0">
              <a:latin typeface="Cambria" pitchFamily="18" charset="0"/>
            </a:rPr>
            <a:t>ГИА в порядке экстерната (аттестат о среднем общем образовании)</a:t>
          </a:r>
          <a:endParaRPr lang="ru-RU" b="1" dirty="0">
            <a:latin typeface="Cambria" pitchFamily="18" charset="0"/>
          </a:endParaRPr>
        </a:p>
      </dgm:t>
    </dgm:pt>
    <dgm:pt modelId="{AA9B7521-0B58-4CCD-A86E-EFA4B90F6601}" type="parTrans" cxnId="{902460A6-AADC-4775-8E25-C3948807487D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7BB82D21-0ACC-4AEC-B595-B9F26A7CF16B}" type="sibTrans" cxnId="{902460A6-AADC-4775-8E25-C3948807487D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BFB72BB9-B532-49EC-B0AA-F34349119BC2}" type="pres">
      <dgm:prSet presAssocID="{34F4EEDB-393A-441E-8C2A-D6E90A9DC8FC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F7F4E8B-DACA-4D30-B466-3F8705D9F035}" type="pres">
      <dgm:prSet presAssocID="{3E2A944F-173B-473C-9D95-D45A63BBCF09}" presName="hierRoot1" presStyleCnt="0">
        <dgm:presLayoutVars>
          <dgm:hierBranch val="init"/>
        </dgm:presLayoutVars>
      </dgm:prSet>
      <dgm:spPr/>
    </dgm:pt>
    <dgm:pt modelId="{28A1B6CB-1659-4F06-B3D5-0FD5EB4A5BBC}" type="pres">
      <dgm:prSet presAssocID="{3E2A944F-173B-473C-9D95-D45A63BBCF09}" presName="rootComposite1" presStyleCnt="0"/>
      <dgm:spPr/>
    </dgm:pt>
    <dgm:pt modelId="{85B83497-9428-43E2-80EE-32F9895D3CD6}" type="pres">
      <dgm:prSet presAssocID="{3E2A944F-173B-473C-9D95-D45A63BBCF09}" presName="rootText1" presStyleLbl="alignAcc1" presStyleIdx="0" presStyleCnt="0" custLinFactNeighborX="28327" custLinFactNeighborY="-3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B9D80DD-ABD3-4A6E-B70E-64528CD089D2}" type="pres">
      <dgm:prSet presAssocID="{3E2A944F-173B-473C-9D95-D45A63BBCF09}" presName="topArc1" presStyleLbl="parChTrans1D1" presStyleIdx="0" presStyleCnt="10"/>
      <dgm:spPr/>
    </dgm:pt>
    <dgm:pt modelId="{2B657354-453B-4B7E-BB76-0B9738087197}" type="pres">
      <dgm:prSet presAssocID="{3E2A944F-173B-473C-9D95-D45A63BBCF09}" presName="bottomArc1" presStyleLbl="parChTrans1D1" presStyleIdx="1" presStyleCnt="10"/>
      <dgm:spPr/>
    </dgm:pt>
    <dgm:pt modelId="{2F01D8F8-41B8-44BB-A022-59A694B8440E}" type="pres">
      <dgm:prSet presAssocID="{3E2A944F-173B-473C-9D95-D45A63BBCF09}" presName="topConnNode1" presStyleLbl="node1" presStyleIdx="0" presStyleCnt="0"/>
      <dgm:spPr/>
      <dgm:t>
        <a:bodyPr/>
        <a:lstStyle/>
        <a:p>
          <a:endParaRPr lang="ru-RU"/>
        </a:p>
      </dgm:t>
    </dgm:pt>
    <dgm:pt modelId="{B02CA89B-D099-4C48-BFBE-E73EB00B4391}" type="pres">
      <dgm:prSet presAssocID="{3E2A944F-173B-473C-9D95-D45A63BBCF09}" presName="hierChild2" presStyleCnt="0"/>
      <dgm:spPr/>
    </dgm:pt>
    <dgm:pt modelId="{BF4E1E1A-C186-4C9E-9EE4-B67549AB8D31}" type="pres">
      <dgm:prSet presAssocID="{3E2A944F-173B-473C-9D95-D45A63BBCF09}" presName="hierChild3" presStyleCnt="0"/>
      <dgm:spPr/>
    </dgm:pt>
    <dgm:pt modelId="{F2995B29-8E5F-480F-8B69-757EF5BA1AF3}" type="pres">
      <dgm:prSet presAssocID="{6BB77782-5145-47D3-B400-29BCE7E2EA83}" presName="Name101" presStyleLbl="parChTrans1D2" presStyleIdx="0" presStyleCnt="2"/>
      <dgm:spPr/>
      <dgm:t>
        <a:bodyPr/>
        <a:lstStyle/>
        <a:p>
          <a:endParaRPr lang="ru-RU"/>
        </a:p>
      </dgm:t>
    </dgm:pt>
    <dgm:pt modelId="{7DD3D9F0-5199-43C4-ADF4-CB4D682E8EA0}" type="pres">
      <dgm:prSet presAssocID="{67821262-5740-42B4-A2AC-1CEF96B35882}" presName="hierRoot3" presStyleCnt="0">
        <dgm:presLayoutVars>
          <dgm:hierBranch val="init"/>
        </dgm:presLayoutVars>
      </dgm:prSet>
      <dgm:spPr/>
    </dgm:pt>
    <dgm:pt modelId="{EBE6C7DD-1117-447E-B739-233B920546F6}" type="pres">
      <dgm:prSet presAssocID="{67821262-5740-42B4-A2AC-1CEF96B35882}" presName="rootComposite3" presStyleCnt="0"/>
      <dgm:spPr/>
    </dgm:pt>
    <dgm:pt modelId="{E35BBFF6-845A-4D3F-8C47-0D724FD22F00}" type="pres">
      <dgm:prSet presAssocID="{67821262-5740-42B4-A2AC-1CEF96B35882}" presName="rootText3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10843E0-96CC-46A3-896D-C161044A6FD7}" type="pres">
      <dgm:prSet presAssocID="{67821262-5740-42B4-A2AC-1CEF96B35882}" presName="topArc3" presStyleLbl="parChTrans1D1" presStyleIdx="2" presStyleCnt="10"/>
      <dgm:spPr/>
    </dgm:pt>
    <dgm:pt modelId="{3A6BB85D-88DE-4493-B8D0-6C72A8E7E048}" type="pres">
      <dgm:prSet presAssocID="{67821262-5740-42B4-A2AC-1CEF96B35882}" presName="bottomArc3" presStyleLbl="parChTrans1D1" presStyleIdx="3" presStyleCnt="10"/>
      <dgm:spPr/>
    </dgm:pt>
    <dgm:pt modelId="{C22BA2AD-D822-4DE4-952C-A11A53A8152E}" type="pres">
      <dgm:prSet presAssocID="{67821262-5740-42B4-A2AC-1CEF96B35882}" presName="topConnNode3" presStyleLbl="asst1" presStyleIdx="0" presStyleCnt="0"/>
      <dgm:spPr/>
      <dgm:t>
        <a:bodyPr/>
        <a:lstStyle/>
        <a:p>
          <a:endParaRPr lang="ru-RU"/>
        </a:p>
      </dgm:t>
    </dgm:pt>
    <dgm:pt modelId="{7E2BE366-36D4-441D-B558-B9292C4A97E1}" type="pres">
      <dgm:prSet presAssocID="{67821262-5740-42B4-A2AC-1CEF96B35882}" presName="hierChild6" presStyleCnt="0"/>
      <dgm:spPr/>
    </dgm:pt>
    <dgm:pt modelId="{86F103CC-A262-401F-BCF7-C0F3256A2AB0}" type="pres">
      <dgm:prSet presAssocID="{67821262-5740-42B4-A2AC-1CEF96B35882}" presName="hierChild7" presStyleCnt="0"/>
      <dgm:spPr/>
    </dgm:pt>
    <dgm:pt modelId="{343B6DA5-0A4A-418E-ACF9-A2EA31E508C4}" type="pres">
      <dgm:prSet presAssocID="{C0943C65-E3C4-412A-8E8C-BD5170EA8925}" presName="Name101" presStyleLbl="parChTrans1D3" presStyleIdx="0" presStyleCnt="2"/>
      <dgm:spPr/>
      <dgm:t>
        <a:bodyPr/>
        <a:lstStyle/>
        <a:p>
          <a:endParaRPr lang="ru-RU"/>
        </a:p>
      </dgm:t>
    </dgm:pt>
    <dgm:pt modelId="{684E70F5-BFF1-45F9-9171-D43AAC1F1772}" type="pres">
      <dgm:prSet presAssocID="{96892082-6A69-4B90-AEF4-6326A4A71A37}" presName="hierRoot3" presStyleCnt="0">
        <dgm:presLayoutVars>
          <dgm:hierBranch val="init"/>
        </dgm:presLayoutVars>
      </dgm:prSet>
      <dgm:spPr/>
    </dgm:pt>
    <dgm:pt modelId="{87498ADA-F9E1-461D-B411-0C49BE3B3AA9}" type="pres">
      <dgm:prSet presAssocID="{96892082-6A69-4B90-AEF4-6326A4A71A37}" presName="rootComposite3" presStyleCnt="0"/>
      <dgm:spPr/>
    </dgm:pt>
    <dgm:pt modelId="{CF191C4D-CC34-4C14-B3CA-9C99DC8B1F56}" type="pres">
      <dgm:prSet presAssocID="{96892082-6A69-4B90-AEF4-6326A4A71A37}" presName="rootText3" presStyleLbl="alignAcc1" presStyleIdx="0" presStyleCnt="0" custScaleX="1207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705C62F-9139-47A0-BBA3-1059AA231F93}" type="pres">
      <dgm:prSet presAssocID="{96892082-6A69-4B90-AEF4-6326A4A71A37}" presName="topArc3" presStyleLbl="parChTrans1D1" presStyleIdx="4" presStyleCnt="10"/>
      <dgm:spPr/>
    </dgm:pt>
    <dgm:pt modelId="{106D0B51-B33A-472B-AE63-968E5DD8C914}" type="pres">
      <dgm:prSet presAssocID="{96892082-6A69-4B90-AEF4-6326A4A71A37}" presName="bottomArc3" presStyleLbl="parChTrans1D1" presStyleIdx="5" presStyleCnt="10"/>
      <dgm:spPr/>
    </dgm:pt>
    <dgm:pt modelId="{7B83A80C-D489-4EB7-AC8D-AF041D40E2A9}" type="pres">
      <dgm:prSet presAssocID="{96892082-6A69-4B90-AEF4-6326A4A71A37}" presName="topConnNode3" presStyleLbl="asst1" presStyleIdx="0" presStyleCnt="0"/>
      <dgm:spPr/>
      <dgm:t>
        <a:bodyPr/>
        <a:lstStyle/>
        <a:p>
          <a:endParaRPr lang="ru-RU"/>
        </a:p>
      </dgm:t>
    </dgm:pt>
    <dgm:pt modelId="{A2552056-B856-4E9D-8397-E34DEFDA2986}" type="pres">
      <dgm:prSet presAssocID="{96892082-6A69-4B90-AEF4-6326A4A71A37}" presName="hierChild6" presStyleCnt="0"/>
      <dgm:spPr/>
    </dgm:pt>
    <dgm:pt modelId="{BF730F3C-62BF-462E-8979-ABD23DAFF893}" type="pres">
      <dgm:prSet presAssocID="{96892082-6A69-4B90-AEF4-6326A4A71A37}" presName="hierChild7" presStyleCnt="0"/>
      <dgm:spPr/>
    </dgm:pt>
    <dgm:pt modelId="{6B7A346C-2017-47EA-8FAE-F7713CEBE3E3}" type="pres">
      <dgm:prSet presAssocID="{E2362ECA-F92D-4896-972F-0BFDAB2D6C1E}" presName="Name101" presStyleLbl="parChTrans1D2" presStyleIdx="1" presStyleCnt="2"/>
      <dgm:spPr/>
      <dgm:t>
        <a:bodyPr/>
        <a:lstStyle/>
        <a:p>
          <a:endParaRPr lang="ru-RU"/>
        </a:p>
      </dgm:t>
    </dgm:pt>
    <dgm:pt modelId="{F0CF13C3-5A6F-405D-B0E0-4D83C85EE219}" type="pres">
      <dgm:prSet presAssocID="{2046F091-5616-4135-AD24-CE91AD2CC224}" presName="hierRoot3" presStyleCnt="0">
        <dgm:presLayoutVars>
          <dgm:hierBranch val="init"/>
        </dgm:presLayoutVars>
      </dgm:prSet>
      <dgm:spPr/>
    </dgm:pt>
    <dgm:pt modelId="{8CC3C50C-2EB7-4FD0-9260-D5A74C2EB4EC}" type="pres">
      <dgm:prSet presAssocID="{2046F091-5616-4135-AD24-CE91AD2CC224}" presName="rootComposite3" presStyleCnt="0"/>
      <dgm:spPr/>
    </dgm:pt>
    <dgm:pt modelId="{E8DCA059-46C2-4ED3-A906-C5C7F73E4476}" type="pres">
      <dgm:prSet presAssocID="{2046F091-5616-4135-AD24-CE91AD2CC224}" presName="rootText3" presStyleLbl="alignAcc1" presStyleIdx="0" presStyleCnt="0" custScaleX="1095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2DE043F-36A5-4C64-88BC-2F57BA8A9BEC}" type="pres">
      <dgm:prSet presAssocID="{2046F091-5616-4135-AD24-CE91AD2CC224}" presName="topArc3" presStyleLbl="parChTrans1D1" presStyleIdx="6" presStyleCnt="10"/>
      <dgm:spPr/>
    </dgm:pt>
    <dgm:pt modelId="{F03E70C5-11B2-4206-BBC8-A0C89EA099FE}" type="pres">
      <dgm:prSet presAssocID="{2046F091-5616-4135-AD24-CE91AD2CC224}" presName="bottomArc3" presStyleLbl="parChTrans1D1" presStyleIdx="7" presStyleCnt="10"/>
      <dgm:spPr/>
    </dgm:pt>
    <dgm:pt modelId="{4859AD55-169E-46CF-8B66-0D0BF4B38BF2}" type="pres">
      <dgm:prSet presAssocID="{2046F091-5616-4135-AD24-CE91AD2CC224}" presName="topConnNode3" presStyleLbl="asst1" presStyleIdx="0" presStyleCnt="0"/>
      <dgm:spPr/>
      <dgm:t>
        <a:bodyPr/>
        <a:lstStyle/>
        <a:p>
          <a:endParaRPr lang="ru-RU"/>
        </a:p>
      </dgm:t>
    </dgm:pt>
    <dgm:pt modelId="{AB2BA6FA-363E-452D-B349-4BF4D27F5CD1}" type="pres">
      <dgm:prSet presAssocID="{2046F091-5616-4135-AD24-CE91AD2CC224}" presName="hierChild6" presStyleCnt="0"/>
      <dgm:spPr/>
    </dgm:pt>
    <dgm:pt modelId="{2A24B0F9-6275-4697-A458-FA31A7A147B3}" type="pres">
      <dgm:prSet presAssocID="{2046F091-5616-4135-AD24-CE91AD2CC224}" presName="hierChild7" presStyleCnt="0"/>
      <dgm:spPr/>
    </dgm:pt>
    <dgm:pt modelId="{D8706518-0926-4FCD-B59C-7A284D84768F}" type="pres">
      <dgm:prSet presAssocID="{AA9B7521-0B58-4CCD-A86E-EFA4B90F6601}" presName="Name101" presStyleLbl="parChTrans1D3" presStyleIdx="1" presStyleCnt="2"/>
      <dgm:spPr/>
      <dgm:t>
        <a:bodyPr/>
        <a:lstStyle/>
        <a:p>
          <a:endParaRPr lang="ru-RU"/>
        </a:p>
      </dgm:t>
    </dgm:pt>
    <dgm:pt modelId="{25B66031-3051-4CCA-91AD-B27C888DA155}" type="pres">
      <dgm:prSet presAssocID="{641850CC-3FBC-4296-B0BE-C6BF89523989}" presName="hierRoot3" presStyleCnt="0">
        <dgm:presLayoutVars>
          <dgm:hierBranch val="init"/>
        </dgm:presLayoutVars>
      </dgm:prSet>
      <dgm:spPr/>
    </dgm:pt>
    <dgm:pt modelId="{B39B966B-567C-4A5E-9746-E765EE3C97F8}" type="pres">
      <dgm:prSet presAssocID="{641850CC-3FBC-4296-B0BE-C6BF89523989}" presName="rootComposite3" presStyleCnt="0"/>
      <dgm:spPr/>
    </dgm:pt>
    <dgm:pt modelId="{CE91DDAC-A1D1-4F54-9A8D-16663010D2E6}" type="pres">
      <dgm:prSet presAssocID="{641850CC-3FBC-4296-B0BE-C6BF89523989}" presName="rootText3" presStyleLbl="alignAcc1" presStyleIdx="0" presStyleCnt="0" custScaleX="1210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6438CD1-A553-4DEF-A15E-21998B43AD93}" type="pres">
      <dgm:prSet presAssocID="{641850CC-3FBC-4296-B0BE-C6BF89523989}" presName="topArc3" presStyleLbl="parChTrans1D1" presStyleIdx="8" presStyleCnt="10"/>
      <dgm:spPr/>
    </dgm:pt>
    <dgm:pt modelId="{306C2FF2-763B-47FE-B7BC-14500E2EA1BE}" type="pres">
      <dgm:prSet presAssocID="{641850CC-3FBC-4296-B0BE-C6BF89523989}" presName="bottomArc3" presStyleLbl="parChTrans1D1" presStyleIdx="9" presStyleCnt="10"/>
      <dgm:spPr/>
    </dgm:pt>
    <dgm:pt modelId="{5C328B44-2D44-4E28-BADB-D65392D59C99}" type="pres">
      <dgm:prSet presAssocID="{641850CC-3FBC-4296-B0BE-C6BF89523989}" presName="topConnNode3" presStyleLbl="asst1" presStyleIdx="0" presStyleCnt="0"/>
      <dgm:spPr/>
      <dgm:t>
        <a:bodyPr/>
        <a:lstStyle/>
        <a:p>
          <a:endParaRPr lang="ru-RU"/>
        </a:p>
      </dgm:t>
    </dgm:pt>
    <dgm:pt modelId="{FB7D1BB7-7D2D-444F-AD16-DBC4371B5B04}" type="pres">
      <dgm:prSet presAssocID="{641850CC-3FBC-4296-B0BE-C6BF89523989}" presName="hierChild6" presStyleCnt="0"/>
      <dgm:spPr/>
    </dgm:pt>
    <dgm:pt modelId="{80E7A065-0C07-4B65-8FCD-9D60132B62E7}" type="pres">
      <dgm:prSet presAssocID="{641850CC-3FBC-4296-B0BE-C6BF89523989}" presName="hierChild7" presStyleCnt="0"/>
      <dgm:spPr/>
    </dgm:pt>
  </dgm:ptLst>
  <dgm:cxnLst>
    <dgm:cxn modelId="{D38B81C0-E02E-46C2-B2A8-9B4BDA6DD269}" type="presOf" srcId="{96892082-6A69-4B90-AEF4-6326A4A71A37}" destId="{7B83A80C-D489-4EB7-AC8D-AF041D40E2A9}" srcOrd="1" destOrd="0" presId="urn:microsoft.com/office/officeart/2008/layout/HalfCircleOrganizationChart"/>
    <dgm:cxn modelId="{4C4DDDD5-5AB0-4E59-9711-EF96EFE4FA88}" type="presOf" srcId="{96892082-6A69-4B90-AEF4-6326A4A71A37}" destId="{CF191C4D-CC34-4C14-B3CA-9C99DC8B1F56}" srcOrd="0" destOrd="0" presId="urn:microsoft.com/office/officeart/2008/layout/HalfCircleOrganizationChart"/>
    <dgm:cxn modelId="{1AA4CB9B-EADD-42D0-9809-F2789D5062B9}" type="presOf" srcId="{C0943C65-E3C4-412A-8E8C-BD5170EA8925}" destId="{343B6DA5-0A4A-418E-ACF9-A2EA31E508C4}" srcOrd="0" destOrd="0" presId="urn:microsoft.com/office/officeart/2008/layout/HalfCircleOrganizationChart"/>
    <dgm:cxn modelId="{9DC0046D-374D-494D-8758-3FC4768E68F3}" srcId="{3E2A944F-173B-473C-9D95-D45A63BBCF09}" destId="{67821262-5740-42B4-A2AC-1CEF96B35882}" srcOrd="0" destOrd="0" parTransId="{6BB77782-5145-47D3-B400-29BCE7E2EA83}" sibTransId="{C81AA90E-5148-4A9F-A48D-2FC645669D21}"/>
    <dgm:cxn modelId="{3BF4A041-B60C-4FF5-B111-6965756E2347}" type="presOf" srcId="{67821262-5740-42B4-A2AC-1CEF96B35882}" destId="{C22BA2AD-D822-4DE4-952C-A11A53A8152E}" srcOrd="1" destOrd="0" presId="urn:microsoft.com/office/officeart/2008/layout/HalfCircleOrganizationChart"/>
    <dgm:cxn modelId="{3A45283A-4B7C-41AF-8063-20A89CD288DA}" type="presOf" srcId="{3E2A944F-173B-473C-9D95-D45A63BBCF09}" destId="{2F01D8F8-41B8-44BB-A022-59A694B8440E}" srcOrd="1" destOrd="0" presId="urn:microsoft.com/office/officeart/2008/layout/HalfCircleOrganizationChart"/>
    <dgm:cxn modelId="{76EAD7CD-7C04-4842-9E6E-F169B68F4335}" type="presOf" srcId="{641850CC-3FBC-4296-B0BE-C6BF89523989}" destId="{5C328B44-2D44-4E28-BADB-D65392D59C99}" srcOrd="1" destOrd="0" presId="urn:microsoft.com/office/officeart/2008/layout/HalfCircleOrganizationChart"/>
    <dgm:cxn modelId="{C3E5CBFD-99C2-49DE-AF2F-A6976A74C0DD}" type="presOf" srcId="{E2362ECA-F92D-4896-972F-0BFDAB2D6C1E}" destId="{6B7A346C-2017-47EA-8FAE-F7713CEBE3E3}" srcOrd="0" destOrd="0" presId="urn:microsoft.com/office/officeart/2008/layout/HalfCircleOrganizationChart"/>
    <dgm:cxn modelId="{DC7A36D4-A29A-4B78-993F-943EF78E82F7}" type="presOf" srcId="{641850CC-3FBC-4296-B0BE-C6BF89523989}" destId="{CE91DDAC-A1D1-4F54-9A8D-16663010D2E6}" srcOrd="0" destOrd="0" presId="urn:microsoft.com/office/officeart/2008/layout/HalfCircleOrganizationChart"/>
    <dgm:cxn modelId="{28D0ABFF-02BF-45A9-ADF8-A65931F306CA}" type="presOf" srcId="{2046F091-5616-4135-AD24-CE91AD2CC224}" destId="{E8DCA059-46C2-4ED3-A906-C5C7F73E4476}" srcOrd="0" destOrd="0" presId="urn:microsoft.com/office/officeart/2008/layout/HalfCircleOrganizationChart"/>
    <dgm:cxn modelId="{902460A6-AADC-4775-8E25-C3948807487D}" srcId="{2046F091-5616-4135-AD24-CE91AD2CC224}" destId="{641850CC-3FBC-4296-B0BE-C6BF89523989}" srcOrd="0" destOrd="0" parTransId="{AA9B7521-0B58-4CCD-A86E-EFA4B90F6601}" sibTransId="{7BB82D21-0ACC-4AEC-B595-B9F26A7CF16B}"/>
    <dgm:cxn modelId="{FCA94468-593B-40D1-A487-A0ADDA6169BE}" type="presOf" srcId="{67821262-5740-42B4-A2AC-1CEF96B35882}" destId="{E35BBFF6-845A-4D3F-8C47-0D724FD22F00}" srcOrd="0" destOrd="0" presId="urn:microsoft.com/office/officeart/2008/layout/HalfCircleOrganizationChart"/>
    <dgm:cxn modelId="{E2F8F31D-1963-4FEA-9F28-DDEDF7E8A69D}" type="presOf" srcId="{3E2A944F-173B-473C-9D95-D45A63BBCF09}" destId="{85B83497-9428-43E2-80EE-32F9895D3CD6}" srcOrd="0" destOrd="0" presId="urn:microsoft.com/office/officeart/2008/layout/HalfCircleOrganizationChart"/>
    <dgm:cxn modelId="{2C15B323-DEF8-4483-8796-64A23C9FB5E0}" type="presOf" srcId="{34F4EEDB-393A-441E-8C2A-D6E90A9DC8FC}" destId="{BFB72BB9-B532-49EC-B0AA-F34349119BC2}" srcOrd="0" destOrd="0" presId="urn:microsoft.com/office/officeart/2008/layout/HalfCircleOrganizationChart"/>
    <dgm:cxn modelId="{6D1F0B36-D285-4599-8987-9021D6769CA7}" type="presOf" srcId="{AA9B7521-0B58-4CCD-A86E-EFA4B90F6601}" destId="{D8706518-0926-4FCD-B59C-7A284D84768F}" srcOrd="0" destOrd="0" presId="urn:microsoft.com/office/officeart/2008/layout/HalfCircleOrganizationChart"/>
    <dgm:cxn modelId="{F470C4D6-FB33-4076-B3D0-FDB694B7ECA5}" srcId="{3E2A944F-173B-473C-9D95-D45A63BBCF09}" destId="{2046F091-5616-4135-AD24-CE91AD2CC224}" srcOrd="1" destOrd="0" parTransId="{E2362ECA-F92D-4896-972F-0BFDAB2D6C1E}" sibTransId="{79E4A611-3D72-4C8D-B212-994932B986EE}"/>
    <dgm:cxn modelId="{5C060B3B-A7C2-4EC7-B7C1-73C762569845}" type="presOf" srcId="{2046F091-5616-4135-AD24-CE91AD2CC224}" destId="{4859AD55-169E-46CF-8B66-0D0BF4B38BF2}" srcOrd="1" destOrd="0" presId="urn:microsoft.com/office/officeart/2008/layout/HalfCircleOrganizationChart"/>
    <dgm:cxn modelId="{2F78A716-7B6E-4E5D-9880-419623F38B99}" type="presOf" srcId="{6BB77782-5145-47D3-B400-29BCE7E2EA83}" destId="{F2995B29-8E5F-480F-8B69-757EF5BA1AF3}" srcOrd="0" destOrd="0" presId="urn:microsoft.com/office/officeart/2008/layout/HalfCircleOrganizationChart"/>
    <dgm:cxn modelId="{0478B898-D08C-4FD0-8A59-842C45C79A14}" srcId="{34F4EEDB-393A-441E-8C2A-D6E90A9DC8FC}" destId="{3E2A944F-173B-473C-9D95-D45A63BBCF09}" srcOrd="0" destOrd="0" parTransId="{F4B650F1-22E0-45D5-843D-FBF5B867DB5A}" sibTransId="{717A065A-6EFD-44DA-B952-5B49A3CAA50A}"/>
    <dgm:cxn modelId="{0F7580E6-BA0C-44FE-8FA9-0D7686673596}" srcId="{67821262-5740-42B4-A2AC-1CEF96B35882}" destId="{96892082-6A69-4B90-AEF4-6326A4A71A37}" srcOrd="0" destOrd="0" parTransId="{C0943C65-E3C4-412A-8E8C-BD5170EA8925}" sibTransId="{98FD890C-D3B1-404F-B7D8-32D71FAFF5B7}"/>
    <dgm:cxn modelId="{E34EBD16-9D40-4D52-8F24-48534118C367}" type="presParOf" srcId="{BFB72BB9-B532-49EC-B0AA-F34349119BC2}" destId="{EF7F4E8B-DACA-4D30-B466-3F8705D9F035}" srcOrd="0" destOrd="0" presId="urn:microsoft.com/office/officeart/2008/layout/HalfCircleOrganizationChart"/>
    <dgm:cxn modelId="{E3EA5211-66C1-400A-8706-68DCE73E251A}" type="presParOf" srcId="{EF7F4E8B-DACA-4D30-B466-3F8705D9F035}" destId="{28A1B6CB-1659-4F06-B3D5-0FD5EB4A5BBC}" srcOrd="0" destOrd="0" presId="urn:microsoft.com/office/officeart/2008/layout/HalfCircleOrganizationChart"/>
    <dgm:cxn modelId="{90259640-3E52-4AD7-8397-EA75515BB376}" type="presParOf" srcId="{28A1B6CB-1659-4F06-B3D5-0FD5EB4A5BBC}" destId="{85B83497-9428-43E2-80EE-32F9895D3CD6}" srcOrd="0" destOrd="0" presId="urn:microsoft.com/office/officeart/2008/layout/HalfCircleOrganizationChart"/>
    <dgm:cxn modelId="{25F24913-1A28-478B-B914-3D18A5E4BC8B}" type="presParOf" srcId="{28A1B6CB-1659-4F06-B3D5-0FD5EB4A5BBC}" destId="{4B9D80DD-ABD3-4A6E-B70E-64528CD089D2}" srcOrd="1" destOrd="0" presId="urn:microsoft.com/office/officeart/2008/layout/HalfCircleOrganizationChart"/>
    <dgm:cxn modelId="{2ED21190-EF42-49B1-A929-2764D2DEC9E9}" type="presParOf" srcId="{28A1B6CB-1659-4F06-B3D5-0FD5EB4A5BBC}" destId="{2B657354-453B-4B7E-BB76-0B9738087197}" srcOrd="2" destOrd="0" presId="urn:microsoft.com/office/officeart/2008/layout/HalfCircleOrganizationChart"/>
    <dgm:cxn modelId="{5B4CA250-2DEE-40C9-A0CC-57C15A6F8CA5}" type="presParOf" srcId="{28A1B6CB-1659-4F06-B3D5-0FD5EB4A5BBC}" destId="{2F01D8F8-41B8-44BB-A022-59A694B8440E}" srcOrd="3" destOrd="0" presId="urn:microsoft.com/office/officeart/2008/layout/HalfCircleOrganizationChart"/>
    <dgm:cxn modelId="{CF4F164E-E31E-42EF-88C6-80D9AE719F8F}" type="presParOf" srcId="{EF7F4E8B-DACA-4D30-B466-3F8705D9F035}" destId="{B02CA89B-D099-4C48-BFBE-E73EB00B4391}" srcOrd="1" destOrd="0" presId="urn:microsoft.com/office/officeart/2008/layout/HalfCircleOrganizationChart"/>
    <dgm:cxn modelId="{DA7D7A0D-0328-4AC8-BC36-94369EF8FC1F}" type="presParOf" srcId="{EF7F4E8B-DACA-4D30-B466-3F8705D9F035}" destId="{BF4E1E1A-C186-4C9E-9EE4-B67549AB8D31}" srcOrd="2" destOrd="0" presId="urn:microsoft.com/office/officeart/2008/layout/HalfCircleOrganizationChart"/>
    <dgm:cxn modelId="{57A8AE1E-69D9-46F5-AFCC-D918C72288F2}" type="presParOf" srcId="{BF4E1E1A-C186-4C9E-9EE4-B67549AB8D31}" destId="{F2995B29-8E5F-480F-8B69-757EF5BA1AF3}" srcOrd="0" destOrd="0" presId="urn:microsoft.com/office/officeart/2008/layout/HalfCircleOrganizationChart"/>
    <dgm:cxn modelId="{3C453A2E-D7A2-48CF-827C-172B4CD3D542}" type="presParOf" srcId="{BF4E1E1A-C186-4C9E-9EE4-B67549AB8D31}" destId="{7DD3D9F0-5199-43C4-ADF4-CB4D682E8EA0}" srcOrd="1" destOrd="0" presId="urn:microsoft.com/office/officeart/2008/layout/HalfCircleOrganizationChart"/>
    <dgm:cxn modelId="{BBEF287F-DFDC-4FD5-8588-6D87050A7BF5}" type="presParOf" srcId="{7DD3D9F0-5199-43C4-ADF4-CB4D682E8EA0}" destId="{EBE6C7DD-1117-447E-B739-233B920546F6}" srcOrd="0" destOrd="0" presId="urn:microsoft.com/office/officeart/2008/layout/HalfCircleOrganizationChart"/>
    <dgm:cxn modelId="{C1AF5FBE-8768-4F87-AAE7-9F9253CCFD46}" type="presParOf" srcId="{EBE6C7DD-1117-447E-B739-233B920546F6}" destId="{E35BBFF6-845A-4D3F-8C47-0D724FD22F00}" srcOrd="0" destOrd="0" presId="urn:microsoft.com/office/officeart/2008/layout/HalfCircleOrganizationChart"/>
    <dgm:cxn modelId="{D680AA7A-F503-4A22-9FE9-7DB189B9B7B1}" type="presParOf" srcId="{EBE6C7DD-1117-447E-B739-233B920546F6}" destId="{D10843E0-96CC-46A3-896D-C161044A6FD7}" srcOrd="1" destOrd="0" presId="urn:microsoft.com/office/officeart/2008/layout/HalfCircleOrganizationChart"/>
    <dgm:cxn modelId="{7BC6F1B0-E7C6-4CB2-A2C6-5EB9BF3E60F5}" type="presParOf" srcId="{EBE6C7DD-1117-447E-B739-233B920546F6}" destId="{3A6BB85D-88DE-4493-B8D0-6C72A8E7E048}" srcOrd="2" destOrd="0" presId="urn:microsoft.com/office/officeart/2008/layout/HalfCircleOrganizationChart"/>
    <dgm:cxn modelId="{CE47D056-E041-4867-B00C-E4C1DD8A51AB}" type="presParOf" srcId="{EBE6C7DD-1117-447E-B739-233B920546F6}" destId="{C22BA2AD-D822-4DE4-952C-A11A53A8152E}" srcOrd="3" destOrd="0" presId="urn:microsoft.com/office/officeart/2008/layout/HalfCircleOrganizationChart"/>
    <dgm:cxn modelId="{E1863EDE-3422-48C2-BEEE-93F7CE478E1D}" type="presParOf" srcId="{7DD3D9F0-5199-43C4-ADF4-CB4D682E8EA0}" destId="{7E2BE366-36D4-441D-B558-B9292C4A97E1}" srcOrd="1" destOrd="0" presId="urn:microsoft.com/office/officeart/2008/layout/HalfCircleOrganizationChart"/>
    <dgm:cxn modelId="{1390F076-80FE-4FFF-AF99-0B75422B1558}" type="presParOf" srcId="{7DD3D9F0-5199-43C4-ADF4-CB4D682E8EA0}" destId="{86F103CC-A262-401F-BCF7-C0F3256A2AB0}" srcOrd="2" destOrd="0" presId="urn:microsoft.com/office/officeart/2008/layout/HalfCircleOrganizationChart"/>
    <dgm:cxn modelId="{795C3207-0172-499F-A1CF-0A8FB215176F}" type="presParOf" srcId="{86F103CC-A262-401F-BCF7-C0F3256A2AB0}" destId="{343B6DA5-0A4A-418E-ACF9-A2EA31E508C4}" srcOrd="0" destOrd="0" presId="urn:microsoft.com/office/officeart/2008/layout/HalfCircleOrganizationChart"/>
    <dgm:cxn modelId="{5F047A96-C47A-4353-9CF8-B5F2C8692EC7}" type="presParOf" srcId="{86F103CC-A262-401F-BCF7-C0F3256A2AB0}" destId="{684E70F5-BFF1-45F9-9171-D43AAC1F1772}" srcOrd="1" destOrd="0" presId="urn:microsoft.com/office/officeart/2008/layout/HalfCircleOrganizationChart"/>
    <dgm:cxn modelId="{3B47C55C-FFB2-469B-AA59-ECD59A65E398}" type="presParOf" srcId="{684E70F5-BFF1-45F9-9171-D43AAC1F1772}" destId="{87498ADA-F9E1-461D-B411-0C49BE3B3AA9}" srcOrd="0" destOrd="0" presId="urn:microsoft.com/office/officeart/2008/layout/HalfCircleOrganizationChart"/>
    <dgm:cxn modelId="{6115832A-3FEF-4874-A28C-2FC6E90AB2D4}" type="presParOf" srcId="{87498ADA-F9E1-461D-B411-0C49BE3B3AA9}" destId="{CF191C4D-CC34-4C14-B3CA-9C99DC8B1F56}" srcOrd="0" destOrd="0" presId="urn:microsoft.com/office/officeart/2008/layout/HalfCircleOrganizationChart"/>
    <dgm:cxn modelId="{4AB0B1EE-9F2A-4058-8C43-28EE6BA58964}" type="presParOf" srcId="{87498ADA-F9E1-461D-B411-0C49BE3B3AA9}" destId="{4705C62F-9139-47A0-BBA3-1059AA231F93}" srcOrd="1" destOrd="0" presId="urn:microsoft.com/office/officeart/2008/layout/HalfCircleOrganizationChart"/>
    <dgm:cxn modelId="{D3917863-B729-44F3-9D60-B76B12A36035}" type="presParOf" srcId="{87498ADA-F9E1-461D-B411-0C49BE3B3AA9}" destId="{106D0B51-B33A-472B-AE63-968E5DD8C914}" srcOrd="2" destOrd="0" presId="urn:microsoft.com/office/officeart/2008/layout/HalfCircleOrganizationChart"/>
    <dgm:cxn modelId="{A7DF864F-4DD0-416C-B02E-BE437748F714}" type="presParOf" srcId="{87498ADA-F9E1-461D-B411-0C49BE3B3AA9}" destId="{7B83A80C-D489-4EB7-AC8D-AF041D40E2A9}" srcOrd="3" destOrd="0" presId="urn:microsoft.com/office/officeart/2008/layout/HalfCircleOrganizationChart"/>
    <dgm:cxn modelId="{348EA13B-15F1-4CBC-AA0C-0F6CB28C1587}" type="presParOf" srcId="{684E70F5-BFF1-45F9-9171-D43AAC1F1772}" destId="{A2552056-B856-4E9D-8397-E34DEFDA2986}" srcOrd="1" destOrd="0" presId="urn:microsoft.com/office/officeart/2008/layout/HalfCircleOrganizationChart"/>
    <dgm:cxn modelId="{33B50965-1BA0-42EB-8A6D-48486D00736D}" type="presParOf" srcId="{684E70F5-BFF1-45F9-9171-D43AAC1F1772}" destId="{BF730F3C-62BF-462E-8979-ABD23DAFF893}" srcOrd="2" destOrd="0" presId="urn:microsoft.com/office/officeart/2008/layout/HalfCircleOrganizationChart"/>
    <dgm:cxn modelId="{B017DD69-6764-4ABE-B28F-4DFD76B4204B}" type="presParOf" srcId="{BF4E1E1A-C186-4C9E-9EE4-B67549AB8D31}" destId="{6B7A346C-2017-47EA-8FAE-F7713CEBE3E3}" srcOrd="2" destOrd="0" presId="urn:microsoft.com/office/officeart/2008/layout/HalfCircleOrganizationChart"/>
    <dgm:cxn modelId="{0FD43D0A-A85E-41E8-87F4-A3E951E8E46F}" type="presParOf" srcId="{BF4E1E1A-C186-4C9E-9EE4-B67549AB8D31}" destId="{F0CF13C3-5A6F-405D-B0E0-4D83C85EE219}" srcOrd="3" destOrd="0" presId="urn:microsoft.com/office/officeart/2008/layout/HalfCircleOrganizationChart"/>
    <dgm:cxn modelId="{FD1A33CB-06C3-4BF2-80AE-C58EE71C3CC3}" type="presParOf" srcId="{F0CF13C3-5A6F-405D-B0E0-4D83C85EE219}" destId="{8CC3C50C-2EB7-4FD0-9260-D5A74C2EB4EC}" srcOrd="0" destOrd="0" presId="urn:microsoft.com/office/officeart/2008/layout/HalfCircleOrganizationChart"/>
    <dgm:cxn modelId="{2019176B-5751-4D92-8302-7C5332545BD7}" type="presParOf" srcId="{8CC3C50C-2EB7-4FD0-9260-D5A74C2EB4EC}" destId="{E8DCA059-46C2-4ED3-A906-C5C7F73E4476}" srcOrd="0" destOrd="0" presId="urn:microsoft.com/office/officeart/2008/layout/HalfCircleOrganizationChart"/>
    <dgm:cxn modelId="{90DF6AD3-E0C7-40C3-8E75-35D7C56BEEED}" type="presParOf" srcId="{8CC3C50C-2EB7-4FD0-9260-D5A74C2EB4EC}" destId="{32DE043F-36A5-4C64-88BC-2F57BA8A9BEC}" srcOrd="1" destOrd="0" presId="urn:microsoft.com/office/officeart/2008/layout/HalfCircleOrganizationChart"/>
    <dgm:cxn modelId="{427EC5D0-40BA-4273-B0CB-F9EBFB8169FB}" type="presParOf" srcId="{8CC3C50C-2EB7-4FD0-9260-D5A74C2EB4EC}" destId="{F03E70C5-11B2-4206-BBC8-A0C89EA099FE}" srcOrd="2" destOrd="0" presId="urn:microsoft.com/office/officeart/2008/layout/HalfCircleOrganizationChart"/>
    <dgm:cxn modelId="{D9E5861C-6E5B-40F5-9C7D-45A87EBD8199}" type="presParOf" srcId="{8CC3C50C-2EB7-4FD0-9260-D5A74C2EB4EC}" destId="{4859AD55-169E-46CF-8B66-0D0BF4B38BF2}" srcOrd="3" destOrd="0" presId="urn:microsoft.com/office/officeart/2008/layout/HalfCircleOrganizationChart"/>
    <dgm:cxn modelId="{D2E11996-6A73-40F9-9D22-A1884B131E93}" type="presParOf" srcId="{F0CF13C3-5A6F-405D-B0E0-4D83C85EE219}" destId="{AB2BA6FA-363E-452D-B349-4BF4D27F5CD1}" srcOrd="1" destOrd="0" presId="urn:microsoft.com/office/officeart/2008/layout/HalfCircleOrganizationChart"/>
    <dgm:cxn modelId="{00AB1A6A-403B-474F-9B07-B0857372A3D0}" type="presParOf" srcId="{F0CF13C3-5A6F-405D-B0E0-4D83C85EE219}" destId="{2A24B0F9-6275-4697-A458-FA31A7A147B3}" srcOrd="2" destOrd="0" presId="urn:microsoft.com/office/officeart/2008/layout/HalfCircleOrganizationChart"/>
    <dgm:cxn modelId="{1969DA19-4FC1-421C-A376-CF0EBF0D7480}" type="presParOf" srcId="{2A24B0F9-6275-4697-A458-FA31A7A147B3}" destId="{D8706518-0926-4FCD-B59C-7A284D84768F}" srcOrd="0" destOrd="0" presId="urn:microsoft.com/office/officeart/2008/layout/HalfCircleOrganizationChart"/>
    <dgm:cxn modelId="{C9EB248B-8BD9-4319-9E14-454BF1C77249}" type="presParOf" srcId="{2A24B0F9-6275-4697-A458-FA31A7A147B3}" destId="{25B66031-3051-4CCA-91AD-B27C888DA155}" srcOrd="1" destOrd="0" presId="urn:microsoft.com/office/officeart/2008/layout/HalfCircleOrganizationChart"/>
    <dgm:cxn modelId="{9F501A45-E17F-48BE-9A96-05B939A3BDBB}" type="presParOf" srcId="{25B66031-3051-4CCA-91AD-B27C888DA155}" destId="{B39B966B-567C-4A5E-9746-E765EE3C97F8}" srcOrd="0" destOrd="0" presId="urn:microsoft.com/office/officeart/2008/layout/HalfCircleOrganizationChart"/>
    <dgm:cxn modelId="{127E2827-BD4E-451B-917E-7546D1E28644}" type="presParOf" srcId="{B39B966B-567C-4A5E-9746-E765EE3C97F8}" destId="{CE91DDAC-A1D1-4F54-9A8D-16663010D2E6}" srcOrd="0" destOrd="0" presId="urn:microsoft.com/office/officeart/2008/layout/HalfCircleOrganizationChart"/>
    <dgm:cxn modelId="{3B694783-7943-40FB-9AF2-4EC189B3BC2D}" type="presParOf" srcId="{B39B966B-567C-4A5E-9746-E765EE3C97F8}" destId="{46438CD1-A553-4DEF-A15E-21998B43AD93}" srcOrd="1" destOrd="0" presId="urn:microsoft.com/office/officeart/2008/layout/HalfCircleOrganizationChart"/>
    <dgm:cxn modelId="{11E77DC7-86A5-4DC8-8DA1-5D4287E4B57A}" type="presParOf" srcId="{B39B966B-567C-4A5E-9746-E765EE3C97F8}" destId="{306C2FF2-763B-47FE-B7BC-14500E2EA1BE}" srcOrd="2" destOrd="0" presId="urn:microsoft.com/office/officeart/2008/layout/HalfCircleOrganizationChart"/>
    <dgm:cxn modelId="{0B436434-E289-49A2-85D0-313BDCEB4C54}" type="presParOf" srcId="{B39B966B-567C-4A5E-9746-E765EE3C97F8}" destId="{5C328B44-2D44-4E28-BADB-D65392D59C99}" srcOrd="3" destOrd="0" presId="urn:microsoft.com/office/officeart/2008/layout/HalfCircleOrganizationChart"/>
    <dgm:cxn modelId="{D73B49AD-E5E5-49AE-9500-4AF9239E9381}" type="presParOf" srcId="{25B66031-3051-4CCA-91AD-B27C888DA155}" destId="{FB7D1BB7-7D2D-444F-AD16-DBC4371B5B04}" srcOrd="1" destOrd="0" presId="urn:microsoft.com/office/officeart/2008/layout/HalfCircleOrganizationChart"/>
    <dgm:cxn modelId="{D26D1D92-8559-4C24-9D0E-38D5D5C07AA2}" type="presParOf" srcId="{25B66031-3051-4CCA-91AD-B27C888DA155}" destId="{80E7A065-0C07-4B65-8FCD-9D60132B62E7}" srcOrd="2" destOrd="0" presId="urn:microsoft.com/office/officeart/2008/layout/HalfCircleOrganizationChar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193518-8C59-4FA0-9798-424F6FB8A438}">
      <dsp:nvSpPr>
        <dsp:cNvPr id="0" name=""/>
        <dsp:cNvSpPr/>
      </dsp:nvSpPr>
      <dsp:spPr>
        <a:xfrm>
          <a:off x="3213366" y="1208"/>
          <a:ext cx="2320865" cy="110613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Государственная итоговая аттестация</a:t>
          </a:r>
          <a:endParaRPr lang="ru-RU" sz="1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3267363" y="55205"/>
        <a:ext cx="2212871" cy="998144"/>
      </dsp:txXfrm>
    </dsp:sp>
    <dsp:sp modelId="{A824EA2C-B2C0-49D7-8447-1A345A1D3B11}">
      <dsp:nvSpPr>
        <dsp:cNvPr id="0" name=""/>
        <dsp:cNvSpPr/>
      </dsp:nvSpPr>
      <dsp:spPr>
        <a:xfrm>
          <a:off x="2161359" y="554277"/>
          <a:ext cx="4424880" cy="4424880"/>
        </a:xfrm>
        <a:custGeom>
          <a:avLst/>
          <a:gdLst/>
          <a:ahLst/>
          <a:cxnLst/>
          <a:rect l="0" t="0" r="0" b="0"/>
          <a:pathLst>
            <a:path>
              <a:moveTo>
                <a:pt x="3380817" y="333667"/>
              </a:moveTo>
              <a:arcTo wR="2212440" hR="2212440" stAng="18112607" swAng="1433682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26B5C9-61ED-4E0A-AE58-30FACB0C5D7D}">
      <dsp:nvSpPr>
        <dsp:cNvPr id="0" name=""/>
        <dsp:cNvSpPr/>
      </dsp:nvSpPr>
      <dsp:spPr>
        <a:xfrm>
          <a:off x="5352833" y="1529966"/>
          <a:ext cx="2250243" cy="110613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Государственный выпускной экзамен</a:t>
          </a:r>
          <a:endParaRPr lang="ru-RU" sz="1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5406830" y="1583963"/>
        <a:ext cx="2142249" cy="998144"/>
      </dsp:txXfrm>
    </dsp:sp>
    <dsp:sp modelId="{BCB4018C-2826-4503-BF51-29190A661514}">
      <dsp:nvSpPr>
        <dsp:cNvPr id="0" name=""/>
        <dsp:cNvSpPr/>
      </dsp:nvSpPr>
      <dsp:spPr>
        <a:xfrm>
          <a:off x="2161359" y="554277"/>
          <a:ext cx="4424880" cy="4424880"/>
        </a:xfrm>
        <a:custGeom>
          <a:avLst/>
          <a:gdLst/>
          <a:ahLst/>
          <a:cxnLst/>
          <a:rect l="0" t="0" r="0" b="0"/>
          <a:pathLst>
            <a:path>
              <a:moveTo>
                <a:pt x="4421813" y="2095982"/>
              </a:moveTo>
              <a:arcTo wR="2212440" hR="2212440" stAng="21418962" swAng="2198357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575DA5-7171-4C7A-8EE3-0AC3C5FD839D}">
      <dsp:nvSpPr>
        <dsp:cNvPr id="0" name=""/>
        <dsp:cNvSpPr/>
      </dsp:nvSpPr>
      <dsp:spPr>
        <a:xfrm>
          <a:off x="4687733" y="4003549"/>
          <a:ext cx="1973010" cy="1106138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Вступительные испытания в ВУЗе</a:t>
          </a:r>
          <a:endParaRPr lang="ru-RU" sz="1600" b="1" kern="1200" dirty="0">
            <a:solidFill>
              <a:srgbClr val="FFFF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4741730" y="4057546"/>
        <a:ext cx="1865016" cy="998144"/>
      </dsp:txXfrm>
    </dsp:sp>
    <dsp:sp modelId="{539C948A-6BB2-4060-B653-EE1735210059}">
      <dsp:nvSpPr>
        <dsp:cNvPr id="0" name=""/>
        <dsp:cNvSpPr/>
      </dsp:nvSpPr>
      <dsp:spPr>
        <a:xfrm>
          <a:off x="2161359" y="554277"/>
          <a:ext cx="4424880" cy="4424880"/>
        </a:xfrm>
        <a:custGeom>
          <a:avLst/>
          <a:gdLst/>
          <a:ahLst/>
          <a:cxnLst/>
          <a:rect l="0" t="0" r="0" b="0"/>
          <a:pathLst>
            <a:path>
              <a:moveTo>
                <a:pt x="2520856" y="4403278"/>
              </a:moveTo>
              <a:arcTo wR="2212440" hR="2212440" stAng="4919208" swAng="850949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5B3AC8-90F9-4969-B12A-CAFF2C904CB5}">
      <dsp:nvSpPr>
        <dsp:cNvPr id="0" name=""/>
        <dsp:cNvSpPr/>
      </dsp:nvSpPr>
      <dsp:spPr>
        <a:xfrm>
          <a:off x="2016223" y="4003549"/>
          <a:ext cx="2114273" cy="110613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Прием в образовательную организацию высшего образования</a:t>
          </a:r>
          <a:endParaRPr lang="ru-RU" sz="1600" b="1" kern="1200" dirty="0">
            <a:solidFill>
              <a:srgbClr val="FFFF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2070220" y="4057546"/>
        <a:ext cx="2006279" cy="998144"/>
      </dsp:txXfrm>
    </dsp:sp>
    <dsp:sp modelId="{8508D951-8E2F-4598-9227-5D952AB5A20A}">
      <dsp:nvSpPr>
        <dsp:cNvPr id="0" name=""/>
        <dsp:cNvSpPr/>
      </dsp:nvSpPr>
      <dsp:spPr>
        <a:xfrm>
          <a:off x="2161359" y="554277"/>
          <a:ext cx="4424880" cy="4424880"/>
        </a:xfrm>
        <a:custGeom>
          <a:avLst/>
          <a:gdLst/>
          <a:ahLst/>
          <a:cxnLst/>
          <a:rect l="0" t="0" r="0" b="0"/>
          <a:pathLst>
            <a:path>
              <a:moveTo>
                <a:pt x="370121" y="3437492"/>
              </a:moveTo>
              <a:arcTo wR="2212440" hR="2212440" stAng="8782682" swAng="2198357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992C70-4AF8-47BF-8391-3A6F1C55362E}">
      <dsp:nvSpPr>
        <dsp:cNvPr id="0" name=""/>
        <dsp:cNvSpPr/>
      </dsp:nvSpPr>
      <dsp:spPr>
        <a:xfrm>
          <a:off x="1109891" y="1529966"/>
          <a:ext cx="2319504" cy="1106138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Единый государственный экзамен</a:t>
          </a:r>
          <a:endParaRPr lang="ru-RU" sz="1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1163888" y="1583963"/>
        <a:ext cx="2211510" cy="998144"/>
      </dsp:txXfrm>
    </dsp:sp>
    <dsp:sp modelId="{808E5D72-A332-47D2-B897-7FB5B1E78A71}">
      <dsp:nvSpPr>
        <dsp:cNvPr id="0" name=""/>
        <dsp:cNvSpPr/>
      </dsp:nvSpPr>
      <dsp:spPr>
        <a:xfrm>
          <a:off x="2161359" y="554277"/>
          <a:ext cx="4424880" cy="4424880"/>
        </a:xfrm>
        <a:custGeom>
          <a:avLst/>
          <a:gdLst/>
          <a:ahLst/>
          <a:cxnLst/>
          <a:rect l="0" t="0" r="0" b="0"/>
          <a:pathLst>
            <a:path>
              <a:moveTo>
                <a:pt x="383193" y="967953"/>
              </a:moveTo>
              <a:arcTo wR="2212440" hR="2212440" stAng="12853711" swAng="1433682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44AA1B-93CC-4112-B11E-3024DC4B8014}">
      <dsp:nvSpPr>
        <dsp:cNvPr id="0" name=""/>
        <dsp:cNvSpPr/>
      </dsp:nvSpPr>
      <dsp:spPr>
        <a:xfrm rot="5400000">
          <a:off x="-219976" y="221070"/>
          <a:ext cx="1466512" cy="102655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Cambria" panose="02040503050406030204" pitchFamily="18" charset="0"/>
            </a:rPr>
            <a:t>школа</a:t>
          </a:r>
          <a:endParaRPr lang="ru-RU" sz="2600" kern="1200" dirty="0">
            <a:latin typeface="Cambria" panose="02040503050406030204" pitchFamily="18" charset="0"/>
          </a:endParaRPr>
        </a:p>
      </dsp:txBody>
      <dsp:txXfrm rot="-5400000">
        <a:off x="1" y="514372"/>
        <a:ext cx="1026558" cy="439954"/>
      </dsp:txXfrm>
    </dsp:sp>
    <dsp:sp modelId="{0959A8F2-79EF-41C9-BB93-A148B41A927F}">
      <dsp:nvSpPr>
        <dsp:cNvPr id="0" name=""/>
        <dsp:cNvSpPr/>
      </dsp:nvSpPr>
      <dsp:spPr>
        <a:xfrm rot="5400000">
          <a:off x="4298420" y="-3270768"/>
          <a:ext cx="953233" cy="74969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Cambria" panose="02040503050406030204" pitchFamily="18" charset="0"/>
            </a:rPr>
            <a:t>члены (эксперты) школьной комиссии в течение 1 недели оценивают сочинения (изложение) в соответствии с критериями, разработанными </a:t>
          </a:r>
          <a:r>
            <a:rPr lang="ru-RU" sz="2000" kern="1200" dirty="0" err="1" smtClean="0">
              <a:latin typeface="Cambria" panose="02040503050406030204" pitchFamily="18" charset="0"/>
            </a:rPr>
            <a:t>Рособрнадзором</a:t>
          </a:r>
          <a:endParaRPr lang="ru-RU" sz="2000" kern="1200" dirty="0">
            <a:latin typeface="Cambria" panose="02040503050406030204" pitchFamily="18" charset="0"/>
          </a:endParaRPr>
        </a:p>
      </dsp:txBody>
      <dsp:txXfrm rot="-5400000">
        <a:off x="1026559" y="47626"/>
        <a:ext cx="7450423" cy="860167"/>
      </dsp:txXfrm>
    </dsp:sp>
    <dsp:sp modelId="{334BF070-7D5A-4A03-AAED-7B489C35A735}">
      <dsp:nvSpPr>
        <dsp:cNvPr id="0" name=""/>
        <dsp:cNvSpPr/>
      </dsp:nvSpPr>
      <dsp:spPr>
        <a:xfrm rot="5400000">
          <a:off x="-219976" y="1491672"/>
          <a:ext cx="1466512" cy="102655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Cambria" panose="02040503050406030204" pitchFamily="18" charset="0"/>
            </a:rPr>
            <a:t>школа</a:t>
          </a:r>
          <a:endParaRPr lang="ru-RU" sz="2600" kern="1200" dirty="0">
            <a:latin typeface="Cambria" panose="02040503050406030204" pitchFamily="18" charset="0"/>
          </a:endParaRPr>
        </a:p>
      </dsp:txBody>
      <dsp:txXfrm rot="-5400000">
        <a:off x="1" y="1784974"/>
        <a:ext cx="1026558" cy="439954"/>
      </dsp:txXfrm>
    </dsp:sp>
    <dsp:sp modelId="{112C3B9A-7AA0-46DD-8EF7-25E8083A7388}">
      <dsp:nvSpPr>
        <dsp:cNvPr id="0" name=""/>
        <dsp:cNvSpPr/>
      </dsp:nvSpPr>
      <dsp:spPr>
        <a:xfrm rot="5400000">
          <a:off x="4298420" y="-2000165"/>
          <a:ext cx="953233" cy="74969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Cambria" panose="02040503050406030204" pitchFamily="18" charset="0"/>
            </a:rPr>
            <a:t>ответственный сотрудник, назначенный директором ОО заполняет оригиналы бланков регистрации в части оценки</a:t>
          </a:r>
          <a:endParaRPr lang="ru-RU" sz="2000" kern="1200" dirty="0">
            <a:latin typeface="Cambria" panose="02040503050406030204" pitchFamily="18" charset="0"/>
          </a:endParaRPr>
        </a:p>
      </dsp:txBody>
      <dsp:txXfrm rot="-5400000">
        <a:off x="1026559" y="1318229"/>
        <a:ext cx="7450423" cy="860167"/>
      </dsp:txXfrm>
    </dsp:sp>
    <dsp:sp modelId="{D9A11FD4-38C1-4129-AA05-D2446F0CFE8D}">
      <dsp:nvSpPr>
        <dsp:cNvPr id="0" name=""/>
        <dsp:cNvSpPr/>
      </dsp:nvSpPr>
      <dsp:spPr>
        <a:xfrm rot="5400000">
          <a:off x="-219976" y="2762274"/>
          <a:ext cx="1466512" cy="102655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Cambria" panose="02040503050406030204" pitchFamily="18" charset="0"/>
            </a:rPr>
            <a:t>школа</a:t>
          </a:r>
          <a:endParaRPr lang="ru-RU" sz="2600" kern="1200" dirty="0">
            <a:latin typeface="Cambria" panose="02040503050406030204" pitchFamily="18" charset="0"/>
          </a:endParaRPr>
        </a:p>
      </dsp:txBody>
      <dsp:txXfrm rot="-5400000">
        <a:off x="1" y="3055576"/>
        <a:ext cx="1026558" cy="439954"/>
      </dsp:txXfrm>
    </dsp:sp>
    <dsp:sp modelId="{09D628BC-910B-49B7-8D21-9595DA153926}">
      <dsp:nvSpPr>
        <dsp:cNvPr id="0" name=""/>
        <dsp:cNvSpPr/>
      </dsp:nvSpPr>
      <dsp:spPr>
        <a:xfrm rot="5400000">
          <a:off x="4298420" y="-729563"/>
          <a:ext cx="953233" cy="74969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Cambria" panose="02040503050406030204" pitchFamily="18" charset="0"/>
            </a:rPr>
            <a:t>бланки регистрации в конвертах не позднее 10.12.2014 г. передаются в РОЦОИСО для дальнейшей обработки</a:t>
          </a:r>
          <a:endParaRPr lang="ru-RU" sz="2000" kern="1200" dirty="0">
            <a:latin typeface="Cambria" panose="02040503050406030204" pitchFamily="18" charset="0"/>
          </a:endParaRPr>
        </a:p>
      </dsp:txBody>
      <dsp:txXfrm rot="-5400000">
        <a:off x="1026559" y="2588831"/>
        <a:ext cx="7450423" cy="8601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15926A-B13C-477B-9FD8-C073E3B29020}">
      <dsp:nvSpPr>
        <dsp:cNvPr id="0" name=""/>
        <dsp:cNvSpPr/>
      </dsp:nvSpPr>
      <dsp:spPr>
        <a:xfrm rot="10800000">
          <a:off x="216028" y="511"/>
          <a:ext cx="8208902" cy="136538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2095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latin typeface="Cambria" pitchFamily="18" charset="0"/>
            </a:rPr>
            <a:t>Жесткий отбор специалистов для проведения ГИА в соответствии с установленными требованиями</a:t>
          </a:r>
          <a:endParaRPr lang="ru-RU" sz="2000" b="1" kern="1200" dirty="0">
            <a:latin typeface="Cambria" pitchFamily="18" charset="0"/>
          </a:endParaRPr>
        </a:p>
      </dsp:txBody>
      <dsp:txXfrm rot="10800000">
        <a:off x="557373" y="511"/>
        <a:ext cx="7867557" cy="1365381"/>
      </dsp:txXfrm>
    </dsp:sp>
    <dsp:sp modelId="{526C13A5-4EFC-4F36-9C40-1F0A9CDBAD77}">
      <dsp:nvSpPr>
        <dsp:cNvPr id="0" name=""/>
        <dsp:cNvSpPr/>
      </dsp:nvSpPr>
      <dsp:spPr>
        <a:xfrm>
          <a:off x="69240" y="85015"/>
          <a:ext cx="1226904" cy="122690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746342-63B7-4CCA-A38F-FBF7965EA498}">
      <dsp:nvSpPr>
        <dsp:cNvPr id="0" name=""/>
        <dsp:cNvSpPr/>
      </dsp:nvSpPr>
      <dsp:spPr>
        <a:xfrm rot="10800000">
          <a:off x="216028" y="1773469"/>
          <a:ext cx="8208902" cy="136538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2095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latin typeface="Cambria" pitchFamily="18" charset="0"/>
            </a:rPr>
            <a:t>Организация профессиональной подготовки и переподготовки работников ППЭ</a:t>
          </a:r>
          <a:endParaRPr lang="ru-RU" sz="2000" b="1" kern="1200" dirty="0">
            <a:latin typeface="Cambria" pitchFamily="18" charset="0"/>
          </a:endParaRPr>
        </a:p>
      </dsp:txBody>
      <dsp:txXfrm rot="10800000">
        <a:off x="557373" y="1773469"/>
        <a:ext cx="7867557" cy="1365381"/>
      </dsp:txXfrm>
    </dsp:sp>
    <dsp:sp modelId="{626EEB19-1B97-40B2-AE8F-37E3BD222902}">
      <dsp:nvSpPr>
        <dsp:cNvPr id="0" name=""/>
        <dsp:cNvSpPr/>
      </dsp:nvSpPr>
      <dsp:spPr>
        <a:xfrm>
          <a:off x="72012" y="1815980"/>
          <a:ext cx="1226904" cy="1226917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7AF734-6AD9-4DAE-9867-C2299113FEC7}">
      <dsp:nvSpPr>
        <dsp:cNvPr id="0" name=""/>
        <dsp:cNvSpPr/>
      </dsp:nvSpPr>
      <dsp:spPr>
        <a:xfrm rot="10800000">
          <a:off x="216028" y="3546427"/>
          <a:ext cx="8208902" cy="136538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2095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Cambria" pitchFamily="18" charset="0"/>
            </a:rPr>
            <a:t>Стимулирование деятельности работников ППЭ</a:t>
          </a:r>
          <a:endParaRPr lang="ru-RU" sz="2000" b="1" kern="1200" dirty="0">
            <a:latin typeface="Cambria" pitchFamily="18" charset="0"/>
          </a:endParaRPr>
        </a:p>
      </dsp:txBody>
      <dsp:txXfrm rot="10800000">
        <a:off x="557373" y="3546427"/>
        <a:ext cx="7867557" cy="1365381"/>
      </dsp:txXfrm>
    </dsp:sp>
    <dsp:sp modelId="{1FA10E36-6978-427D-BE1A-CAD01A25EEB1}">
      <dsp:nvSpPr>
        <dsp:cNvPr id="0" name=""/>
        <dsp:cNvSpPr/>
      </dsp:nvSpPr>
      <dsp:spPr>
        <a:xfrm>
          <a:off x="69240" y="3616177"/>
          <a:ext cx="1226904" cy="1221374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71D1FD-2080-47FD-916F-D4A0C120B79B}">
      <dsp:nvSpPr>
        <dsp:cNvPr id="0" name=""/>
        <dsp:cNvSpPr/>
      </dsp:nvSpPr>
      <dsp:spPr>
        <a:xfrm>
          <a:off x="359818" y="1747"/>
          <a:ext cx="7417267" cy="116014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ГИА может быть организована на дому для лиц, имеющих:</a:t>
          </a:r>
          <a:endParaRPr lang="ru-RU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393797" y="35726"/>
        <a:ext cx="7349309" cy="1092186"/>
      </dsp:txXfrm>
    </dsp:sp>
    <dsp:sp modelId="{6848541C-BA82-4BFF-9DAD-483B2330DD42}">
      <dsp:nvSpPr>
        <dsp:cNvPr id="0" name=""/>
        <dsp:cNvSpPr/>
      </dsp:nvSpPr>
      <dsp:spPr>
        <a:xfrm>
          <a:off x="1101544" y="1161891"/>
          <a:ext cx="741726" cy="8701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0108"/>
              </a:lnTo>
              <a:lnTo>
                <a:pt x="741726" y="870108"/>
              </a:lnTo>
            </a:path>
          </a:pathLst>
        </a:custGeom>
        <a:noFill/>
        <a:ln w="285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5731DD-06D3-4DB8-9113-EC9BA7C24DF7}">
      <dsp:nvSpPr>
        <dsp:cNvPr id="0" name=""/>
        <dsp:cNvSpPr/>
      </dsp:nvSpPr>
      <dsp:spPr>
        <a:xfrm>
          <a:off x="1843271" y="1451927"/>
          <a:ext cx="4550699" cy="11601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Cambria" pitchFamily="18" charset="0"/>
            </a:rPr>
            <a:t>медицинские основания (медицинская справка) для обучения на дому</a:t>
          </a:r>
          <a:endParaRPr lang="ru-RU" sz="2300" kern="1200" dirty="0">
            <a:latin typeface="Cambria" pitchFamily="18" charset="0"/>
          </a:endParaRPr>
        </a:p>
      </dsp:txBody>
      <dsp:txXfrm>
        <a:off x="1877250" y="1485906"/>
        <a:ext cx="4482741" cy="1092186"/>
      </dsp:txXfrm>
    </dsp:sp>
    <dsp:sp modelId="{AE61B487-BB01-4A80-99A0-8CBCCA79132E}">
      <dsp:nvSpPr>
        <dsp:cNvPr id="0" name=""/>
        <dsp:cNvSpPr/>
      </dsp:nvSpPr>
      <dsp:spPr>
        <a:xfrm>
          <a:off x="1101544" y="1161891"/>
          <a:ext cx="741726" cy="23202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0289"/>
              </a:lnTo>
              <a:lnTo>
                <a:pt x="741726" y="2320289"/>
              </a:lnTo>
            </a:path>
          </a:pathLst>
        </a:custGeom>
        <a:noFill/>
        <a:ln w="285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A57892-A0F4-4D0B-895B-920C0476F833}">
      <dsp:nvSpPr>
        <dsp:cNvPr id="0" name=""/>
        <dsp:cNvSpPr/>
      </dsp:nvSpPr>
      <dsp:spPr>
        <a:xfrm>
          <a:off x="1843271" y="2902108"/>
          <a:ext cx="4592705" cy="11601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hueOff val="7034478"/>
              <a:satOff val="-56698"/>
              <a:lumOff val="160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Cambria" pitchFamily="18" charset="0"/>
            </a:rPr>
            <a:t>соответствующие рекомендации психолого-медико-педагогической комиссии</a:t>
          </a:r>
          <a:endParaRPr lang="ru-RU" sz="2300" kern="1200" dirty="0">
            <a:latin typeface="Cambria" pitchFamily="18" charset="0"/>
          </a:endParaRPr>
        </a:p>
      </dsp:txBody>
      <dsp:txXfrm>
        <a:off x="1877250" y="2936087"/>
        <a:ext cx="4524747" cy="10921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706518-0926-4FCD-B59C-7A284D84768F}">
      <dsp:nvSpPr>
        <dsp:cNvPr id="0" name=""/>
        <dsp:cNvSpPr/>
      </dsp:nvSpPr>
      <dsp:spPr>
        <a:xfrm>
          <a:off x="6202014" y="2495342"/>
          <a:ext cx="989701" cy="618147"/>
        </a:xfrm>
        <a:custGeom>
          <a:avLst/>
          <a:gdLst/>
          <a:ahLst/>
          <a:cxnLst/>
          <a:rect l="0" t="0" r="0" b="0"/>
          <a:pathLst>
            <a:path>
              <a:moveTo>
                <a:pt x="989701" y="0"/>
              </a:moveTo>
              <a:lnTo>
                <a:pt x="989701" y="618147"/>
              </a:lnTo>
              <a:lnTo>
                <a:pt x="0" y="618147"/>
              </a:lnTo>
            </a:path>
          </a:pathLst>
        </a:custGeom>
        <a:noFill/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7A346C-2017-47EA-8FAE-F7713CEBE3E3}">
      <dsp:nvSpPr>
        <dsp:cNvPr id="0" name=""/>
        <dsp:cNvSpPr/>
      </dsp:nvSpPr>
      <dsp:spPr>
        <a:xfrm>
          <a:off x="4848011" y="1030244"/>
          <a:ext cx="1914875" cy="6202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0296"/>
              </a:lnTo>
              <a:lnTo>
                <a:pt x="1914875" y="620296"/>
              </a:lnTo>
            </a:path>
          </a:pathLst>
        </a:custGeom>
        <a:noFill/>
        <a:ln w="285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3B6DA5-0A4A-418E-ACF9-A2EA31E508C4}">
      <dsp:nvSpPr>
        <dsp:cNvPr id="0" name=""/>
        <dsp:cNvSpPr/>
      </dsp:nvSpPr>
      <dsp:spPr>
        <a:xfrm>
          <a:off x="2030241" y="2495342"/>
          <a:ext cx="987497" cy="618147"/>
        </a:xfrm>
        <a:custGeom>
          <a:avLst/>
          <a:gdLst/>
          <a:ahLst/>
          <a:cxnLst/>
          <a:rect l="0" t="0" r="0" b="0"/>
          <a:pathLst>
            <a:path>
              <a:moveTo>
                <a:pt x="987497" y="0"/>
              </a:moveTo>
              <a:lnTo>
                <a:pt x="987497" y="618147"/>
              </a:lnTo>
              <a:lnTo>
                <a:pt x="0" y="618147"/>
              </a:lnTo>
            </a:path>
          </a:pathLst>
        </a:custGeom>
        <a:noFill/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995B29-8E5F-480F-8B69-757EF5BA1AF3}">
      <dsp:nvSpPr>
        <dsp:cNvPr id="0" name=""/>
        <dsp:cNvSpPr/>
      </dsp:nvSpPr>
      <dsp:spPr>
        <a:xfrm>
          <a:off x="3409232" y="1030244"/>
          <a:ext cx="1438778" cy="620296"/>
        </a:xfrm>
        <a:custGeom>
          <a:avLst/>
          <a:gdLst/>
          <a:ahLst/>
          <a:cxnLst/>
          <a:rect l="0" t="0" r="0" b="0"/>
          <a:pathLst>
            <a:path>
              <a:moveTo>
                <a:pt x="1438778" y="0"/>
              </a:moveTo>
              <a:lnTo>
                <a:pt x="1438778" y="620296"/>
              </a:lnTo>
              <a:lnTo>
                <a:pt x="0" y="620296"/>
              </a:lnTo>
            </a:path>
          </a:pathLst>
        </a:custGeom>
        <a:noFill/>
        <a:ln w="285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9D80DD-ABD3-4A6E-B70E-64528CD089D2}">
      <dsp:nvSpPr>
        <dsp:cNvPr id="0" name=""/>
        <dsp:cNvSpPr/>
      </dsp:nvSpPr>
      <dsp:spPr>
        <a:xfrm>
          <a:off x="4332888" y="0"/>
          <a:ext cx="1030245" cy="1030245"/>
        </a:xfrm>
        <a:prstGeom prst="arc">
          <a:avLst>
            <a:gd name="adj1" fmla="val 13200000"/>
            <a:gd name="adj2" fmla="val 19200000"/>
          </a:avLst>
        </a:prstGeom>
        <a:noFill/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657354-453B-4B7E-BB76-0B9738087197}">
      <dsp:nvSpPr>
        <dsp:cNvPr id="0" name=""/>
        <dsp:cNvSpPr/>
      </dsp:nvSpPr>
      <dsp:spPr>
        <a:xfrm>
          <a:off x="4332888" y="0"/>
          <a:ext cx="1030245" cy="1030245"/>
        </a:xfrm>
        <a:prstGeom prst="arc">
          <a:avLst>
            <a:gd name="adj1" fmla="val 2400000"/>
            <a:gd name="adj2" fmla="val 8400000"/>
          </a:avLst>
        </a:prstGeom>
        <a:noFill/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B83497-9428-43E2-80EE-32F9895D3CD6}">
      <dsp:nvSpPr>
        <dsp:cNvPr id="0" name=""/>
        <dsp:cNvSpPr/>
      </dsp:nvSpPr>
      <dsp:spPr>
        <a:xfrm>
          <a:off x="3817765" y="185443"/>
          <a:ext cx="2060490" cy="659356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СПО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3817765" y="185443"/>
        <a:ext cx="2060490" cy="659356"/>
      </dsp:txXfrm>
    </dsp:sp>
    <dsp:sp modelId="{D10843E0-96CC-46A3-896D-C161044A6FD7}">
      <dsp:nvSpPr>
        <dsp:cNvPr id="0" name=""/>
        <dsp:cNvSpPr/>
      </dsp:nvSpPr>
      <dsp:spPr>
        <a:xfrm>
          <a:off x="2502616" y="1465097"/>
          <a:ext cx="1030245" cy="1030245"/>
        </a:xfrm>
        <a:prstGeom prst="arc">
          <a:avLst>
            <a:gd name="adj1" fmla="val 13200000"/>
            <a:gd name="adj2" fmla="val 19200000"/>
          </a:avLst>
        </a:prstGeom>
        <a:noFill/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6BB85D-88DE-4493-B8D0-6C72A8E7E048}">
      <dsp:nvSpPr>
        <dsp:cNvPr id="0" name=""/>
        <dsp:cNvSpPr/>
      </dsp:nvSpPr>
      <dsp:spPr>
        <a:xfrm>
          <a:off x="2502616" y="1465097"/>
          <a:ext cx="1030245" cy="1030245"/>
        </a:xfrm>
        <a:prstGeom prst="arc">
          <a:avLst>
            <a:gd name="adj1" fmla="val 2400000"/>
            <a:gd name="adj2" fmla="val 8400000"/>
          </a:avLst>
        </a:prstGeom>
        <a:noFill/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5BBFF6-845A-4D3F-8C47-0D724FD22F00}">
      <dsp:nvSpPr>
        <dsp:cNvPr id="0" name=""/>
        <dsp:cNvSpPr/>
      </dsp:nvSpPr>
      <dsp:spPr>
        <a:xfrm>
          <a:off x="1987493" y="1650541"/>
          <a:ext cx="2060490" cy="659356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Выпускники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1987493" y="1650541"/>
        <a:ext cx="2060490" cy="659356"/>
      </dsp:txXfrm>
    </dsp:sp>
    <dsp:sp modelId="{4705C62F-9139-47A0-BBA3-1059AA231F93}">
      <dsp:nvSpPr>
        <dsp:cNvPr id="0" name=""/>
        <dsp:cNvSpPr/>
      </dsp:nvSpPr>
      <dsp:spPr>
        <a:xfrm>
          <a:off x="935711" y="2928045"/>
          <a:ext cx="1243784" cy="1030245"/>
        </a:xfrm>
        <a:prstGeom prst="arc">
          <a:avLst>
            <a:gd name="adj1" fmla="val 13200000"/>
            <a:gd name="adj2" fmla="val 19200000"/>
          </a:avLst>
        </a:prstGeom>
        <a:noFill/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6D0B51-B33A-472B-AE63-968E5DD8C914}">
      <dsp:nvSpPr>
        <dsp:cNvPr id="0" name=""/>
        <dsp:cNvSpPr/>
      </dsp:nvSpPr>
      <dsp:spPr>
        <a:xfrm>
          <a:off x="935711" y="2928045"/>
          <a:ext cx="1243784" cy="1030245"/>
        </a:xfrm>
        <a:prstGeom prst="arc">
          <a:avLst>
            <a:gd name="adj1" fmla="val 2400000"/>
            <a:gd name="adj2" fmla="val 8400000"/>
          </a:avLst>
        </a:prstGeom>
        <a:noFill/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191C4D-CC34-4C14-B3CA-9C99DC8B1F56}">
      <dsp:nvSpPr>
        <dsp:cNvPr id="0" name=""/>
        <dsp:cNvSpPr/>
      </dsp:nvSpPr>
      <dsp:spPr>
        <a:xfrm>
          <a:off x="313819" y="3113489"/>
          <a:ext cx="2487568" cy="659356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Cambria" pitchFamily="18" charset="0"/>
            </a:rPr>
            <a:t>Вступительные испытания в ВУЗе (диплом об образовании</a:t>
          </a:r>
          <a:r>
            <a:rPr lang="ru-RU" sz="1500" kern="1200" dirty="0" smtClean="0">
              <a:latin typeface="Cambria" pitchFamily="18" charset="0"/>
            </a:rPr>
            <a:t>)</a:t>
          </a:r>
          <a:endParaRPr lang="ru-RU" sz="1500" kern="1200" dirty="0">
            <a:latin typeface="Cambria" pitchFamily="18" charset="0"/>
          </a:endParaRPr>
        </a:p>
      </dsp:txBody>
      <dsp:txXfrm>
        <a:off x="313819" y="3113489"/>
        <a:ext cx="2487568" cy="659356"/>
      </dsp:txXfrm>
    </dsp:sp>
    <dsp:sp modelId="{32DE043F-36A5-4C64-88BC-2F57BA8A9BEC}">
      <dsp:nvSpPr>
        <dsp:cNvPr id="0" name=""/>
        <dsp:cNvSpPr/>
      </dsp:nvSpPr>
      <dsp:spPr>
        <a:xfrm>
          <a:off x="6627466" y="1465097"/>
          <a:ext cx="1128499" cy="1030245"/>
        </a:xfrm>
        <a:prstGeom prst="arc">
          <a:avLst>
            <a:gd name="adj1" fmla="val 13200000"/>
            <a:gd name="adj2" fmla="val 19200000"/>
          </a:avLst>
        </a:prstGeom>
        <a:noFill/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3E70C5-11B2-4206-BBC8-A0C89EA099FE}">
      <dsp:nvSpPr>
        <dsp:cNvPr id="0" name=""/>
        <dsp:cNvSpPr/>
      </dsp:nvSpPr>
      <dsp:spPr>
        <a:xfrm>
          <a:off x="6627466" y="1465097"/>
          <a:ext cx="1128499" cy="1030245"/>
        </a:xfrm>
        <a:prstGeom prst="arc">
          <a:avLst>
            <a:gd name="adj1" fmla="val 2400000"/>
            <a:gd name="adj2" fmla="val 8400000"/>
          </a:avLst>
        </a:prstGeom>
        <a:noFill/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DCA059-46C2-4ED3-A906-C5C7F73E4476}">
      <dsp:nvSpPr>
        <dsp:cNvPr id="0" name=""/>
        <dsp:cNvSpPr/>
      </dsp:nvSpPr>
      <dsp:spPr>
        <a:xfrm>
          <a:off x="6063216" y="1650541"/>
          <a:ext cx="2256999" cy="659356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Обучающиеся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6063216" y="1650541"/>
        <a:ext cx="2256999" cy="659356"/>
      </dsp:txXfrm>
    </dsp:sp>
    <dsp:sp modelId="{46438CD1-A553-4DEF-A15E-21998B43AD93}">
      <dsp:nvSpPr>
        <dsp:cNvPr id="0" name=""/>
        <dsp:cNvSpPr/>
      </dsp:nvSpPr>
      <dsp:spPr>
        <a:xfrm>
          <a:off x="5104356" y="2928045"/>
          <a:ext cx="1247338" cy="1030245"/>
        </a:xfrm>
        <a:prstGeom prst="arc">
          <a:avLst>
            <a:gd name="adj1" fmla="val 13200000"/>
            <a:gd name="adj2" fmla="val 19200000"/>
          </a:avLst>
        </a:prstGeom>
        <a:noFill/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6C2FF2-763B-47FE-B7BC-14500E2EA1BE}">
      <dsp:nvSpPr>
        <dsp:cNvPr id="0" name=""/>
        <dsp:cNvSpPr/>
      </dsp:nvSpPr>
      <dsp:spPr>
        <a:xfrm>
          <a:off x="5104356" y="2928045"/>
          <a:ext cx="1247338" cy="1030245"/>
        </a:xfrm>
        <a:prstGeom prst="arc">
          <a:avLst>
            <a:gd name="adj1" fmla="val 2400000"/>
            <a:gd name="adj2" fmla="val 8400000"/>
          </a:avLst>
        </a:prstGeom>
        <a:noFill/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91DDAC-A1D1-4F54-9A8D-16663010D2E6}">
      <dsp:nvSpPr>
        <dsp:cNvPr id="0" name=""/>
        <dsp:cNvSpPr/>
      </dsp:nvSpPr>
      <dsp:spPr>
        <a:xfrm>
          <a:off x="4480687" y="3113489"/>
          <a:ext cx="2494677" cy="659356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Cambria" pitchFamily="18" charset="0"/>
            </a:rPr>
            <a:t>ГИА в порядке экстерната (аттестат о среднем общем образовании)</a:t>
          </a:r>
          <a:endParaRPr lang="ru-RU" sz="1500" b="1" kern="1200" dirty="0">
            <a:latin typeface="Cambria" pitchFamily="18" charset="0"/>
          </a:endParaRPr>
        </a:p>
      </dsp:txBody>
      <dsp:txXfrm>
        <a:off x="4480687" y="3113489"/>
        <a:ext cx="2494677" cy="6593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0.82467</cdr:x>
      <cdr:y>0.89637</cdr:y>
    </cdr:from>
    <cdr:to>
      <cdr:x>0.94306</cdr:x>
      <cdr:y>0.95233</cdr:y>
    </cdr:to>
    <cdr:sp macro="" textlink="">
      <cdr:nvSpPr>
        <cdr:cNvPr id="2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029355" y="4930710"/>
          <a:ext cx="1296144" cy="3077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spcBef>
              <a:spcPct val="50000"/>
            </a:spcBef>
          </a:pPr>
          <a:r>
            <a:rPr lang="ru-RU" sz="1400" dirty="0" smtClean="0"/>
            <a:t>200</a:t>
          </a:r>
          <a:endParaRPr lang="ru-RU" sz="14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5C9EFA-B2A6-45C8-9509-E7A8CD439D48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48A99B-AF3B-49DC-81D6-4D31E419D4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771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939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0610A5B-78C8-4F91-BC82-F4B1F3E5F0B9}" type="slidenum">
              <a:rPr lang="ru-RU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6915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458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A3A7EDD-938E-4395-AD8F-A00D6EA517D7}" type="slidenum">
              <a:rPr lang="ru-RU" sz="1200">
                <a:latin typeface="Calibri" panose="020F0502020204030204" pitchFamily="34" charset="0"/>
              </a:rPr>
              <a:pPr algn="r" eaLnBrk="1" hangingPunct="1"/>
              <a:t>26</a:t>
            </a:fld>
            <a:endParaRPr lang="ru-RU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1441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После ответа у участника есть возможность прослушать свою аудиозапись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r>
              <a:rPr lang="ru-RU" smtClean="0"/>
              <a:t>Подготовка к ответу выполняется в минимальном объёме непосредственно при сдаче экзамена (перед ответом на каждое задание), время подготовки и записи ответа контролируется средствами программного обеспечения;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73F9EA9-1050-43D1-8F22-10582ABB55E1}" type="slidenum">
              <a:rPr lang="ru-RU" sz="1200">
                <a:latin typeface="Calibri" panose="020F0502020204030204" pitchFamily="34" charset="0"/>
              </a:rPr>
              <a:pPr algn="r" eaLnBrk="1" hangingPunct="1"/>
              <a:t>27</a:t>
            </a:fld>
            <a:endParaRPr lang="ru-RU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3114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>
                <a:latin typeface="Arial" panose="020B0604020202020204" pitchFamily="34" charset="0"/>
              </a:rPr>
              <a:t>Исходный вариант</a:t>
            </a:r>
          </a:p>
          <a:p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34808B8-4CA7-4A43-91C7-0B19C478DE98}" type="slidenum">
              <a:rPr lang="ru-RU" altLang="ru-RU"/>
              <a:pPr>
                <a:spcBef>
                  <a:spcPct val="0"/>
                </a:spcBef>
              </a:pPr>
              <a:t>33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99723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>
                <a:latin typeface="Arial" panose="020B0604020202020204" pitchFamily="34" charset="0"/>
              </a:rPr>
              <a:t>Изменения от Котовой</a:t>
            </a:r>
          </a:p>
          <a:p>
            <a:r>
              <a:rPr lang="ru-RU" altLang="ru-RU" smtClean="0">
                <a:latin typeface="Arial" panose="020B0604020202020204" pitchFamily="34" charset="0"/>
              </a:rPr>
              <a:t> (тут можно сделать реверанс в сторону горячей линии ОП, которая который год отвечает на вопросы, что делать, если номер паспорта не записал (а надо было по инструкции) или ответы через запятую написал, а надо было без)</a:t>
            </a:r>
          </a:p>
          <a:p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6ED1EFE-B653-4F73-B6C0-BAB7C2C2D08E}" type="slidenum">
              <a:rPr lang="ru-RU" altLang="ru-RU"/>
              <a:pPr>
                <a:spcBef>
                  <a:spcPct val="0"/>
                </a:spcBef>
              </a:pPr>
              <a:t>34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80331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>
                <a:latin typeface="Arial" panose="020B0604020202020204" pitchFamily="34" charset="0"/>
              </a:rPr>
              <a:t>Версия по Котовой</a:t>
            </a:r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7D17465-A422-4C7B-B6CD-9AEFDC653BBA}" type="slidenum">
              <a:rPr lang="ru-RU" altLang="ru-RU"/>
              <a:pPr>
                <a:spcBef>
                  <a:spcPct val="0"/>
                </a:spcBef>
              </a:pPr>
              <a:t>35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962673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>
                <a:latin typeface="Arial" panose="020B0604020202020204" pitchFamily="34" charset="0"/>
              </a:rPr>
              <a:t>Новые примеры с комментарием</a:t>
            </a:r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71AA54E-FA73-442B-8C6A-762A0371AF2B}" type="slidenum">
              <a:rPr lang="ru-RU" altLang="ru-RU"/>
              <a:pPr>
                <a:spcBef>
                  <a:spcPct val="0"/>
                </a:spcBef>
              </a:pPr>
              <a:t>36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96603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>
                <a:latin typeface="Arial" panose="020B0604020202020204" pitchFamily="34" charset="0"/>
              </a:rPr>
              <a:t>Котова предлагает удалить</a:t>
            </a:r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87B7847-2C73-41A3-99E4-A6216FE5B8A2}" type="slidenum">
              <a:rPr lang="ru-RU" altLang="ru-RU"/>
              <a:pPr>
                <a:spcBef>
                  <a:spcPct val="0"/>
                </a:spcBef>
              </a:pPr>
              <a:t>37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4224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939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0610A5B-78C8-4F91-BC82-F4B1F3E5F0B9}" type="slidenum">
              <a:rPr lang="ru-RU">
                <a:solidFill>
                  <a:prstClr val="black"/>
                </a:solidFill>
              </a:rPr>
              <a:pPr>
                <a:defRPr/>
              </a:pPr>
              <a:t>39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918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144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C3C06CD-788B-464E-B1E0-1AE27F61480D}" type="slidenum">
              <a:rPr lang="ru-RU">
                <a:solidFill>
                  <a:prstClr val="black"/>
                </a:solidFill>
              </a:rPr>
              <a:pPr>
                <a:defRPr/>
              </a:pPr>
              <a:t>40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0797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939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0610A5B-78C8-4F91-BC82-F4B1F3E5F0B9}" type="slidenum">
              <a:rPr lang="ru-RU">
                <a:solidFill>
                  <a:prstClr val="black"/>
                </a:solidFill>
              </a:rPr>
              <a:pPr>
                <a:defRPr/>
              </a:pPr>
              <a:t>41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448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939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0610A5B-78C8-4F91-BC82-F4B1F3E5F0B9}" type="slidenum">
              <a:rPr lang="ru-RU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5495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939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0610A5B-78C8-4F91-BC82-F4B1F3E5F0B9}" type="slidenum">
              <a:rPr lang="ru-RU">
                <a:solidFill>
                  <a:prstClr val="black"/>
                </a:solidFill>
              </a:rPr>
              <a:pPr>
                <a:defRPr/>
              </a:pPr>
              <a:t>43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9759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EB85C-B3D7-4606-83CF-7CC3FD9808FE}" type="slidenum">
              <a:rPr lang="ru-RU" smtClean="0"/>
              <a:pPr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1399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30EDA07-FE74-4966-B266-6C3A778D6638}" type="datetime1">
              <a:rPr lang="ru-RU"/>
              <a:pPr/>
              <a:t>07.11.2014</a:t>
            </a:fld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177922-1F34-414E-BF4D-183D1D15B183}" type="slidenum">
              <a:rPr lang="ru-RU"/>
              <a:pPr/>
              <a:t>48</a:t>
            </a:fld>
            <a:endParaRPr lang="ru-RU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3463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492FA-8E72-4870-93D1-116F6A19BF87}" type="slidenum">
              <a:rPr lang="ru-RU" smtClean="0"/>
              <a:pPr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3759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144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C3C06CD-788B-464E-B1E0-1AE27F61480D}" type="slidenum">
              <a:rPr lang="ru-RU">
                <a:solidFill>
                  <a:prstClr val="black"/>
                </a:solidFill>
              </a:rPr>
              <a:pPr>
                <a:defRPr/>
              </a:pPr>
              <a:t>52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765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4819" name="Номер слайда 3"/>
          <p:cNvSpPr txBox="1">
            <a:spLocks noGrp="1"/>
          </p:cNvSpPr>
          <p:nvPr/>
        </p:nvSpPr>
        <p:spPr bwMode="auto">
          <a:xfrm>
            <a:off x="3849689" y="9428163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AFC53C7A-BD4F-4803-98D7-6398166425C0}" type="slidenum">
              <a:rPr lang="ru-RU" sz="120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941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30FA5-0762-4A3E-8323-9C00534C60AD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684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30FA5-0762-4A3E-8323-9C00534C60AD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727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83904" indent="-30150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206006" indent="-241201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88409" indent="-241201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70810" indent="-241201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53213" indent="-2412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35615" indent="-2412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618018" indent="-2412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100420" indent="-2412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300">
                <a:latin typeface="Arial" charset="0"/>
              </a:rPr>
              <a:t>ABBYY TestReader 4.0 Network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83904" indent="-30150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206006" indent="-241201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88409" indent="-241201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70810" indent="-241201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53213" indent="-2412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35615" indent="-2412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618018" indent="-2412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100420" indent="-2412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859BCD4-62D4-4FDF-8700-C8D5BBFC2D56}" type="datetime1">
              <a:rPr lang="en-US" sz="1300">
                <a:latin typeface="Arial" charset="0"/>
              </a:rPr>
              <a:pPr eaLnBrk="1" hangingPunct="1"/>
              <a:t>11/7/2014</a:t>
            </a:fld>
            <a:endParaRPr lang="en-US" sz="1300">
              <a:latin typeface="Arial" charset="0"/>
            </a:endParaRPr>
          </a:p>
        </p:txBody>
      </p:sp>
      <p:sp>
        <p:nvSpPr>
          <p:cNvPr id="2560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83904" indent="-30150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206006" indent="-241201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88409" indent="-241201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70810" indent="-241201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53213" indent="-2412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35615" indent="-2412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618018" indent="-2412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100420" indent="-2412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300">
                <a:latin typeface="Arial" charset="0"/>
              </a:rPr>
              <a:t>Технология экспертизы ЕГЭ</a:t>
            </a:r>
          </a:p>
        </p:txBody>
      </p:sp>
      <p:sp>
        <p:nvSpPr>
          <p:cNvPr id="256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83904" indent="-30150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206006" indent="-241201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88409" indent="-241201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70810" indent="-241201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53213" indent="-2412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35615" indent="-2412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618018" indent="-2412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100420" indent="-2412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2F80FE8-B63C-42AD-AB74-D01D0C8B72BD}" type="slidenum">
              <a:rPr lang="en-US" sz="1300">
                <a:latin typeface="Arial" charset="0"/>
              </a:rPr>
              <a:pPr eaLnBrk="1" hangingPunct="1"/>
              <a:t>20</a:t>
            </a:fld>
            <a:endParaRPr lang="en-US" sz="1300">
              <a:latin typeface="Arial" charset="0"/>
            </a:endParaRPr>
          </a:p>
        </p:txBody>
      </p:sp>
      <p:sp>
        <p:nvSpPr>
          <p:cNvPr id="256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i="1" smtClean="0"/>
          </a:p>
        </p:txBody>
      </p:sp>
    </p:spTree>
    <p:extLst>
      <p:ext uri="{BB962C8B-B14F-4D97-AF65-F5344CB8AC3E}">
        <p14:creationId xmlns:p14="http://schemas.microsoft.com/office/powerpoint/2010/main" val="12430246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ю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3EDE-918F-4FFD-9C25-A62CEB399AA7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4621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939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0610A5B-78C8-4F91-BC82-F4B1F3E5F0B9}" type="slidenum">
              <a:rPr lang="ru-RU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4628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939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0610A5B-78C8-4F91-BC82-F4B1F3E5F0B9}" type="slidenum">
              <a:rPr lang="ru-RU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524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1E29F-AF17-4DC8-B9DC-BE76A506BE37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07.11.2014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D9D10-EA88-4DFA-8E1F-224E581BC9E9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349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DC232-8926-4114-87BA-04DAAAF55BAF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07.11.2014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E020A-1804-411E-9B5B-D2A0A0FB63C5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894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4A414-F4D4-4800-97C7-03C0C47CF881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07.11.2014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BD718-F4AD-4DC7-B50D-21452F8323BC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510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8CD0A-9965-4097-B113-0233DEA22DD6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07.11.2014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52337-06A5-40A4-9524-9B79CBE6E985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361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634C9-C8D7-4671-8CA5-135F2AA52EDE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07.11.2014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3CF7D-2C9F-47E1-B454-EECBFE07EA54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814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20240-44FA-4B02-A159-7F5634B2AABF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07.11.2014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B263D-2131-4952-8631-38DE675B90D2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391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B71F9-F1AE-479A-B088-03C557F3BA12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07.11.2014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AA458-0857-4573-8ED3-D788A626EBEC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269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29E3F-FDE6-49A8-86FD-FBF5FCA877BE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07.11.2014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AF20B-6596-4187-955F-B3EA854EA14E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732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90915-50E1-4C92-B4F2-82EE3A3BFD12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07.11.2014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B545B-0FC6-4DC2-92AD-A5B1CEA5AC44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725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DD747-2A46-4FE9-BEA0-077FB3767675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07.11.2014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B1363-4D90-46DA-8744-CF8076FEEFF4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402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B083B-98D4-4C47-9CEC-482ED301A9BD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07.11.2014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6D0EB-6EA9-40FA-A374-6A7426F281B2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664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CC2E6140-B5F6-4856-881C-DA8E142596A8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07.11.2014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E52280DA-7C92-493C-8AF8-B2077B20BA71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860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5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54.gi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F:\ШАБЛОНЫ К СЛАЙДАМ\фоны для презентаций красивые\рамки для презентаций\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:\ШАБЛОНЫ К СЛАЙДАМ\фоны\1114_29_08_2009%2016_03_52_(1)_big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17"/>
          <a:stretch/>
        </p:blipFill>
        <p:spPr bwMode="auto">
          <a:xfrm>
            <a:off x="259078" y="382547"/>
            <a:ext cx="8625843" cy="638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8720" y="3573016"/>
            <a:ext cx="7126560" cy="2591792"/>
          </a:xfrm>
        </p:spPr>
        <p:txBody>
          <a:bodyPr>
            <a:noAutofit/>
          </a:bodyPr>
          <a:lstStyle/>
          <a:p>
            <a:r>
              <a:rPr lang="ru-RU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/>
            </a:r>
            <a:br>
              <a:rPr lang="ru-RU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</a:br>
            <a:r>
              <a:rPr lang="ru-RU" sz="4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/>
            </a:r>
            <a:br>
              <a:rPr lang="ru-RU" sz="4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</a:br>
            <a:r>
              <a:rPr lang="ru-RU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/>
            </a:r>
            <a:br>
              <a:rPr lang="ru-RU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</a:br>
            <a:r>
              <a:rPr lang="ru-RU" sz="4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/>
            </a:r>
            <a:br>
              <a:rPr lang="ru-RU" sz="4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</a:br>
            <a:r>
              <a:rPr lang="ru-RU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/>
            </a:r>
            <a:br>
              <a:rPr lang="ru-RU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</a:br>
            <a:r>
              <a:rPr lang="ru-RU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/>
            </a:r>
            <a:br>
              <a:rPr lang="ru-RU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</a:br>
            <a:r>
              <a:rPr lang="ru-RU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Государственная итоговая аттестация 2015</a:t>
            </a:r>
            <a:br>
              <a:rPr lang="ru-RU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</a:b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7" descr="oktr-cl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88640"/>
            <a:ext cx="1241425" cy="2089150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Круглая лента лицом вниз 4"/>
          <p:cNvSpPr/>
          <p:nvPr/>
        </p:nvSpPr>
        <p:spPr>
          <a:xfrm>
            <a:off x="1259632" y="476672"/>
            <a:ext cx="6120679" cy="2127104"/>
          </a:xfrm>
          <a:prstGeom prst="ellipseRibbon">
            <a:avLst>
              <a:gd name="adj1" fmla="val 32896"/>
              <a:gd name="adj2" fmla="val 51108"/>
              <a:gd name="adj3" fmla="val 1250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Отдел образования Администрации Октябрьского района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50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98825" y="3213310"/>
            <a:ext cx="1079500" cy="28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08175" y="3477893"/>
            <a:ext cx="1079500" cy="143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30661" y="2732826"/>
            <a:ext cx="220663" cy="28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08560" y="3082074"/>
            <a:ext cx="669925" cy="28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35169" y="2876823"/>
            <a:ext cx="684213" cy="719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87485" y="2660715"/>
            <a:ext cx="288925" cy="61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05025" y="2542325"/>
            <a:ext cx="306388" cy="143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3801" name="Подзаголовок 4"/>
          <p:cNvSpPr txBox="1">
            <a:spLocks/>
          </p:cNvSpPr>
          <p:nvPr/>
        </p:nvSpPr>
        <p:spPr bwMode="auto">
          <a:xfrm>
            <a:off x="1419165" y="100841"/>
            <a:ext cx="7126288" cy="960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endParaRPr lang="ru-RU" sz="2000" b="1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60483" y="350493"/>
            <a:ext cx="7029450" cy="46166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2E3192"/>
                </a:solidFill>
                <a:latin typeface="Cambria" pitchFamily="18" charset="0"/>
              </a:rPr>
              <a:t>Итоговое сочинение 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61390" y="1583106"/>
            <a:ext cx="3093570" cy="928850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spcAft>
                <a:spcPts val="0"/>
              </a:spcAft>
            </a:pPr>
            <a:r>
              <a:rPr lang="ru-RU" sz="1400" b="1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Расписание</a:t>
            </a:r>
            <a:endParaRPr lang="ru-RU" sz="1400" b="1" dirty="0">
              <a:solidFill>
                <a:srgbClr val="333399"/>
              </a:solidFill>
              <a:latin typeface="+mj-lt"/>
              <a:ea typeface="Calibri"/>
              <a:cs typeface="Times New Roman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70267" y="2781008"/>
            <a:ext cx="7344061" cy="617661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spcAft>
                <a:spcPts val="0"/>
              </a:spcAft>
            </a:pPr>
            <a:r>
              <a:rPr lang="ru-RU" sz="1400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Время</a:t>
            </a:r>
            <a:r>
              <a:rPr lang="ru-RU" sz="1400" dirty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: начало в </a:t>
            </a:r>
            <a:r>
              <a:rPr lang="ru-RU" sz="1400" b="1" dirty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10.00</a:t>
            </a:r>
            <a:r>
              <a:rPr lang="ru-RU" sz="1400" dirty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 по местному времени. Сочинение/Изложение – </a:t>
            </a:r>
            <a:r>
              <a:rPr lang="ru-RU" sz="1400" b="1" dirty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3 часа 55 </a:t>
            </a:r>
            <a:r>
              <a:rPr lang="ru-RU" sz="1400" b="1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минут</a:t>
            </a:r>
            <a:endParaRPr lang="ru-RU" sz="1400" dirty="0">
              <a:solidFill>
                <a:srgbClr val="333399"/>
              </a:solidFill>
              <a:latin typeface="+mj-lt"/>
              <a:ea typeface="Calibri"/>
              <a:cs typeface="Times New Roman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70518" y="3445235"/>
            <a:ext cx="7362358" cy="792088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spcAft>
                <a:spcPts val="0"/>
              </a:spcAft>
            </a:pPr>
            <a:r>
              <a:rPr lang="ru-RU" sz="1400" b="1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Места проведения</a:t>
            </a:r>
            <a:r>
              <a:rPr lang="ru-RU" sz="1400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: для выпускников текущего года – </a:t>
            </a:r>
            <a:r>
              <a:rPr lang="ru-RU" sz="1400" u="sng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в своих школах</a:t>
            </a:r>
            <a:r>
              <a:rPr lang="ru-RU" sz="1400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, для выпускников прошлых лет – </a:t>
            </a:r>
            <a:r>
              <a:rPr lang="ru-RU" sz="1400" u="sng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места, определяемые ОИВ самостоятельно</a:t>
            </a:r>
            <a:endParaRPr lang="ru-RU" sz="1400" dirty="0" smtClean="0">
              <a:solidFill>
                <a:srgbClr val="333399"/>
              </a:solidFill>
              <a:latin typeface="+mj-lt"/>
              <a:ea typeface="Calibri"/>
              <a:cs typeface="Times New Roman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001074" y="1458342"/>
            <a:ext cx="1193800" cy="319753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spcAft>
                <a:spcPts val="0"/>
              </a:spcAft>
            </a:pPr>
            <a:r>
              <a:rPr lang="ru-RU" sz="1400" b="1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03.12.2014 </a:t>
            </a:r>
            <a:endParaRPr lang="ru-RU" sz="1400" b="1" dirty="0">
              <a:solidFill>
                <a:srgbClr val="333399"/>
              </a:solidFill>
              <a:latin typeface="+mj-lt"/>
              <a:ea typeface="Calibri"/>
              <a:cs typeface="Times New Roman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008440" y="1869380"/>
            <a:ext cx="1193801" cy="330497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spcAft>
                <a:spcPts val="0"/>
              </a:spcAft>
            </a:pPr>
            <a:r>
              <a:rPr lang="ru-RU" sz="1400" b="1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04.02.2015</a:t>
            </a:r>
            <a:endParaRPr lang="ru-RU" sz="1400" b="1" dirty="0">
              <a:solidFill>
                <a:srgbClr val="333399"/>
              </a:solidFill>
              <a:latin typeface="+mj-lt"/>
              <a:ea typeface="Calibri"/>
              <a:cs typeface="Times New Roman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008441" y="2326967"/>
            <a:ext cx="1193800" cy="256393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spcAft>
                <a:spcPts val="0"/>
              </a:spcAft>
            </a:pPr>
            <a:r>
              <a:rPr lang="ru-RU" sz="1400" b="1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 06.05.2015</a:t>
            </a:r>
            <a:endParaRPr lang="ru-RU" sz="1400" b="1" dirty="0">
              <a:solidFill>
                <a:srgbClr val="333399"/>
              </a:solidFill>
              <a:latin typeface="+mj-lt"/>
              <a:ea typeface="Calibri"/>
              <a:cs typeface="Times New Roman"/>
            </a:endParaRPr>
          </a:p>
        </p:txBody>
      </p:sp>
      <p:sp>
        <p:nvSpPr>
          <p:cNvPr id="29" name="Стрелка вниз 28"/>
          <p:cNvSpPr/>
          <p:nvPr/>
        </p:nvSpPr>
        <p:spPr>
          <a:xfrm rot="16200000">
            <a:off x="3672148" y="1399602"/>
            <a:ext cx="928850" cy="1363227"/>
          </a:xfrm>
          <a:prstGeom prst="downArrow">
            <a:avLst/>
          </a:prstGeom>
          <a:gradFill>
            <a:gsLst>
              <a:gs pos="0">
                <a:sysClr val="window" lastClr="FFFFFF"/>
              </a:gs>
              <a:gs pos="100000">
                <a:srgbClr val="C00000">
                  <a:lumMod val="72000"/>
                  <a:lumOff val="28000"/>
                </a:srgbClr>
              </a:gs>
              <a:gs pos="100000">
                <a:srgbClr val="C00000"/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5400000" scaled="0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66073" y="5117869"/>
            <a:ext cx="7401307" cy="864096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Размещение тем за 15 минут – </a:t>
            </a:r>
            <a:r>
              <a:rPr lang="en-US" sz="1400" b="1" dirty="0" err="1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ege</a:t>
            </a:r>
            <a:r>
              <a:rPr lang="ru-RU" sz="1400" b="1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.</a:t>
            </a:r>
            <a:r>
              <a:rPr lang="en-US" sz="1400" b="1" dirty="0" err="1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edu</a:t>
            </a:r>
            <a:r>
              <a:rPr lang="ru-RU" sz="1400" b="1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.</a:t>
            </a:r>
            <a:r>
              <a:rPr lang="en-US" sz="1400" b="1" dirty="0" err="1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ru</a:t>
            </a:r>
            <a:r>
              <a:rPr lang="en-US" sz="1400" b="1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ru-RU" sz="1400" b="1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, </a:t>
            </a:r>
            <a:r>
              <a:rPr lang="en-US" sz="1400" b="1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fipi.ru</a:t>
            </a:r>
            <a:endParaRPr lang="ru-RU" sz="1400" b="1" dirty="0" smtClean="0">
              <a:solidFill>
                <a:srgbClr val="333399"/>
              </a:solidFill>
              <a:latin typeface="+mj-lt"/>
              <a:ea typeface="Calibri"/>
              <a:cs typeface="Times New Roman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Бланковая технология с обязательным сканированием</a:t>
            </a:r>
          </a:p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Проверка копий работ</a:t>
            </a:r>
            <a:endParaRPr lang="ru-RU" sz="1400" b="1" dirty="0">
              <a:solidFill>
                <a:srgbClr val="333399"/>
              </a:solidFill>
              <a:latin typeface="+mj-lt"/>
              <a:ea typeface="Calibri"/>
              <a:cs typeface="Times New Roman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51971" y="4307497"/>
            <a:ext cx="7362357" cy="672053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spcAft>
                <a:spcPts val="0"/>
              </a:spcAft>
            </a:pPr>
            <a:r>
              <a:rPr lang="ru-RU" sz="1400" b="1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Проверка сочинения/изложения</a:t>
            </a:r>
            <a:r>
              <a:rPr lang="ru-RU" sz="1400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: </a:t>
            </a:r>
          </a:p>
          <a:p>
            <a:pPr lvl="0">
              <a:spcAft>
                <a:spcPts val="0"/>
              </a:spcAft>
            </a:pPr>
            <a:r>
              <a:rPr lang="ru-RU" sz="1400" dirty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н</a:t>
            </a:r>
            <a:r>
              <a:rPr lang="ru-RU" sz="1400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а уровне ОО – комиссия ОО, </a:t>
            </a:r>
          </a:p>
          <a:p>
            <a:pPr lvl="0">
              <a:spcAft>
                <a:spcPts val="0"/>
              </a:spcAft>
            </a:pPr>
            <a:r>
              <a:rPr lang="ru-RU" sz="1400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на уровне муниципальном/региональном – экспертная комиссия;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588861" y="1776983"/>
            <a:ext cx="1295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+mj-lt"/>
                <a:ea typeface="Calibri"/>
                <a:cs typeface="Times New Roman"/>
              </a:rPr>
              <a:t>Апробация </a:t>
            </a:r>
          </a:p>
          <a:p>
            <a:pPr algn="ctr"/>
            <a:r>
              <a:rPr lang="ru-RU" sz="1400" b="1" dirty="0">
                <a:solidFill>
                  <a:srgbClr val="C00000"/>
                </a:solidFill>
                <a:latin typeface="+mj-lt"/>
                <a:ea typeface="Calibri"/>
                <a:cs typeface="Times New Roman"/>
              </a:rPr>
              <a:t>20.11.2014</a:t>
            </a:r>
          </a:p>
        </p:txBody>
      </p:sp>
    </p:spTree>
    <p:extLst>
      <p:ext uri="{BB962C8B-B14F-4D97-AF65-F5344CB8AC3E}">
        <p14:creationId xmlns:p14="http://schemas.microsoft.com/office/powerpoint/2010/main" val="308398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esafronov\Desktop\ser.jpg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107504" y="6560222"/>
            <a:ext cx="2672845" cy="181145"/>
          </a:xfrm>
          <a:prstGeom prst="rect">
            <a:avLst/>
          </a:prstGeom>
          <a:noFill/>
        </p:spPr>
      </p:pic>
      <p:pic>
        <p:nvPicPr>
          <p:cNvPr id="7" name="Picture 5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6560222"/>
            <a:ext cx="6264696" cy="181145"/>
          </a:xfrm>
          <a:prstGeom prst="rect">
            <a:avLst/>
          </a:prstGeom>
          <a:noFill/>
        </p:spPr>
      </p:pic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3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 smtClean="0">
                <a:solidFill>
                  <a:schemeClr val="bg1"/>
                </a:solidFill>
              </a:rPr>
              <a:pPr/>
              <a:t>11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12" name="Picture 3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2"/>
            <a:ext cx="5256584" cy="54830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07504" y="44624"/>
            <a:ext cx="54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SzPct val="100000"/>
              <a:defRPr/>
            </a:pPr>
            <a:r>
              <a:rPr lang="ru-RU" sz="2000" b="1" dirty="0" smtClean="0">
                <a:ln w="635">
                  <a:noFill/>
                </a:ln>
                <a:solidFill>
                  <a:schemeClr val="bg1"/>
                </a:solidFill>
                <a:latin typeface="+mj-lt"/>
                <a:ea typeface="+mj-ea"/>
                <a:cs typeface="Times New Roman" panose="02020603050405020304" pitchFamily="18" charset="0"/>
              </a:rPr>
              <a:t>Подготовка проведения итогового сочинения (изложения)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-36512" y="2360222"/>
            <a:ext cx="756084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lvl="2" indent="-342900" algn="just">
              <a:spcAft>
                <a:spcPts val="1200"/>
              </a:spcAft>
              <a:buClr>
                <a:schemeClr val="tx1"/>
              </a:buClr>
              <a:buSzPct val="150000"/>
              <a:buFont typeface="Wingdings" pitchFamily="2" charset="2"/>
              <a:buChar char="q"/>
              <a:defRPr/>
            </a:pPr>
            <a:r>
              <a:rPr lang="ru-RU" sz="2000" dirty="0" smtClean="0">
                <a:cs typeface="Times New Roman" pitchFamily="18" charset="0"/>
              </a:rPr>
              <a:t>Состав комиссии формируется из школьных учителей-предметников, администрации школы</a:t>
            </a:r>
          </a:p>
          <a:p>
            <a:pPr marL="357188" lvl="2" indent="-342900" algn="just">
              <a:spcAft>
                <a:spcPts val="1200"/>
              </a:spcAft>
              <a:buClr>
                <a:schemeClr val="tx1"/>
              </a:buClr>
              <a:buSzPct val="150000"/>
              <a:buFont typeface="Wingdings" pitchFamily="2" charset="2"/>
              <a:buChar char="q"/>
              <a:defRPr/>
            </a:pPr>
            <a:r>
              <a:rPr lang="ru-RU" sz="2000" dirty="0" smtClean="0">
                <a:cs typeface="Times New Roman" pitchFamily="18" charset="0"/>
              </a:rPr>
              <a:t>Комиссия должна состоять не менее чем из 3-х человек</a:t>
            </a:r>
          </a:p>
          <a:p>
            <a:pPr marL="357188" lvl="2" indent="-342900" algn="just">
              <a:spcAft>
                <a:spcPts val="1200"/>
              </a:spcAft>
              <a:buClr>
                <a:schemeClr val="tx1"/>
              </a:buClr>
              <a:buSzPct val="150000"/>
              <a:defRPr/>
            </a:pPr>
            <a:endParaRPr lang="ru-RU" sz="2000" dirty="0" smtClean="0">
              <a:latin typeface="+mj-lt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-972616" y="1128807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Формирование Комиссий ОО</a:t>
            </a:r>
          </a:p>
        </p:txBody>
      </p:sp>
      <p:pic>
        <p:nvPicPr>
          <p:cNvPr id="16" name="Picture 7" descr="C:\Users\adeynichenko\Desktop\УСКОМ 2014\Презентация по технологии для обучающего семинара\картинки\1412282737_Admi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437112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www.almazovcentre.ru/wp-content/uploads/patien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580" y="3789040"/>
            <a:ext cx="1224136" cy="1393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6948772" y="3501008"/>
            <a:ext cx="115252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0722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24" y="980728"/>
            <a:ext cx="7797800" cy="1439863"/>
          </a:xfrm>
        </p:spPr>
        <p:txBody>
          <a:bodyPr/>
          <a:lstStyle/>
          <a:p>
            <a:pPr>
              <a:defRPr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</a:rPr>
              <a:t>Открытые тематические направления для итогового сочинения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2492896"/>
            <a:ext cx="8002588" cy="4425950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ru-RU" sz="2400" b="1" i="1" dirty="0" smtClean="0">
                <a:solidFill>
                  <a:schemeClr val="tx1"/>
                </a:solidFill>
              </a:rPr>
              <a:t>«Недаром помнит вся Россия…» (200-летний юбилей М.Ю. Лермонтова)</a:t>
            </a:r>
          </a:p>
          <a:p>
            <a:pPr marL="609600" indent="-609600">
              <a:lnSpc>
                <a:spcPct val="90000"/>
              </a:lnSpc>
            </a:pPr>
            <a:r>
              <a:rPr lang="ru-RU" sz="2400" b="1" i="1" dirty="0" smtClean="0">
                <a:solidFill>
                  <a:schemeClr val="tx1"/>
                </a:solidFill>
              </a:rPr>
              <a:t>Вопросы, заданные человечеству войной</a:t>
            </a:r>
          </a:p>
          <a:p>
            <a:pPr marL="609600" indent="-609600">
              <a:lnSpc>
                <a:spcPct val="90000"/>
              </a:lnSpc>
            </a:pPr>
            <a:r>
              <a:rPr lang="ru-RU" sz="2400" b="1" i="1" dirty="0" smtClean="0">
                <a:solidFill>
                  <a:schemeClr val="tx1"/>
                </a:solidFill>
              </a:rPr>
              <a:t>Человек и природа в отечественной и мировой литературе</a:t>
            </a:r>
          </a:p>
          <a:p>
            <a:pPr marL="609600" indent="-609600">
              <a:lnSpc>
                <a:spcPct val="90000"/>
              </a:lnSpc>
            </a:pPr>
            <a:r>
              <a:rPr lang="ru-RU" sz="2400" b="1" i="1" dirty="0" smtClean="0">
                <a:solidFill>
                  <a:schemeClr val="tx1"/>
                </a:solidFill>
              </a:rPr>
              <a:t>Спор поколений: вместе и врозь</a:t>
            </a:r>
            <a:endParaRPr lang="ru-RU" sz="2400" dirty="0" smtClean="0">
              <a:solidFill>
                <a:schemeClr val="tx1"/>
              </a:solidFill>
            </a:endParaRPr>
          </a:p>
          <a:p>
            <a:pPr marL="609600" indent="-609600">
              <a:lnSpc>
                <a:spcPct val="90000"/>
              </a:lnSpc>
            </a:pPr>
            <a:r>
              <a:rPr lang="ru-RU" sz="2400" b="1" i="1" dirty="0" smtClean="0">
                <a:solidFill>
                  <a:schemeClr val="tx1"/>
                </a:solidFill>
              </a:rPr>
              <a:t>Чем люди живы?</a:t>
            </a:r>
            <a:endParaRPr lang="ru-RU" sz="2400" dirty="0" smtClean="0">
              <a:solidFill>
                <a:schemeClr val="tx1"/>
              </a:solidFill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Экзаменационный комплект будет включать 5 тем сочинений из закрытого перечня (по одной теме от каждого общего тематического направления).</a:t>
            </a:r>
          </a:p>
        </p:txBody>
      </p:sp>
    </p:spTree>
    <p:extLst>
      <p:ext uri="{BB962C8B-B14F-4D97-AF65-F5344CB8AC3E}">
        <p14:creationId xmlns:p14="http://schemas.microsoft.com/office/powerpoint/2010/main" val="322069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797425"/>
            <a:ext cx="8229600" cy="1143000"/>
          </a:xfrm>
        </p:spPr>
        <p:txBody>
          <a:bodyPr/>
          <a:lstStyle/>
          <a:p>
            <a:r>
              <a:rPr lang="ru-RU" sz="2400" smtClean="0">
                <a:solidFill>
                  <a:schemeClr val="tx1"/>
                </a:solidFill>
              </a:rPr>
              <a:t>4. Качество письменной речи</a:t>
            </a:r>
            <a:br>
              <a:rPr lang="ru-RU" sz="2400" smtClean="0">
                <a:solidFill>
                  <a:schemeClr val="tx1"/>
                </a:solidFill>
              </a:rPr>
            </a:br>
            <a:r>
              <a:rPr lang="ru-RU" sz="2400" smtClean="0">
                <a:solidFill>
                  <a:schemeClr val="tx1"/>
                </a:solidFill>
              </a:rPr>
              <a:t>5. Грамотность</a:t>
            </a:r>
            <a:r>
              <a:rPr lang="ru-RU" sz="4000" smtClean="0"/>
              <a:t> </a:t>
            </a:r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8313" y="1484313"/>
            <a:ext cx="3924300" cy="3240087"/>
          </a:xfrm>
          <a:prstGeom prst="rect">
            <a:avLst/>
          </a:prstGeom>
        </p:spPr>
        <p:txBody>
          <a:bodyPr/>
          <a:lstStyle/>
          <a:p>
            <a:pPr marL="533400" indent="-533400">
              <a:buFontTx/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Сочинение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</a:p>
          <a:p>
            <a:pPr marL="533400" indent="-533400">
              <a:buFontTx/>
              <a:buAutoNum type="arabicPeriod"/>
            </a:pPr>
            <a:r>
              <a:rPr lang="ru-RU" sz="2400" dirty="0" smtClean="0">
                <a:solidFill>
                  <a:schemeClr val="tx1"/>
                </a:solidFill>
              </a:rPr>
              <a:t>Соответствие теме</a:t>
            </a:r>
          </a:p>
          <a:p>
            <a:pPr marL="533400" indent="-533400">
              <a:buFontTx/>
              <a:buAutoNum type="arabicPeriod"/>
            </a:pPr>
            <a:r>
              <a:rPr lang="ru-RU" sz="2400" dirty="0" smtClean="0">
                <a:solidFill>
                  <a:schemeClr val="tx1"/>
                </a:solidFill>
              </a:rPr>
              <a:t> Аргументация. Привлечение литературного материала </a:t>
            </a:r>
          </a:p>
          <a:p>
            <a:pPr marL="533400" indent="-533400">
              <a:buFontTx/>
              <a:buAutoNum type="arabicPeriod"/>
            </a:pPr>
            <a:r>
              <a:rPr lang="ru-RU" sz="2400" dirty="0" smtClean="0">
                <a:solidFill>
                  <a:schemeClr val="tx1"/>
                </a:solidFill>
              </a:rPr>
              <a:t>Композиция и логика рассуждения </a:t>
            </a:r>
          </a:p>
        </p:txBody>
      </p:sp>
      <p:sp>
        <p:nvSpPr>
          <p:cNvPr id="10244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484313"/>
            <a:ext cx="3925887" cy="3168650"/>
          </a:xfrm>
        </p:spPr>
        <p:txBody>
          <a:bodyPr/>
          <a:lstStyle/>
          <a:p>
            <a:pPr marL="457200" indent="-457200">
              <a:buFontTx/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Изложение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</a:p>
          <a:p>
            <a:pPr marL="457200" indent="-457200">
              <a:buFontTx/>
              <a:buAutoNum type="arabicPeriod"/>
            </a:pPr>
            <a:r>
              <a:rPr lang="ru-RU" sz="2400" dirty="0" smtClean="0">
                <a:solidFill>
                  <a:schemeClr val="tx1"/>
                </a:solidFill>
              </a:rPr>
              <a:t>Содержание изложения </a:t>
            </a:r>
          </a:p>
          <a:p>
            <a:pPr marL="457200" indent="-457200">
              <a:buFontTx/>
              <a:buAutoNum type="arabicPeriod"/>
            </a:pPr>
            <a:r>
              <a:rPr lang="ru-RU" sz="2400" dirty="0" smtClean="0">
                <a:solidFill>
                  <a:schemeClr val="tx1"/>
                </a:solidFill>
              </a:rPr>
              <a:t>Логичность изложения </a:t>
            </a:r>
          </a:p>
          <a:p>
            <a:pPr marL="457200" indent="-457200">
              <a:buFontTx/>
              <a:buAutoNum type="arabicPeriod"/>
            </a:pPr>
            <a:r>
              <a:rPr lang="ru-RU" sz="2400" dirty="0" smtClean="0">
                <a:solidFill>
                  <a:schemeClr val="tx1"/>
                </a:solidFill>
              </a:rPr>
              <a:t>Использование элементов стиля исходного текста </a:t>
            </a: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395288" y="12684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ru-RU" sz="4000" b="1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1116013" y="1889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</a:rPr>
              <a:t>Параметры оценивания итогового сочинения (изложения)</a:t>
            </a:r>
          </a:p>
        </p:txBody>
      </p:sp>
    </p:spTree>
    <p:extLst>
      <p:ext uri="{BB962C8B-B14F-4D97-AF65-F5344CB8AC3E}">
        <p14:creationId xmlns:p14="http://schemas.microsoft.com/office/powerpoint/2010/main" val="141432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-252536" y="332656"/>
            <a:ext cx="7777163" cy="1143000"/>
          </a:xfrm>
        </p:spPr>
        <p:txBody>
          <a:bodyPr/>
          <a:lstStyle/>
          <a:p>
            <a:pPr>
              <a:defRPr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</a:rPr>
              <a:t>Условия получения зачета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0213"/>
            <a:ext cx="8002588" cy="4425950"/>
          </a:xfrm>
        </p:spPr>
        <p:txBody>
          <a:bodyPr/>
          <a:lstStyle/>
          <a:p>
            <a:pPr>
              <a:buFontTx/>
              <a:buNone/>
            </a:pPr>
            <a:r>
              <a:rPr lang="ru-RU" dirty="0" smtClean="0">
                <a:solidFill>
                  <a:schemeClr val="tx1"/>
                </a:solidFill>
              </a:rPr>
              <a:t>Для получения «зачета» необходимо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иметь положительный результат по трем критериям (по критериям №1 и №2 – в обязательном порядке)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выдержать объем (сочинение не менее 250 слов, изложение – не менее 150 слов)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написать работу самостоятельно</a:t>
            </a:r>
          </a:p>
        </p:txBody>
      </p:sp>
    </p:spTree>
    <p:extLst>
      <p:ext uri="{BB962C8B-B14F-4D97-AF65-F5344CB8AC3E}">
        <p14:creationId xmlns:p14="http://schemas.microsoft.com/office/powerpoint/2010/main" val="194102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3957" y="2382805"/>
            <a:ext cx="5532397" cy="3319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01978" y="1124744"/>
            <a:ext cx="7994662" cy="131813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100" dirty="0">
                <a:solidFill>
                  <a:srgbClr val="22419B"/>
                </a:solidFill>
                <a:latin typeface="Cambria" panose="02040503050406030204" pitchFamily="18" charset="0"/>
                <a:cs typeface="Calibri" pitchFamily="34" charset="0"/>
              </a:rPr>
              <a:t>Оригиналы бланков записей после копирования  </a:t>
            </a:r>
            <a:r>
              <a:rPr lang="ru-RU" sz="2100" dirty="0" err="1">
                <a:solidFill>
                  <a:srgbClr val="22419B"/>
                </a:solidFill>
                <a:latin typeface="Cambria" panose="02040503050406030204" pitchFamily="18" charset="0"/>
                <a:cs typeface="Calibri" pitchFamily="34" charset="0"/>
              </a:rPr>
              <a:t>поаудиторно</a:t>
            </a:r>
            <a:r>
              <a:rPr lang="ru-RU" sz="2100" dirty="0">
                <a:solidFill>
                  <a:srgbClr val="22419B"/>
                </a:solidFill>
                <a:latin typeface="Cambria" panose="02040503050406030204" pitchFamily="18" charset="0"/>
                <a:cs typeface="Calibri" pitchFamily="34" charset="0"/>
              </a:rPr>
              <a:t> упаковываются в чистые конверты, заготовленные заранее. </a:t>
            </a:r>
            <a:br>
              <a:rPr lang="ru-RU" sz="2100" dirty="0">
                <a:solidFill>
                  <a:srgbClr val="22419B"/>
                </a:solidFill>
                <a:latin typeface="Cambria" panose="02040503050406030204" pitchFamily="18" charset="0"/>
                <a:cs typeface="Calibri" pitchFamily="34" charset="0"/>
              </a:rPr>
            </a:br>
            <a:r>
              <a:rPr lang="ru-RU" sz="2100" dirty="0">
                <a:solidFill>
                  <a:srgbClr val="22419B"/>
                </a:solidFill>
                <a:latin typeface="Cambria" panose="02040503050406030204" pitchFamily="18" charset="0"/>
                <a:cs typeface="Calibri" pitchFamily="34" charset="0"/>
              </a:rPr>
              <a:t>На конверты наклеиваются заполненные сопроводительные бланки.</a:t>
            </a:r>
            <a:endParaRPr lang="en-US" sz="2100" dirty="0">
              <a:solidFill>
                <a:srgbClr val="22419B"/>
              </a:solidFill>
              <a:latin typeface="Cambria" panose="02040503050406030204" pitchFamily="18" charset="0"/>
              <a:cs typeface="Calibri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01978" y="2724390"/>
            <a:ext cx="3383007" cy="297785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100" dirty="0">
                <a:solidFill>
                  <a:srgbClr val="22419B"/>
                </a:solidFill>
                <a:latin typeface="Cambria" panose="02040503050406030204" pitchFamily="18" charset="0"/>
                <a:cs typeface="Calibri" pitchFamily="34" charset="0"/>
              </a:rPr>
              <a:t>Конверты с бланками записей незамедлительно передается в МОУО, который доставляет их в РЦОИ в день проведения итогового сочинения (изложения) по графику.</a:t>
            </a:r>
            <a:endParaRPr lang="en-US" sz="2100" dirty="0">
              <a:solidFill>
                <a:srgbClr val="22419B"/>
              </a:solidFill>
              <a:latin typeface="Cambria" panose="02040503050406030204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42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323850" y="1052513"/>
            <a:ext cx="866775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Итоговые сочинения (изложения)</a:t>
            </a:r>
          </a:p>
        </p:txBody>
      </p:sp>
      <p:sp>
        <p:nvSpPr>
          <p:cNvPr id="13" name="Прямоугольник 7"/>
          <p:cNvSpPr>
            <a:spLocks noChangeArrowheads="1"/>
          </p:cNvSpPr>
          <p:nvPr/>
        </p:nvSpPr>
        <p:spPr bwMode="auto">
          <a:xfrm>
            <a:off x="31750" y="1484313"/>
            <a:ext cx="8897938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50" b="1" dirty="0">
              <a:latin typeface="Verdana" pitchFamily="34" charset="0"/>
            </a:endParaRPr>
          </a:p>
          <a:p>
            <a:pPr marL="452438" lvl="3" indent="-285750" algn="just" eaLnBrk="1" hangingPunct="1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SzPct val="100000"/>
              <a:buFont typeface="Wingdings" pitchFamily="2" charset="2"/>
              <a:buChar char="§"/>
              <a:defRPr/>
            </a:pPr>
            <a:r>
              <a:rPr lang="ru-RU" sz="1600" b="1" dirty="0">
                <a:latin typeface="Verdana" pitchFamily="34" charset="0"/>
              </a:rPr>
              <a:t>Проверка работ экспертами возможна в пунктах проведения или на муниципальном уровне</a:t>
            </a:r>
          </a:p>
          <a:p>
            <a:pPr marL="452438" lvl="3" indent="-285750" algn="just" eaLnBrk="1" hangingPunct="1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SzPct val="100000"/>
              <a:buFont typeface="Wingdings" pitchFamily="2" charset="2"/>
              <a:buChar char="§"/>
              <a:defRPr/>
            </a:pPr>
            <a:r>
              <a:rPr lang="ru-RU" sz="1600" b="1" dirty="0">
                <a:latin typeface="Verdana" pitchFamily="34" charset="0"/>
              </a:rPr>
              <a:t>Эксперты проводят проверку на основе копий бланков</a:t>
            </a:r>
          </a:p>
          <a:p>
            <a:pPr marL="452438" lvl="3" indent="-285750" algn="just" eaLnBrk="1" hangingPunct="1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SzPct val="100000"/>
              <a:buFont typeface="Wingdings" pitchFamily="2" charset="2"/>
              <a:buChar char="§"/>
              <a:defRPr/>
            </a:pPr>
            <a:r>
              <a:rPr lang="ru-RU" sz="1600" b="1" dirty="0">
                <a:latin typeface="Verdana" pitchFamily="34" charset="0"/>
              </a:rPr>
              <a:t>Результаты проверки заносятся экспертами в копии бланков регистрации</a:t>
            </a:r>
          </a:p>
          <a:p>
            <a:pPr marL="452438" lvl="3" indent="-285750" algn="just" eaLnBrk="1" hangingPunct="1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SzPct val="100000"/>
              <a:buFont typeface="Wingdings" pitchFamily="2" charset="2"/>
              <a:buChar char="§"/>
              <a:defRPr/>
            </a:pPr>
            <a:r>
              <a:rPr lang="ru-RU" sz="1600" b="1" dirty="0">
                <a:latin typeface="Verdana" pitchFamily="34" charset="0"/>
              </a:rPr>
              <a:t>Ответственное лицо переносит результаты проверки из копий бланков в оригиналы</a:t>
            </a:r>
          </a:p>
          <a:p>
            <a:pPr marL="452438" lvl="3" indent="-285750" algn="just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§"/>
              <a:defRPr/>
            </a:pPr>
            <a:endParaRPr lang="ru-RU" sz="1600" b="1" dirty="0">
              <a:latin typeface="Verdana" pitchFamily="34" charset="0"/>
            </a:endParaRPr>
          </a:p>
          <a:p>
            <a:pPr marL="452438" lvl="3" indent="-285750" algn="just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endParaRPr lang="ru-RU" sz="1600" b="1" dirty="0">
              <a:latin typeface="Verdana" pitchFamily="34" charset="0"/>
            </a:endParaRPr>
          </a:p>
        </p:txBody>
      </p:sp>
      <p:pic>
        <p:nvPicPr>
          <p:cNvPr id="28676" name="Picture 6" descr="http://seo.in.ua/blog/wp-content/uploads/2011/11/check-pos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410075"/>
            <a:ext cx="2414588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4357688"/>
            <a:ext cx="1292225" cy="1866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>
            <a:off x="5994400" y="5399088"/>
            <a:ext cx="785813" cy="31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79" name="Picture 2" descr="C:\Users\oyukhnovich\Desktop\для презентации\ксерокопирование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525963"/>
            <a:ext cx="13430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Прямая со стрелкой 7"/>
          <p:cNvCxnSpPr/>
          <p:nvPr/>
        </p:nvCxnSpPr>
        <p:spPr>
          <a:xfrm>
            <a:off x="2538413" y="5400675"/>
            <a:ext cx="785812" cy="31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18409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323850" y="1052513"/>
            <a:ext cx="866775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Итоговые сочинения (изложения)</a:t>
            </a:r>
          </a:p>
        </p:txBody>
      </p:sp>
      <p:sp>
        <p:nvSpPr>
          <p:cNvPr id="13" name="Прямоугольник 7"/>
          <p:cNvSpPr>
            <a:spLocks noChangeArrowheads="1"/>
          </p:cNvSpPr>
          <p:nvPr/>
        </p:nvSpPr>
        <p:spPr bwMode="auto">
          <a:xfrm>
            <a:off x="31750" y="1484313"/>
            <a:ext cx="8897938" cy="448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50" b="1" dirty="0">
              <a:latin typeface="Verdana" pitchFamily="34" charset="0"/>
            </a:endParaRPr>
          </a:p>
          <a:p>
            <a:pPr marL="452438" lvl="3" indent="-285750" algn="just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SzPct val="100000"/>
              <a:buFont typeface="Wingdings" pitchFamily="2" charset="2"/>
              <a:buChar char="§"/>
              <a:defRPr/>
            </a:pPr>
            <a:r>
              <a:rPr lang="ru-RU" sz="1600" b="1" dirty="0">
                <a:latin typeface="Verdana" pitchFamily="34" charset="0"/>
              </a:rPr>
              <a:t>Сканирование оригиналов бланков с внесенными результатами проверки проводится в пунктах проведения, либо на муниципальном или региональном уровне</a:t>
            </a:r>
          </a:p>
          <a:p>
            <a:pPr marL="452438" lvl="3" indent="-285750" algn="just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SzPct val="100000"/>
              <a:buFont typeface="Wingdings" pitchFamily="2" charset="2"/>
              <a:buChar char="§"/>
              <a:defRPr/>
            </a:pPr>
            <a:r>
              <a:rPr lang="ru-RU" sz="1600" b="1" dirty="0">
                <a:latin typeface="Verdana" pitchFamily="34" charset="0"/>
              </a:rPr>
              <a:t>Обработка полученных в результате сканирования  изображений бланков осуществляется в РЦОИ</a:t>
            </a:r>
          </a:p>
          <a:p>
            <a:pPr marL="452438" lvl="3" indent="-285750" algn="just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SzPct val="100000"/>
              <a:buFont typeface="Wingdings" pitchFamily="2" charset="2"/>
              <a:buChar char="§"/>
              <a:defRPr/>
            </a:pPr>
            <a:r>
              <a:rPr lang="ru-RU" sz="1600" b="1" dirty="0">
                <a:latin typeface="Verdana" pitchFamily="34" charset="0"/>
              </a:rPr>
              <a:t>Обработка осуществляется посредством специализированного программного комплекса</a:t>
            </a:r>
          </a:p>
          <a:p>
            <a:pPr marL="452438" lvl="3" indent="-285750" algn="just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SzPct val="100000"/>
              <a:buFont typeface="Wingdings" pitchFamily="2" charset="2"/>
              <a:buChar char="§"/>
              <a:defRPr/>
            </a:pPr>
            <a:r>
              <a:rPr lang="ru-RU" sz="1600" b="1" dirty="0">
                <a:latin typeface="Verdana" pitchFamily="34" charset="0"/>
              </a:rPr>
              <a:t>После обработки сведения о результатах поступают в РИС, а затем в ФИС</a:t>
            </a:r>
          </a:p>
          <a:p>
            <a:pPr marL="452438" lvl="3" indent="-285750" algn="just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SzPct val="100000"/>
              <a:buFont typeface="Wingdings" pitchFamily="2" charset="2"/>
              <a:buChar char="§"/>
              <a:defRPr/>
            </a:pPr>
            <a:r>
              <a:rPr lang="ru-RU" sz="1600" b="1" dirty="0">
                <a:latin typeface="Verdana" pitchFamily="34" charset="0"/>
              </a:rPr>
              <a:t>РЦОИ обеспечивает размещение отсканированных изображений бланков на региональных серверах</a:t>
            </a:r>
          </a:p>
          <a:p>
            <a:pPr marL="452438" lvl="3" indent="-285750" algn="just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§"/>
              <a:defRPr/>
            </a:pPr>
            <a:endParaRPr lang="ru-RU" sz="1600" b="1" dirty="0">
              <a:latin typeface="Verdana" pitchFamily="34" charset="0"/>
            </a:endParaRPr>
          </a:p>
          <a:p>
            <a:pPr marL="452438" lvl="3" indent="-285750" algn="just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endParaRPr lang="ru-RU" sz="1600" b="1" dirty="0">
              <a:latin typeface="Verdana" pitchFamily="34" charset="0"/>
            </a:endParaRPr>
          </a:p>
        </p:txBody>
      </p:sp>
      <p:pic>
        <p:nvPicPr>
          <p:cNvPr id="29700" name="Picture 2" descr="http://s1.iconbird.com/ico/0612/database/w512h5121339253474Database1512x5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8" y="5156200"/>
            <a:ext cx="1571625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s1.iconbird.com/ico/0612/database/w512h5121339253474Database1512x512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C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745350" y="5168830"/>
            <a:ext cx="1643074" cy="1285860"/>
          </a:xfrm>
          <a:prstGeom prst="rect">
            <a:avLst/>
          </a:prstGeom>
          <a:noFill/>
        </p:spPr>
      </p:pic>
      <p:cxnSp>
        <p:nvCxnSpPr>
          <p:cNvPr id="6" name="Прямая со стрелкой 5"/>
          <p:cNvCxnSpPr/>
          <p:nvPr/>
        </p:nvCxnSpPr>
        <p:spPr>
          <a:xfrm>
            <a:off x="2698750" y="5810250"/>
            <a:ext cx="785813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586413" y="5810250"/>
            <a:ext cx="785812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704" name="Picture 22" descr="http://www.miac.med.cap.ru/Home/419/%D0%BF%D0%B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" y="4964113"/>
            <a:ext cx="1643063" cy="156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043156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esafronov\Desktop\ser.jpg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107504" y="6560222"/>
            <a:ext cx="2672845" cy="181145"/>
          </a:xfrm>
          <a:prstGeom prst="rect">
            <a:avLst/>
          </a:prstGeom>
          <a:noFill/>
        </p:spPr>
      </p:pic>
      <p:pic>
        <p:nvPicPr>
          <p:cNvPr id="7" name="Picture 5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6560222"/>
            <a:ext cx="6264696" cy="181145"/>
          </a:xfrm>
          <a:prstGeom prst="rect">
            <a:avLst/>
          </a:prstGeom>
          <a:noFill/>
        </p:spPr>
      </p:pic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3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 smtClean="0">
                <a:solidFill>
                  <a:schemeClr val="bg1"/>
                </a:solidFill>
              </a:rPr>
              <a:pPr/>
              <a:t>18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12" name="Picture 3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2"/>
            <a:ext cx="5256584" cy="54830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07504" y="44624"/>
            <a:ext cx="54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SzPct val="100000"/>
              <a:defRPr/>
            </a:pPr>
            <a:r>
              <a:rPr lang="ru-RU" sz="2000" b="1" dirty="0" smtClean="0">
                <a:ln w="635">
                  <a:noFill/>
                </a:ln>
                <a:solidFill>
                  <a:schemeClr val="bg1"/>
                </a:solidFill>
                <a:latin typeface="+mj-lt"/>
                <a:ea typeface="+mj-ea"/>
                <a:cs typeface="Times New Roman" panose="02020603050405020304" pitchFamily="18" charset="0"/>
              </a:rPr>
              <a:t>Обработка результатов проведения итогового сочинения (изложения)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1916832"/>
            <a:ext cx="82809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lvl="2" indent="-342900" algn="just">
              <a:spcAft>
                <a:spcPts val="1200"/>
              </a:spcAft>
              <a:buSzPct val="150000"/>
              <a:buFont typeface="Wingdings" pitchFamily="2" charset="2"/>
              <a:buChar char="q"/>
            </a:pPr>
            <a:r>
              <a:rPr lang="ru-RU" sz="2000" dirty="0" smtClean="0">
                <a:latin typeface="Calibri" pitchFamily="34" charset="0"/>
              </a:rPr>
              <a:t>РЦОИ обеспечивает размещение отсканированных изображений бланков на региональных серверах</a:t>
            </a:r>
          </a:p>
          <a:p>
            <a:pPr marL="357188" lvl="2" indent="-342900" algn="just">
              <a:spcAft>
                <a:spcPts val="1200"/>
              </a:spcAft>
              <a:buSzPct val="150000"/>
              <a:buFont typeface="Wingdings" pitchFamily="2" charset="2"/>
              <a:buChar char="q"/>
            </a:pPr>
            <a:r>
              <a:rPr lang="ru-RU" sz="2000" dirty="0" smtClean="0">
                <a:latin typeface="Calibri" pitchFamily="34" charset="0"/>
              </a:rPr>
              <a:t>Участники и ВУЗы получают доступ к изображениям бланков посредством сайта </a:t>
            </a:r>
            <a:r>
              <a:rPr lang="en-US" sz="2000" dirty="0" smtClean="0">
                <a:latin typeface="Calibri" pitchFamily="34" charset="0"/>
              </a:rPr>
              <a:t>ege.edu.ru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3528" y="620688"/>
            <a:ext cx="8496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Доступ к бланкам итогового сочинения (изложения)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5723980" y="4554991"/>
            <a:ext cx="792088" cy="617987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2555628" y="4482983"/>
            <a:ext cx="792088" cy="617987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4" descr="http://www.almazovcentre.ru/wp-content/uploads/patien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789040"/>
            <a:ext cx="1770448" cy="2015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55755" y="3760940"/>
            <a:ext cx="1416645" cy="20784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7" name="Овал 26"/>
          <p:cNvSpPr/>
          <p:nvPr/>
        </p:nvSpPr>
        <p:spPr>
          <a:xfrm>
            <a:off x="3505763" y="4042166"/>
            <a:ext cx="1618838" cy="1542579"/>
          </a:xfrm>
          <a:prstGeom prst="ellipse">
            <a:avLst/>
          </a:prstGeom>
          <a:blipFill rotWithShape="1">
            <a:blip r:embed="rId7" cstate="print"/>
            <a:stretch>
              <a:fillRect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Прямоугольник 27"/>
          <p:cNvSpPr/>
          <p:nvPr/>
        </p:nvSpPr>
        <p:spPr>
          <a:xfrm>
            <a:off x="3563888" y="5661248"/>
            <a:ext cx="15615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Calibri" pitchFamily="34" charset="0"/>
              </a:rPr>
              <a:t>ege.edu.ru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64398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307911" y="1662013"/>
          <a:ext cx="8523515" cy="4009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157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813" y="548680"/>
            <a:ext cx="8842375" cy="78164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Образование Октябрьского района</a:t>
            </a:r>
          </a:p>
        </p:txBody>
      </p:sp>
      <p:pic>
        <p:nvPicPr>
          <p:cNvPr id="40967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4625" y="0"/>
            <a:ext cx="388938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39552" y="1628800"/>
            <a:ext cx="813690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accent1">
                  <a:lumMod val="75000"/>
                </a:schemeClr>
              </a:buClr>
              <a:defRPr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ru-RU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 </a:t>
            </a:r>
          </a:p>
          <a:p>
            <a:pPr algn="just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Пункты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экзаменов:</a:t>
            </a:r>
          </a:p>
          <a:p>
            <a:pPr marL="342900" indent="-342900" algn="just">
              <a:buClr>
                <a:schemeClr val="accent1">
                  <a:lumMod val="75000"/>
                </a:schemeClr>
              </a:buClr>
              <a:buFontTx/>
              <a:buChar char="-"/>
              <a:defRPr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СОШ № 23 п.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Красногорняцкий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Clr>
                <a:schemeClr val="accent1">
                  <a:lumMod val="75000"/>
                </a:schemeClr>
              </a:buClr>
              <a:buFontTx/>
              <a:buChar char="-"/>
              <a:defRPr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лицей № 82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р.п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Каменоломни.</a:t>
            </a:r>
          </a:p>
          <a:p>
            <a:pPr algn="just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Участники ЕГЭ – 237 обучающихся.</a:t>
            </a:r>
          </a:p>
          <a:p>
            <a:pPr algn="just">
              <a:buClr>
                <a:schemeClr val="accent1">
                  <a:lumMod val="75000"/>
                </a:schemeClr>
              </a:buClr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ru-RU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ОГЭ</a:t>
            </a:r>
          </a:p>
          <a:p>
            <a:pPr algn="just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Пункты проведения экзаменов:</a:t>
            </a:r>
          </a:p>
          <a:p>
            <a:pPr marL="342900" indent="-342900" algn="just">
              <a:buClr>
                <a:schemeClr val="accent1">
                  <a:lumMod val="75000"/>
                </a:schemeClr>
              </a:buClr>
              <a:buFontTx/>
              <a:buChar char="-"/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№ 23 п.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Красногорняцкий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Clr>
                <a:schemeClr val="accent1">
                  <a:lumMod val="75000"/>
                </a:schemeClr>
              </a:buClr>
              <a:buFontTx/>
              <a:buChar char="-"/>
              <a:defRPr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№ 62 сл. Красюковская;</a:t>
            </a:r>
          </a:p>
          <a:p>
            <a:pPr marL="342900" indent="-342900" algn="just">
              <a:buClr>
                <a:schemeClr val="accent1">
                  <a:lumMod val="75000"/>
                </a:schemeClr>
              </a:buClr>
              <a:buFontTx/>
              <a:buChar char="-"/>
              <a:defRPr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№ 73 ст.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Кривянская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chemeClr val="accent1">
                  <a:lumMod val="75000"/>
                </a:schemeClr>
              </a:buClr>
              <a:buFontTx/>
              <a:buChar char="-"/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лицей № 82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р.п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Каменоломни.</a:t>
            </a:r>
          </a:p>
          <a:p>
            <a:pPr algn="just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Участники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ОГЭ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570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обучающихся.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1289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77890" y="1759980"/>
            <a:ext cx="5472404" cy="4002838"/>
          </a:xfrm>
          <a:noFill/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На одного по умолчанию участника печатается бланк регистрации и 4 бланка записи. Печать бланков односторонняя.</a:t>
            </a:r>
          </a:p>
          <a:p>
            <a:pPr lvl="0"/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Код работы печатается автоматически на бланке регистрации и бланках записи.</a:t>
            </a:r>
          </a:p>
          <a:p>
            <a:pPr lvl="0"/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Если участнику не хватает места для ответа, он может попросить дополнительный бланк, который печатается предварительно. </a:t>
            </a:r>
          </a:p>
          <a:p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Код работы в дополнительный бланк вписывается вручную с бланка регистрации</a:t>
            </a:r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</a:rPr>
              <a:t>.</a:t>
            </a:r>
          </a:p>
          <a:p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</a:rPr>
              <a:t>Поле </a:t>
            </a: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«Лист №» заполняется членом комиссии в случае выдачи участнику дополнительного бланка записи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351" y="1403746"/>
            <a:ext cx="3024188" cy="4357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081692" y="1358586"/>
            <a:ext cx="4537670" cy="50233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b="1" dirty="0" smtClean="0">
                <a:solidFill>
                  <a:srgbClr val="2241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Calibri" pitchFamily="34" charset="0"/>
              </a:rPr>
              <a:t>Бланки</a:t>
            </a:r>
            <a:endParaRPr lang="en-US" b="1" dirty="0" smtClean="0">
              <a:solidFill>
                <a:srgbClr val="2241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35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042A4D-6872-4BFE-B0F2-0BF6E359BF91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1250649" y="1410089"/>
            <a:ext cx="6615717" cy="752976"/>
          </a:xfrm>
        </p:spPr>
        <p:txBody>
          <a:bodyPr/>
          <a:lstStyle/>
          <a:p>
            <a:pPr algn="ctr" eaLnBrk="1" hangingPunct="1"/>
            <a:r>
              <a:rPr lang="ru-RU" b="1" dirty="0" smtClean="0">
                <a:solidFill>
                  <a:srgbClr val="2241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Calibri" pitchFamily="34" charset="0"/>
              </a:rPr>
              <a:t>Связка бланков</a:t>
            </a:r>
            <a:endParaRPr lang="en-US" b="1" dirty="0" smtClean="0">
              <a:solidFill>
                <a:srgbClr val="2241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" t="3010" b="78931"/>
          <a:stretch>
            <a:fillRect/>
          </a:stretch>
        </p:blipFill>
        <p:spPr bwMode="auto">
          <a:xfrm>
            <a:off x="1131134" y="3915055"/>
            <a:ext cx="6869867" cy="1850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8"/>
          <p:cNvSpPr txBox="1">
            <a:spLocks noChangeArrowheads="1"/>
          </p:cNvSpPr>
          <p:nvPr/>
        </p:nvSpPr>
        <p:spPr>
          <a:xfrm>
            <a:off x="1658516" y="2093771"/>
            <a:ext cx="6047810" cy="1782198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ts val="576"/>
              </a:spcBef>
              <a:spcAft>
                <a:spcPts val="200"/>
              </a:spcAft>
              <a:buClr>
                <a:srgbClr val="C60C30"/>
              </a:buClr>
              <a:buFont typeface="Calibri" pitchFamily="34" charset="0"/>
              <a:buChar char="●"/>
              <a:defRPr lang="en-US" sz="2400" kern="120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628650" indent="-271463" algn="l" defTabSz="914400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Font typeface="Calibri" pitchFamily="34" charset="0"/>
              <a:buChar char="●"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spcBef>
                <a:spcPts val="384"/>
              </a:spcBef>
              <a:spcAft>
                <a:spcPts val="0"/>
              </a:spcAft>
              <a:buFont typeface="Calibri" pitchFamily="34" charset="0"/>
              <a:buChar char="–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17938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54125" indent="-176213" algn="l" defTabSz="914400" rtl="0" eaLnBrk="1" latinLnBrk="0" hangingPunct="1">
              <a:spcBef>
                <a:spcPct val="20000"/>
              </a:spcBef>
              <a:buFont typeface="Calibri" pitchFamily="34" charset="0"/>
              <a:buChar char="‐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Код работы формируется автоматизировано при печати бланков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Одинаковый на всех бланках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10-знаков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endParaRPr lang="ru-RU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ru-RU" sz="2100" dirty="0">
              <a:solidFill>
                <a:schemeClr val="tx1"/>
              </a:solidFill>
              <a:latin typeface="Cambria" panose="02040503050406030204" pitchFamily="18" charset="0"/>
              <a:cs typeface="Calibri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ru-RU" sz="2100" dirty="0">
              <a:solidFill>
                <a:schemeClr val="tx1"/>
              </a:solidFill>
              <a:latin typeface="Cambria" panose="02040503050406030204" pitchFamily="18" charset="0"/>
              <a:cs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60132" y="5171364"/>
            <a:ext cx="2106234" cy="687907"/>
          </a:xfrm>
          <a:prstGeom prst="rect">
            <a:avLst/>
          </a:prstGeom>
          <a:noFill/>
          <a:ln w="317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138111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187485" y="2660713"/>
            <a:ext cx="288925" cy="61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76375" y="454279"/>
            <a:ext cx="7488238" cy="43088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b="1" dirty="0">
                <a:solidFill>
                  <a:srgbClr val="2E3192"/>
                </a:solidFill>
                <a:latin typeface="Cambria" pitchFamily="18" charset="0"/>
              </a:rPr>
              <a:t>Математика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395412" y="5925280"/>
            <a:ext cx="8641085" cy="7680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400" b="1" dirty="0">
                <a:solidFill>
                  <a:srgbClr val="C00000"/>
                </a:solidFill>
                <a:latin typeface="Cambria" panose="02040503050406030204" pitchFamily="18" charset="0"/>
              </a:rPr>
              <a:t>Выпускники могут </a:t>
            </a:r>
            <a:r>
              <a:rPr lang="ru-RU" sz="1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сдавать: </a:t>
            </a:r>
            <a:r>
              <a:rPr lang="ru-RU" sz="1400" b="1" dirty="0">
                <a:solidFill>
                  <a:srgbClr val="C00000"/>
                </a:solidFill>
                <a:latin typeface="Cambria" panose="02040503050406030204" pitchFamily="18" charset="0"/>
              </a:rPr>
              <a:t>оба уровня одновременно, </a:t>
            </a:r>
            <a:r>
              <a:rPr lang="ru-RU" sz="1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один </a:t>
            </a:r>
            <a:r>
              <a:rPr lang="ru-RU" sz="1400" b="1" dirty="0">
                <a:solidFill>
                  <a:srgbClr val="C00000"/>
                </a:solidFill>
                <a:latin typeface="Cambria" panose="02040503050406030204" pitchFamily="18" charset="0"/>
              </a:rPr>
              <a:t>из </a:t>
            </a:r>
            <a:r>
              <a:rPr lang="ru-RU" sz="1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уровней</a:t>
            </a:r>
            <a:endParaRPr lang="ru-RU" sz="1400" b="1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1400" b="1" dirty="0">
                <a:solidFill>
                  <a:srgbClr val="C00000"/>
                </a:solidFill>
                <a:latin typeface="Cambria" panose="02040503050406030204" pitchFamily="18" charset="0"/>
              </a:rPr>
              <a:t>Пересдача </a:t>
            </a:r>
            <a:r>
              <a:rPr lang="ru-RU" sz="1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только одного экзамена на </a:t>
            </a:r>
            <a:r>
              <a:rPr lang="ru-RU" sz="1400" b="1" dirty="0">
                <a:solidFill>
                  <a:srgbClr val="C00000"/>
                </a:solidFill>
                <a:latin typeface="Cambria" panose="02040503050406030204" pitchFamily="18" charset="0"/>
              </a:rPr>
              <a:t>базовом уровне</a:t>
            </a:r>
          </a:p>
          <a:p>
            <a:endParaRPr lang="ru-RU" sz="14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9329" y="3140969"/>
            <a:ext cx="3816424" cy="2400267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ru-RU" sz="14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Базовый</a:t>
            </a:r>
          </a:p>
          <a:p>
            <a:pPr algn="ctr">
              <a:spcBef>
                <a:spcPct val="0"/>
              </a:spcBef>
            </a:pPr>
            <a:r>
              <a:rPr lang="ru-RU" sz="14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 </a:t>
            </a:r>
            <a:endParaRPr lang="ru-RU" sz="1400" dirty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14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аттестат</a:t>
            </a:r>
          </a:p>
          <a:p>
            <a:pPr algn="ctr">
              <a:spcBef>
                <a:spcPct val="0"/>
              </a:spcBef>
            </a:pPr>
            <a:r>
              <a:rPr lang="ru-RU" sz="14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поступление </a:t>
            </a:r>
            <a:r>
              <a:rPr lang="ru-RU" sz="1400" b="1" dirty="0">
                <a:solidFill>
                  <a:srgbClr val="2E3192"/>
                </a:solidFill>
                <a:latin typeface="Cambria" panose="02040503050406030204" pitchFamily="18" charset="0"/>
              </a:rPr>
              <a:t>в вуз </a:t>
            </a:r>
            <a:r>
              <a:rPr lang="ru-RU" sz="1400" dirty="0">
                <a:solidFill>
                  <a:srgbClr val="2E3192"/>
                </a:solidFill>
                <a:latin typeface="Cambria" panose="02040503050406030204" pitchFamily="18" charset="0"/>
              </a:rPr>
              <a:t>на направления </a:t>
            </a:r>
            <a:r>
              <a:rPr lang="ru-RU" sz="14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подготовки без математики</a:t>
            </a:r>
          </a:p>
          <a:p>
            <a:pPr algn="ctr">
              <a:spcBef>
                <a:spcPct val="0"/>
              </a:spcBef>
            </a:pPr>
            <a:endParaRPr lang="ru-RU" sz="1400" dirty="0" smtClean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14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5-балльная система</a:t>
            </a:r>
          </a:p>
          <a:p>
            <a:pPr algn="ctr">
              <a:spcBef>
                <a:spcPct val="0"/>
              </a:spcBef>
            </a:pPr>
            <a:endParaRPr lang="ru-RU" sz="1400" dirty="0" smtClean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1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апробация 13-17.10.2014</a:t>
            </a:r>
            <a:endParaRPr lang="ru-RU" sz="14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55976" y="3140969"/>
            <a:ext cx="3300345" cy="2400267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ru-RU" sz="14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Профильный</a:t>
            </a:r>
          </a:p>
          <a:p>
            <a:pPr algn="ctr">
              <a:spcBef>
                <a:spcPct val="0"/>
              </a:spcBef>
            </a:pPr>
            <a:r>
              <a:rPr lang="ru-RU" sz="14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 </a:t>
            </a:r>
            <a:endParaRPr lang="ru-RU" sz="1400" b="1" dirty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14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поступление в вуз</a:t>
            </a:r>
          </a:p>
          <a:p>
            <a:pPr algn="ctr">
              <a:spcBef>
                <a:spcPct val="0"/>
              </a:spcBef>
            </a:pPr>
            <a:endParaRPr lang="ru-RU" sz="1400" dirty="0" smtClean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14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модель </a:t>
            </a:r>
            <a:r>
              <a:rPr lang="ru-RU" sz="1400" dirty="0">
                <a:solidFill>
                  <a:srgbClr val="2E3192"/>
                </a:solidFill>
                <a:latin typeface="Cambria" panose="02040503050406030204" pitchFamily="18" charset="0"/>
              </a:rPr>
              <a:t>2014 года </a:t>
            </a:r>
          </a:p>
          <a:p>
            <a:pPr algn="ctr">
              <a:spcBef>
                <a:spcPct val="0"/>
              </a:spcBef>
            </a:pPr>
            <a:endParaRPr lang="ru-RU" sz="1400" dirty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14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100-балльная система</a:t>
            </a:r>
          </a:p>
          <a:p>
            <a:pPr algn="ctr">
              <a:spcBef>
                <a:spcPct val="0"/>
              </a:spcBef>
            </a:pPr>
            <a:r>
              <a:rPr lang="ru-RU" sz="1400" dirty="0">
                <a:solidFill>
                  <a:srgbClr val="2E3192"/>
                </a:solidFill>
                <a:latin typeface="Cambria" panose="02040503050406030204" pitchFamily="18" charset="0"/>
              </a:rPr>
              <a:t> </a:t>
            </a:r>
            <a:endParaRPr lang="ru-RU" sz="1400" dirty="0" smtClean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14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минимальный порог - 27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3017365" y="2478058"/>
            <a:ext cx="1728192" cy="576517"/>
          </a:xfrm>
          <a:prstGeom prst="downArrow">
            <a:avLst/>
          </a:prstGeom>
          <a:gradFill>
            <a:gsLst>
              <a:gs pos="0">
                <a:sysClr val="window" lastClr="FFFFFF"/>
              </a:gs>
              <a:gs pos="100000">
                <a:srgbClr val="C00000">
                  <a:lumMod val="72000"/>
                  <a:lumOff val="28000"/>
                </a:srgbClr>
              </a:gs>
              <a:gs pos="100000">
                <a:srgbClr val="C00000"/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5400000" scaled="0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kern="0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4234" y="1346758"/>
            <a:ext cx="6840041" cy="1044907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ru-RU" sz="1400" dirty="0">
                <a:solidFill>
                  <a:srgbClr val="2E3192"/>
                </a:solidFill>
                <a:latin typeface="Cambria" panose="02040503050406030204" pitchFamily="18" charset="0"/>
              </a:rPr>
              <a:t>В соответствии с Концепцией развития математического образования в РФ, ЕГЭ по математике будет разделен на два уровня:</a:t>
            </a:r>
          </a:p>
        </p:txBody>
      </p:sp>
    </p:spTree>
    <p:extLst>
      <p:ext uri="{BB962C8B-B14F-4D97-AF65-F5344CB8AC3E}">
        <p14:creationId xmlns:p14="http://schemas.microsoft.com/office/powerpoint/2010/main" val="78211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3" descr="http://www.volkovysk.grodno.unibel.by/sm.aspx?uid=8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00"/>
          <a:stretch>
            <a:fillRect/>
          </a:stretch>
        </p:blipFill>
        <p:spPr bwMode="auto">
          <a:xfrm>
            <a:off x="5357813" y="4718050"/>
            <a:ext cx="3214687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323850" y="1052513"/>
            <a:ext cx="866775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Базовый уровень по математике</a:t>
            </a:r>
          </a:p>
        </p:txBody>
      </p:sp>
      <p:sp>
        <p:nvSpPr>
          <p:cNvPr id="13" name="Прямоугольник 7"/>
          <p:cNvSpPr>
            <a:spLocks noChangeArrowheads="1"/>
          </p:cNvSpPr>
          <p:nvPr/>
        </p:nvSpPr>
        <p:spPr bwMode="auto">
          <a:xfrm>
            <a:off x="31750" y="1484313"/>
            <a:ext cx="8897938" cy="448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50" b="1" dirty="0">
              <a:latin typeface="Verdana" pitchFamily="34" charset="0"/>
            </a:endParaRPr>
          </a:p>
          <a:p>
            <a:pPr marL="452438" lvl="3" indent="-285750" algn="just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SzPct val="100000"/>
              <a:buFont typeface="Wingdings" pitchFamily="2" charset="2"/>
              <a:buChar char="§"/>
              <a:defRPr/>
            </a:pPr>
            <a:r>
              <a:rPr lang="ru-RU" sz="1600" b="1" dirty="0">
                <a:latin typeface="Verdana" pitchFamily="34" charset="0"/>
              </a:rPr>
              <a:t>Базовый экзамен ЕГЭ проводится для выпускников текущего года и выпускников СПО по желанию</a:t>
            </a:r>
          </a:p>
          <a:p>
            <a:pPr marL="452438" lvl="3" indent="-285750" algn="just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SzPct val="100000"/>
              <a:buFont typeface="Wingdings" pitchFamily="2" charset="2"/>
              <a:buChar char="§"/>
              <a:defRPr/>
            </a:pPr>
            <a:r>
              <a:rPr lang="ru-RU" sz="1600" b="1" dirty="0">
                <a:latin typeface="Verdana" pitchFamily="34" charset="0"/>
              </a:rPr>
              <a:t>Базовые экзамены проводятся в ППЭ</a:t>
            </a:r>
          </a:p>
          <a:p>
            <a:pPr marL="452438" lvl="3" indent="-285750" algn="just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SzPct val="100000"/>
              <a:buFont typeface="Wingdings" pitchFamily="2" charset="2"/>
              <a:buChar char="§"/>
              <a:defRPr/>
            </a:pPr>
            <a:r>
              <a:rPr lang="ru-RU" sz="1600" b="1" dirty="0">
                <a:latin typeface="Verdana" pitchFamily="34" charset="0"/>
              </a:rPr>
              <a:t>В состав заданий КИМ для базового экзамена входят задания только с ответом в краткой форме</a:t>
            </a:r>
          </a:p>
          <a:p>
            <a:pPr marL="452438" lvl="3" indent="-285750" algn="just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SzPct val="100000"/>
              <a:buFont typeface="Wingdings" pitchFamily="2" charset="2"/>
              <a:buChar char="§"/>
              <a:defRPr/>
            </a:pPr>
            <a:r>
              <a:rPr lang="ru-RU" sz="1600" b="1" dirty="0">
                <a:latin typeface="Verdana" pitchFamily="34" charset="0"/>
              </a:rPr>
              <a:t>КИМ тиражируются на федеральном уровне</a:t>
            </a:r>
          </a:p>
          <a:p>
            <a:pPr marL="452438" lvl="3" indent="-285750" algn="just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SzPct val="100000"/>
              <a:buFont typeface="Wingdings" pitchFamily="2" charset="2"/>
              <a:buChar char="§"/>
              <a:defRPr/>
            </a:pPr>
            <a:r>
              <a:rPr lang="ru-RU" sz="1600" b="1" dirty="0">
                <a:latin typeface="Verdana" pitchFamily="34" charset="0"/>
              </a:rPr>
              <a:t>Сбор и планирование базового экзамена осуществляется аналогично подготовке проведения других экзаменов в Подсистеме РИС</a:t>
            </a:r>
          </a:p>
          <a:p>
            <a:pPr marL="452438" lvl="3" indent="-285750" algn="just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SzPct val="100000"/>
              <a:buFont typeface="Wingdings" pitchFamily="2" charset="2"/>
              <a:buChar char="§"/>
              <a:defRPr/>
            </a:pPr>
            <a:r>
              <a:rPr lang="ru-RU" sz="1600" b="1" dirty="0">
                <a:latin typeface="Verdana" pitchFamily="34" charset="0"/>
              </a:rPr>
              <a:t>Первичная обработка бланков и расчет результатов проводятся в стандартном режиме ЕГЭ, за исключением экспертизы, экспертиза не проводится</a:t>
            </a:r>
          </a:p>
          <a:p>
            <a:pPr marL="452438" lvl="3" indent="-285750" algn="just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§"/>
              <a:defRPr/>
            </a:pPr>
            <a:endParaRPr lang="ru-RU" sz="1600" b="1" dirty="0">
              <a:latin typeface="Verdana" pitchFamily="34" charset="0"/>
            </a:endParaRPr>
          </a:p>
        </p:txBody>
      </p:sp>
      <p:sp>
        <p:nvSpPr>
          <p:cNvPr id="30725" name="AutoShape 5" descr="data:image/jpeg;base64,/9j/4AAQSkZJRgABAQAAAQABAAD/2wCEAAkGBxQSEhMUEhQUFhQXGBgXGBgXFBgbHhwcHRkYGhoaGxgcHCggGBonHhcXIjIiJSkrLi4uGB8zODMsNygtLisBCgoKDg0OGxAQGzcmICY3ODQ0NCwsLyw1LDQ0MjQsLywvLCwtLCw0LDQsLCwsLCwsLCwsLCwsLCwsLywvLCwsLP/AABEIALMBGgMBEQACEQEDEQH/xAAcAAEAAgMBAQEAAAAAAAAAAAAABQcDBAYCCAH/xABNEAABAwIDBAYFBgkKBgMAAAABAAIDBBEFEiEGMUFRBxMiMmFxQoGRobEUM3KCwdEIIzRSU2KSk7IVF0NUc6LS0+HwFiQ1VbPCdIPx/8QAGwEBAAIDAQEAAAAAAAAAAAAAAAMEAQIFBgf/xAA/EQACAQMBBAcEBwYHAQEAAAAAAQIDBBEhBRIxQRMiMlFhcZGBobHRBhQzQsHh8BUjNFJykhZTgqKywvEk0v/aAAwDAQACEQMRAD8AvFAEAQBAEAQBAEAQBAEAQBAEAQBAEAQBAEAQBARm0WORUUJmmzFtw0BoBcSeABIG6537gVNQoSrT3YkVarGlHekcr/OvSfoqn9iL/NV39lVu9e/5FX9o0u5/r2gdK9H+iqR9SP8AzE/ZVbvXv+QW0aXj+vadxURNe0tdfKd9nFvjvBBt8RoubFtPKLzWSA2ToY2SVElO3JTSdX1bRcNcWhwfKxt9Guu0A2GbJfUEE2rmcnGMZ6yWc/J+XuzghpQUW3Hg/wBZOkVQnOR2l6R6GgnMFS97ZA0OsI3OFju1CAn8CxeKsgjqICTHICWkgg6Et3HdqCgN9AEAQBAEAQBAEAQBAEAQBAEAQBAEAQBAEAQBAEAQHO4hjMjg4wABjb9s65rb8oItbxUTc5Rco8FzPOXe0rmrTnO0SUI56z5447qx73x5H5SYnOzWYNeziW2DgOdgACFndqxW9JZRmhd7QoR3rhKcebXFLvxon8ToIZQ5oc03BFwVunnVHfp1I1IqcXlM9rJucztls86udSxk2ga9z5dRfQWaBxubuHhcnkrdrcKipS540K1xR6XdT4czZj2NoQABSxaC2rbn1k6k+JWrvK713mbK2pLTdRzmP7LUnyukip4gyZ0glfkLrCGO+Ylt7NzOytBA338Vao3Vbopym8rGF5sr1Lel0kVFYfH2I7bE6Lr4nxl72BwsXMy3txHaaRYjQ6biufTnuSUsZ8y7OO8sZNDBdnhTm/X1M1hZomlzhvi0WGttLm9hcCwJvJVuHUXZS8lg0p0tzm35kyoCU+ZOn/8A6s7+xi+BQF09D3/R6L6D/wDyPQHZIAgCAIAgCAIAgCAIAgCAIAgCAIAgCA/AUB+oDy91gTyF1pVqKnBzfJZ9DKWXg1oK9rnBoDrnnbz5rkWm3KFzVjSjGSb78d2e99xNOhKKyzbXaICKxqoJtC094Xf4M3W8C7d7VrhzkoL2+X5nLv6jqSVtB8dZeEe7zlwXhkj6xtongaAMd8CrNVYpSS7mRXkVG1qJLCUX8DMzcPJbx7KLMOwvI94RN1chiJ7Druj8D6TftHrVOUejnu8nw+RVs5O2ru3fYlrHwfOP4onFsdoIDSxnFI6WF80ps1o9ZPBo5kqSlSlVkoxNKlSNOLlI5ro9bJOZ6+YWdO4NjG/LGy4AHIXv55b8Vbvd2G7Rj93j5srWu9PNWXP4HZKgXAgCAov8IPZUZ4a4SG8j46csLdB2XkOBv+qbjx3oC3Nj8D+Q0cFLnz9U22a1rkkuJtwF3FATCA5Hazb+noZBEWulk3uawjsDhmJ4nly5aXgq3EYPB1bHZFa6hvrRePPyGy3SDTVsnVAOilPda+1nfRcDv8Ep3EZvAvdkV7WO+9V4cjrlOcoIAgCAIAgCAIAgCAIAgCAIDm+kXGfkeHVMoNn5Mkdjrnf2GkeIvm+qpqEN+oomG8IxdGeM/K8NppHEl7W9VJc3OePsknxIAd9ZZuIblRoReUdSoDJjqO67yPwVa8/h6n9L+BtDtIiMO+cb6/gV4bYn8dT9v/Fl+v8AZsmJZA1pc7QAEnyGpX0FvCycupUjTg5y4JZfsOZpnPfmlNgZDexB0A0aN/L4rahGeN/vOBZdPUUrh4W+8650S0S492vtP2tDurfct7ruB5HxW9Xf6OWccGSXirfV6mWuy+T7vMysD7DVu7kfvW8ekwuHvJoKvurVej+Zgronlt7tu3tNIBvca81FXhOUNcaalW/oVqlFvKzHrLCecrXmzoqCpEsbHj0hf18R7VHCW8snatLiNxRjVjzX/q9TYWxYKf6XcaMk7aZvdis51jve4aexpH7RXd2ZRUYOo+fwOPtGrvTVNci1sLoxDDFE0ABjGtFvAWXFqTc5OT5nWhFRiorkbS0NggOF6Sdtn0nVUlG3rK+o7MbdD1YOmdw9tr6dkk6CxAqjpG2Jq4KeCqxGsdPPJO2IsuXNY17Xu7LjoO5uDQNfBAdVVbL4pgYM9BUuqqRnafTyAkhg5N1Gg3uZlOm4gICztkdo4sRpY6mG4a64c072uHeafEe8EHigPn7aalljqp2zgiTrHONxvzOJzDmDe649RNSeT6RZVKc6EHT4YX/h52dge+qp2xgl5lZbLv0cDfwsBe/C10ppuSwZvJRjQm5cMM+nF2D5sEAQBAEAQBAEAQBAEAQBAEBTf4QON2+SUbTq53XPAPAHKwEcQSXn6o9XR2fTy3Mjqvqm70S1nUVtdRHuyWqohbnZsnvLf2St9o0+EivY1N+kiwcQe4PNi62m4lfNttVriN3JQlJLC4N44eB2qEYuGqNYyP5u9pXIde6aw5yx5yJt2HcjG0kHS9/BQQlKMk4Np+HH3Gzw+JqYxUPyZczruvvJ3AZj8PevQbHVxVquVSUsJcG3h+vcvwPMfSeuoWvQw7U8+kVvP8F7Tei7o8h8F72HZQpfZx8kY675uT6LvgVrW+zl5Mgvv4ap/S/gZWbh5BbR4IsU+wvI8z913kfgsVOw/I0r/ZS8n8D1svJlzRE6WbI3yI196o01u9X2+pR2G+i3rdvTCkvJrX3k+pT0JVG12wVXU1s0kQZ1chBDnSbuyAbjV28cAd49Xbtb+lToqMuK8DlXFnUqVXKPAtWO9he17C9ua4rOqelgBAVRhYEu1lX1gF4KVvVXA0uyC5HM2lk9RQGf8IL8hpf/AJsX/jmQHRYp0iUdPLJDJ1udhyutHcX876qCVxCLwzq0djXNamqkMYfiVn0W7a01FPiTHZm0z5y+BrWXsC54ta+nZEYt4LaVaMUm+ZFQ2ZXrznCC1jo/17Dqce2rwasLTURyuc3QODC025EtcCR4FQTq0Z9o6tts/adtlUmlnxz8RgW1eDUZJp45GuOhcWFzraaZnOJA0GgSFWjDsi52ftO50qtNeePgTP8AOpQc5v3f+q3+tUyp+wbvuXqSWAbc0tZL1MPWZ8pd2mWFhv1v4reFeE3hFa62XXtodJUxjzOmUxzggCAIAgCAIAgCAIAgCA+W+kfGPleLSyAksZKIY/oxkAkeBdmd9Zd+zp7lJeJWrSypLwOoraz5HXUNbuayTqpTr82+4JPgAXnzspLqnv02jm7Mq4bh7S/AV5w7ZjqO67yPwVa8/h6n9L+BtDtIiMO+cb6/gV4bYn8dT9v/ABZfr/ZsjcUc6WSdwd2Y2lg08O1678V7zdct+WeC/wDTwN4qlzWuKqliMIuK0zy6y9efyM0cT7D8ZwHoBWowqbq63uR0KdG43F+95fyox1kb+rfd9xldpkHIrFWE1CWZcu4ivKNdW9RurlYf3V3GVkT7D8Zw/MC2jCphdb3ImhRuN1fvf9qPM0T8rvxnA+gOSxOFTdfW9yNa1G46OWavJ/dXcYoHOidBKXXAs13ZGjXD32NlXnGUYxm37uRSXSW7oXMpZWieiWE1+DwdapD1YQBAEAQFa9I2ztVHVwYrh4dJPEAyaEH5yPXcOOhII19EgXGoFabedJgxKHqZIXQujq45WA62jbG9j2vOhzh5vu3Otw1AjcaxSXE8QqfkEL5DI8ujsNco0L3Dc0bt9rXF1WlbKUt5nbo7bqUqHRQWqWE+7vfy/E77A+hWVsLetqWtld2ntEZdYnhmzjNbnbmlW3c3nJmw2xG1puO5lt5bzx9xv/zOO/rY/cH/ADFF9T8fcXv8Sr/L/wB35D+Zx39bH7g/5ifU/H3D/Eq/y/8Ad+Q/mcd/Wx+4P+Yn1Px9w/xKv8v/AHfkTuxnR4aCp681Ak7Lm5ery77a3zHkpaVv0cs5KO0NsK7o9HuY1zxz+B3qsnDCAIAgCAIAgCAIAgCAh9r8YFHRVFQd8cZLfF57LB63FoUlKG/NRMM+UISeuhBuXXaXX33ccxJ8dQvTJYaRQk805y7/APwtHaOi66mljG8tuPNvaHvCSWhxrepuVFItLo7xv5Zh1NMTd+QMfr6bOy6/na/rXmq8Nyo4nqE9DopG3BHMWVarT6SnKHemvU2Tw8kXVQiBjpc18oNhbiRYe8rh2uw4WlVV1Nvdzphc01+JptDaHQ206jXBe/l7yJZDkp3A7yxxPmQSV6KMNyg1zwzztOg6OzpRfFxk35tN/kbkW4eQViHZR06X2cfJGOu+bk+i74Fa1vs5eTIL7+Gqf0v4GVm4eQW0eCLFPsLyPM/dd5H4LFTsPyNLj7KXk/gYhT9ZEGcS0AedtFG471HHgVvq/wBYslS74r1xp7zoKJrhGwPILgACRzUEc41OrbRqRoxjVeZJamZbE4QBAEBp4xXtp4Jp3d2KN8h8mtLvsQHy30c7JHGKyVksjmAMdK+RrQe0XNFraDUuJ9SA3+iuc0GOshef6SWlf4m5aOfptb96A+oUB8/bdbXTVdQ4BzmQxuc2NrSRextnduu429W7nfl1qzlLwPebM2dSoUU2syfHPw/XE/NiNrZ6Wojbnc+J7mtexziR2iBmbfc4e/ilGtKMvAbS2dRr0W8YkllNfj4H0EuoeDCAIAgCAIAgNSlxKOVzmxuzFhs4hrsoPEZ7ZS4EWIBJHGy1Uk+BLOjOCTksZ9fTj5PnyNl7wBckAeK2I0m+Br0OIRzBxieHhriwubqLgAkB251rjdxuN4KwpJ8DepSnTwprGdSAq+kGhilfE+RwexxY4CKQ9oGxAs3XUKJ3EE8ZL8NkXU4KcY6NZ4r5k7W4nHFk6zMHPvlY1jnu0tfsRhxsLi53Aka6hSOSXEpU6E6md3gubaS9Xj5huKRGEziRphDXOLwbizb5vZY6eCbyxnkYdCoqnRtdbu8ys+nTGb09JSszD5Q8SvBFvxbADZwOou5zT9Qrp7Np7894q3Muji/ApGkfmqgf1j7NbLtJ5kU5x3bfHgXCUOCbvQzXdTU19C46B3yiIfqusHW9sfv9fG2jTw1L2HpbSpv0ky2FzS0QG0b874oQTrd7rchu+BUUo784wPP7X/f16Vqno+s/JcPxNOrprRvOZ/ddvceRVipSxBvefDvNbu0Ubeo9+XZf3vAyR0ug7cm4emVmNHqrrP1JadmnBdeXD+ZmOsprRvOZ/ddvceRWKtLEJPefDvIry0Ubeo9+XB8ZeBlZS6Dtybvzyto0dF1n6k0LNbq/eS/uZ5lpeye1JuPpHksTo9V9Z+prWs/3cuvLg/vPuNumoHNY0fjMxDb67vAcvH2LSnBbusn6k1tZyhRit6WWlnXh4Lu8fQlc7uttY5CwG/AEE6esH3LTL3sci/vzVxu46uOPjnh6P3GwtiyEAQBAV906Yr1GEytBs6d7IR6znd/dY4etAc9+DdheWmqqgg3kkbGPKNt7j1yEfVQHA9L9O6jxt8rNMxiqWeelzr+uxyA+maCqbLFHK3uyMa8eTgCPigKm236NZuuMtEwPZISSzM1pYTqbZiAW8uSoVrZ5zA9bs7bdNU9y4eGueOPpzPzYzozn65ktYBGyNwdkDmuc4gggdm4Deet9LcbhStpZzIbQ25S6Nwoat88YS9eZcKvnkggCAIAgCA4vbnEJXz01DE15E/alLH5HGNp7TQ70QQDc8tOKr1pNyUFzOvs6lTjSncza6uiysrL54+HqZqfaGSmqYKOopo4mStywvhkLmXaO7lLGkDcN2lxw1GVUcZKEl6GsrOFajO4pTba4qSw9eecs6qeBrwWva1zTvDgCPYVM1nicyMnF5i8M5HooFqGw/TS/xKC27B1Nta3PsXwNafFKygD3yUUbqYPc974pQXjM8l0jgQMxOYHdplNzxGHKdPVx0JIULe7ajGq1PGEmtOGiXd+sInXZpKilq4QZIHwPZYEAtEnVyMkAda98gaRvF26b7ScZKS4FLSFKdCeklJP0ymtPPPqQ8lM2KaZszg2CScVEosSLktZDELd5z3MzuAvo0Agh11pjDeeHH5ItqbnTi4LrJbq97lLwSTwvXlgqbpPxr5TiVS7XJTM6hoNu825fuNr5y4cdw8l6fZ1Pcpb3eeYvXmUaa5s4XA/nm+v4K3DiLr7JlyFZPPkQ+u+R4nQVe5hd1Ep/Vdpf1Zifqqrd09+m0dbZlTjD2l+Lzx2TlqeTrJppeF8jfIf7CWy3pSn7DzVjL6xdVrnlndXkv0jLW/NyfQd8CrFX7OXky9e/w1T+l/BmSLcPILaHZRNS+zj5Ix13zcn0XfArWt9nLyZDffw1T+l/Ays3DyC3jwRPT7C8hI4gEjeASFifZZirJxpykuKTMtPVvLWkuOoF93JaQinBPwM29WcqUJN6tL4HrHap8eRzScrSC4cxfVVqqahvLkyHatarQhGrB6RabXes6ku11wCNx1Wx1YtSWUfqGQgCAob8JPFby0lMD3WPmcPpHIz2ZH+3yQEhjGI1ODbPYc6lf1cr3sLyWNd86yaUizgQLHL+ygNH8IvDiW0NVza6J5txsHt3D+048NBvQHfdC+KfKMJp7m7os0J+oez/AHCxAdygCAIAgCAIAgCA5/aHB5HTQVVPYzwktLXGzXxu0c29jldrcFRTg21JcUXrW4jGnOjU7Mua5NcH5d6MFbgklVV088jRE2nDyxubMXPdaxIbYBrbA77nUaccODlJSfI3p3MKFCdKLy54zywl+L8tDZ2aoqyGOUVUzJ3mRzo7XbZp4E5dNb9kAgbgSN2acZpPeeSO7q21SUXRi4rGvn+ufMw7FYPPR07opBEXZ3vaWSOIObUA3jBb52KUoShHDN9oXFK4rKcM4wlqly9pmxiknq43wFrYY3jK+TOHuLb6tY21tQCMziLX3HhmSlNbvA0oVKVvNVU95rgsYXtfh3Lj3kzBC2NjWMADWtDWtG4ACwHlYLdLCwipKTlJyk9WcttRQ9Vh00r3hssZ+VvcBcGVlngAGxLey1jd2gatY0XPEebZcheKFXexmOHHHhjHrrl+LZ831szjC57zeSZ5e48y45idOa9coqFNJHnU9+58v18TXwD531faEp8Te8+z9pcJQ4JD7W0fW0ko4tGcebdfhcetYlwLFpPcqp+ws3Z7aQT4TBUXu90YjO/5wdh+/Xe0leWu10TkjqbVu/q9pKfN6Lzfy4numw5oY3V+4E2cRr5JTto7q1fqcy12VSjRj1pcOUmhVULQx5u/Rrj3zyKVLeKg3l8O8XWzqcaE5KUtE/vPuPcdA2w1fuHplbRt4tLV+pLT2bScE96XD+Zniromhjzd+jXHvnktalCKg3l8O8iu9n040JyUpaJ/efcZGUDbDV/7ZW0beOOL9SWGzaTinvS/uZ5loWhrtX7j6Z5LE7eKi3l+prW2dSVOT3pcH959x6pcOYWtJe8XA9N3LlfcsRoJxT19RbbNpSpQk5S1S+8+4zVWEty3zvcDze74FYVCGq19SatsmluPMpNf1M3dmqnPCGnvM7JHh6Put7FFRlmOO4l2HcOpaqEu1DR/h7iWUp2DgNttjsQq6nraXEpKaPI1vVtfKBcE3dZrgLm49iAgP5t8Y/73N+3P/jQFVVMbaionpamSeorjUR00FQZC5oa2UscXNN3OBBuBf2cQOi6Utka+ipI31eIPqojM1jY3OkIDskhDrOcRoGuH1kBKbV9Hde2jM9ViElVBCGzOhLpSco7xbmJDXBhdrbmgI7YjC3181VHg9ZUUEDMjxE+VxLswyud2HDi0DjvbrwAHYfzb4x/3ub9uf/GgLF2QwyampI4amd1RK0vzSuLiXXe5w1cSdAQPUgJlAEAQBAEAQBAEBGV2MtY7IwGSTk3cPpO3BaOeuIrLOXcbUhCfRUVvz7ly83wRG1dbU5c2drNRo1gO8galyTp1Yx3myjdVdoxp9I6ijw0Uc8Wlxfd4IzR11Qzfklbx0yO/wrZ0qseGvuJlU2jReuKi/tl/+SUoMQZKDluHDvNOhHmPtWIyUjo2t7TuU93Rrino15o4Dp2xbq6KOmaSH1UgabfmMIc8+3qx5E+voWFPfq57ierPdg2URjz7ZGjdqfsH2rv1eSOdZLOZM8bPfOHy+0LFPibXvZXmW+Vg4Z+EICP6NJSx9XQuPYhc+eNpIOjgG7uQ7B83FcLalDLU+ST/ACLe0KM7mnCo+zGMm1440/H9MtaHut8h8FHT7KOlQX7qPkvgY635uT6DvgVrV+zl5MivV/8ANU/pfwZli3DyC2h2UTUl+7j5IxV3zcn0XfArWt9nLyZDfL/5qn9L+BsRxOsOy7cOBWYyWFqWKcXuLTkeKlhDXXBGh3jwSbzB+RpcJ9FLyfwPNIOwzh2R8Ep9heSNbVfuYeS+Bv1MX4vsm7QOXtP+i0zq8lurH93oReHy9VLG7c2RoY76VuyfsVWa3HGXJrBxKMvq1elU+7USi/PHVf4HTKQ9IEBHbRYkKWlqJz/RRPktzLWkges2HrQHzV0K4b8pxeFzrOEQfO7NqSWizTqDd3WOYbm26972QH0Dt7sfHisDIJZHxtbIJbsAJuGvbbXh2z7EBKYtTxmlkilIEbo3RkkX0Lcu7jv3LDkkssir16dCDqVHhI+bOh3EZaXFBG0tDpWyQkOva47XA77strfeeadaS6pDcTrSo71vjLxjPDHsPoSlxiZoBlYHNOt49482netF0ijvNZXgcqhtC8hBVK9Pei9cw4r2Pj7OBNUlUyVocwgj/e8cFtGSkso7Nvc0riHSUnlGZbE4QBARz8dpgL/KIfVK0+4FQfWqP869USdDU/lfoa8u1VI3fO0/RDnfwg2Ucr63jxn+PwNlb1HyMP8AxhTE9kyO8WxP+5Qy2rax4yNvqtTuMJ2wYQctPVO/+sW9uYqvLbtqufw+Zv8AVJd6NHFNop5GZYqeRgO8kgG3IclVrfSGhwj8flkq3ezKteDpwq7meaWX5cVjz1I8GWwtRst+tK0n1m4+Ci/xFbLRQXv+RWp/RmyhFRxnHNo8S4gxoyzQGJ1xZ1rtOovZw8OV1dobXtK8cbuH+fqvQq330bp9E+ggm9PB8Vnw4ZJyCngeMzGsc3mLFd6FOhUjvQSa8CCey7aLxKkl7DxV0wjHWRdh7NQRx8CFpXoRjHeho0UL6yhQp/WLfqSjrpz8GipekvHTWYgG2IbTRBmU8JHavI47rDX8xdzZVPqb7XH/AM+ZfnduvbRm1ut8U+WOPvK8xmS8p8AB9v2q/UfWLVpHFPzNrZzvO+r8Ss0+ZDe8IltlYOKEBzeISilxGmqCOxKDDJoOIyg+q7T9RUr6kqlGSxyz7UW4qNW0qU5LOE2vT5lwxUEeUdhu4cPBcWFvScU90lo7OtXTi3TXBcvA8VdFGGPIY24a4jTwKxUoU1BtR5Ed3s+2jb1JRprKi+Xge46GOw7Ddw4LMbek4rqktPZ1q4JumuHcY6uijEbyGNBDXEaeBWtWhTUJNR5EV3s+2jb1JRprKT5eBIwzuDWgEgAAAepTRhHdWh1KLcacYrgkjXr4xICXgOIabE8FpVpQcW2ire0KdaDlUjlpPGTHBhrCxhyNN2g3A8FpTo0nFZRDb7NtpUYSdNPKXLwN0RsjicwAdq9wN262vjotuhjrhaF1W9GlQlTjFJPivYRv8nsdGLNAcWixA1vbetVbwlT0WuDmfsy3qWyUYpSaWvjjj6k/hFX1sTSe8Oy76Q0P3+tRU23HXidfZ1y69upS7S0fmtH8zdW5eK36fcU6nCnRjfPIyPTkD1jvV2APrIDlfwa8L/LKkgX7ELTx4vePAH8X7PBAXTiFcyFhe8+Q4k8gtZzUVllW8vKVpSdSo/z8Ec00PqXCSbu+gzhbn/vf5LFGi6nXnw5I87QoVdozVxddn7seXn+uPlhOgdsIBQY251rME7J7X3tcWvcOJG9w+zgpZRSeOR6RUoTo9G11cYwfQNLRxOY05Gm4BvbwSlQpuCbRxbWwtZUYScFqlyPMtO6I9ZT6Eb2cHDy4+X2rSrb7vWp+hBc2VS2l9YstGuMeUl5d/h6a8ZzB8WbO38143tv7xzC0p1FLzOts3alO9hppJcV8vAkVIdMICkGPINwSDzC8K0msM7pOYbtEWaSNB/WaAD6xuPuVCtZb2sH7GauJ0dHXxyi7HA8xxHmN65tSjOm8SRjBsqMBAEMHiQAg5rZeN7W9d1lZzpxBD1GHwtJfFKIXc2vAHrF93guna391Rl1c+/P68zEoqaxJZME+NvY1zJHRStIIzxvbm9bf/wA816eht+pUg4VYPzxj8vgcq/2QrijKFN7ra56r5/EqauppWyyyT2zzSPkJBuNTew8BfkF9D2VfW91SzRfDino13fDkcjaNGpTqLeWnI42okzOceZJ96st5eS3TjuxSJbZz0vNv2qWlzKV7xiWyVqcYICA22oetpH270dpB6u9/dJ9ixLgW7KpuVV46Fk7I44yooqaUvZmdG0O1A7Tey7Qn84FcCrKFObg2ljxL87mhSluSmljk2kSNXVMMbwHsJLXekORUFWrTcJJSXDvKl3eW8reolUjlxf3l3GSOrjsO2zcPSH3raNWmorrL1JaV7bKC/eR4fzL5mV9fBkcHZXaG4D9+/QWK0q1IuL6y8jNa+suhkpSUtHopLXw4mVuIU9h3f3g+9FVjjtr3Esb+ywuvH+5fM/JMQp7HunQ6dZ/qkqscPrr3GKl/ZbjzJPT+Za+8/IsQp8o7o0GnWbtN29YhVjurrr3GKV/ZdHHEktFpvLTw4no4hT/q/vB96y6scdte42d/Z47cf7l8z8jxCnsO6NBp1m73rEasd1dde41pX9luRxJLThvLTw4mk3EGQy9YxzS1xs9ocD5OAvvCiqyhGW/FrXjr7zn1Lyha3H1inNOMtJJNPyklniuZ08MoeA5pBB3ELZNNZR6SnUhUipweU+4oH8JHFM1TS043RxukPK8jrAeYEf8AeWTc7TojdHQ4RCXW62Zz5nMDgScxswnUhoMbYzw8r3Uc6iic2+2rb2kXvPMv5Vx9vcvF+8mzIJndZPJGT6LA4Wb71inGEnvVJLyycCHRXU1XvKsW+UVJYXnr6r17lnoapgjYC9oOUaFw5KxRqwVOKcl6l+xvLeNtTjKok8Lmimunulb8opp2EHPGWOIN9WOuL8Bo/wBx5JOcZPqvJ17W4pVcqEk8dzTLN2CxdkuHUji9txE1jruA1Z2Dp5tW8alOKSbS9pWqXFvRk4Smljk2vxZP/LI/0jP2h9626an/ADL1NPr1t/mR/uXzIenibka9sjWSgk94DibX5aLnxhB001JKXmeZoUKEqEKtOqoVVnmtdXjPs93FEzQbTjuzAA/nN1B9m71XWY1lnEjr2n0ihno7lYffHVP0z7s+wlP5Zg/Ss9q36WHedb9rWX+avUp1eJPWhAemPIIIJBG4g2PtRpNYYOpwmgqJ4hIKktBJFiL7jZaqzotZ3SCdRReMG4NmJba1cl/J3+NSfVaX8q9Ea9P4HsbIs4zTEcRcfct+hh3GOmfceo9jqcHXrD4Fw+xoK33EY6aRsR7LUw/oyfN7vsKbqMdLPvM8eAUzdBC313PvJKyoow6ku8qDpQa2OR4aAA3OABuGjLL1/wBE9On/ANP/AGOZtVbzo58fwKsXqjQndnu6fpfYFNT4M5t7215FrFaHICA8StBaQ7ukEG/K2qw8JamY5clu8TmNktr34dTy04jbKetcY3F3ZAItqB3gSAbAjedV5q+vaTn+718eR7212DKulOt1c8sa+Xh7/I/Z9oq+qBvN1bNBZgyefdFz6zxXN6SdRcdD0Vv9HbWK+zX+rX3cCPkwtz7Z5XOtzufZcrXokdals6FNdTC8lg9sw5zPm5nt46EjX1EI6SMVtl0avbSfmkyUo9pcRp90gmaPRe0O95s/2FSRqVIeJyLj6N2slpTS/p093D3HXYH0iU84LJ2iCSxFz3Cbfnej6/arCuYSi01hnldpbAqUqc3SW8sPgtfTn7PQ7WlaCxhsO634BWqcVuLTkcS3pRVGCcdcLl4GRzBY6D2LZxWOBJKnDdei9DzAwZW6DcOHgsU4rcWnIjt4R6KGnJcvA/XsFjoN3JZlFYehvUpx3XouHcauHRvYxpikLQWglpGYEkDXmFUhbvcUovGUcuxtatKjCdvU3cpNpreWWuPej5+6WYZn4xM193vf1IZ2coIMbAA0E2te4vzBW+61oz0NBz6NdI8vnjQvnZ3C44YIWtb3Y2tuddwA47ltQpx3VLGrOJYW1GUFcOOZT1bevHXTu9hKFg5D2KfdXcdB04Y4L0NegaOqZoO6OHgoqEV0cdORU2fCLtaenJHDdN+GdZh3WAawyNfoNcrrsPDddzT6vBbVIrGh0aKUZaI8dBZccOcHAZRM8MPMZWE/3iUppNaoVoRcs4LEyDkPYpN1dxEqcO5ehp4S0dU3Qb3fxFV7WKdJfrmc3ZMIu0jld/8AyZkxBo6p+g7p4LavFdG9CXaMIq1qacmcquSfPjn15Y+9hAEBYex35Kzzf/EVYh2SnV7ZNLYjCAIAgCAofplktK4c5HD3NP2Bes+iz+3/ANP/AGKt7HLpPuT/AAKzXrCsdBgHc+v9ynp9k5d59p7C0yozlH4gON2ixrrSYoz2B3nfnW/9fivL7T2j0uacOz8fyPov0d2D0CVesuu+C/lXz7+7gQ0AF7D2riPLPaUd3PV9TpIY8rQBwVyKwsF5LCPa2MhAEBrVlE2Qa6HmN/8AqFrKKZDVoxqLXiTuwu15pHfJasnqv6N+/J4fQPuPhe0tC46Pqz4Hi9ubKlrWpxzJcUvveK8fDn58bKOKMI9L9kqw7ung+eS2xb4axL+1n5FiTA0Cz9AB3TyWIXdNRSNKO17eNOMWnol90/XYmyx0f+yVl3dNo2nti3cWsS/tPFLiLGsYCHXDQD2TwC1p3VOMEnyRFbbVoU6MISTykl2e5FW7QsbUbSUx7RbG2KR1hqOrzSC4sbAkNH1vFZdaD6/I60NoUvqrr644cNfQtCjxBrWNaQ64AB7JWtK6hGCizj2e1KFKhCEk8pdxm/lRnJ/7JUn1yn4lj9s2/dL+0xUmINaxrSHXAAPZKjpXUIwUXyK9ptWhSoQhJPKSXA0NqXsqaOphs68kTwOye9a7eI9IBbu7ptYLcNs2+8uP9rOU6E8UYMPLCHXbM+9m33hhHxWfrEKejLd9f0reoozzlrOiyd//ACozk/8AZKfXKfiUv2zbd0v7TXw+uaxga4OuL+ieJJUVC5hCCiyls/aVGhbxpzTys8vFs9VmINcxzQHXIIHZKzVuoSg4okvNqUKtCcIp5a7iC6o8j7FQPI9HPufoc4vLH3cIAgLD2O/JWeb/AOIqxDslOr2yaWxGEAQBAEBQPTSf+Zb9KT4Rr1X0W41v9P8A2Ibzsw9v4Fcr1xSOjwP5tvmfip6fZOTdfastAqM5hz212JZGCJvefv8ABu737vUVxtsXfRw6KPF8fL8z1f0X2Z09X6xNaR4eMvy+LRyEmgt7V5ZavJ9IqdSO4vabWGt7TfP/AH8FlazRYtl1UdCrhdCAIAgCA1cQpBI23pDcfs8lrKOUQ1qSqR8Sz+h7ak1ELqWU/jYAMpJ1dHu9rTYeRapaE8rD5Hgtq2nRT6SPB+5liqc5IQGjjWLQ0kL56h4ZGwXJPuAHFxOgA3oCo+hSV9fieJYlJfUBjb6gB7rhoNtSxkTG+R8UBdSAIAgCAoTYHGm4VjlbRTHJDNK5rb3s12YuhJJIsCx9r8y3hqgL7QBAEAQFHLwp3QgCAsPY78lZ5v8A4irEOyU6vbJpbEYQBAEAQFAdNP5S36UnwjXqvotxrf6f+xFd9mHt/ArpeuKJ02D/ADcf+/SKsQ7Jx7j7VlnEKI5pwGNz9ZUyHg05R6tPjdeK2nW6S4k/Z6H176N2io2dNc8bz83r8CKedSqa4HRqPMmzeww9pnmkdJovW76qOgVwuBAEAQBAEBm2IrfkuLQH0ZT1Z3/0nZG79fKVpB7tTzPN7at96nL1+f4n0Irp4oICiPwlpnZ6JmZ2QtlcW3NrgtANt17Ei/iUB1vQBhvVYUJDvnlkk3cBaIDxF4yfrICykAQBAEBQHTvHDT1MualY+SrjjeyoL3AxmM5HtDQMr7ta3eb9rW4sABeGAH/laf8Aso/4AgN9AEAQFcbT7JOhvJBd0WpLd5YP/Zu/XeOPNecvdmunmdPVd3cdKhcqXVlxOVXILYQFh7HfkrPN/wDEVYh2SnV7ZNLYjCAIAgCA5Wm2apa6orW1ULZA1zMpJILcwcHWIIIvYewLtbFqzpyqbrxw/E0uVmEPaaOJdCWHyX6p08J1tleHActHgkj138V6ON/VXHUp7qIsdBEP9cm/dt+9SftGfca9GjYg6D4Qe3W1Lhyblab+ZzfBavaE+SQ6KPcVQ6PK6RovYOI136EjXxXmqzbm2z6RYpKlp3L4GoskBsUj7HyN1rLRplu2lxR0zHXAI4q4nlZOgj0smQgCAIAgNKWQsqqV7e8JGEeYe0jRRy7SOVtOKcH5M+l1ePnYQFC/hLfPUP0Jf4mIC5tl8N+TUdNAd8UMbD4uDQHHed5ud6AlEAQBAEBT/wCEhhmalpqgb45TGfoyNvz5xj2oC0cA/Jaf+xj/AIGoDfQBAEAQHG7T7Hh95aYAO1Lo+Dvo8j4bj4Lj3uzVPM6Wj7u8uULnHVmcC9hBIIII0IIsQeRHArz8ouLwzoJ5LC2O/JWeb/4ipodkqVe2TS2IwTbegNabEImXzSxi2+7xf2XQyot8jTm2jpm3/Gg2/NDj7wLLG8jZU5Pkac22NOL2EjvJoAPtP2LG+jZUZGzsVKXzVkmVzQ8xkBwsfTXZ2TGSc8rHD8SG60jFHWLslMIAgPmHaSlMNdVxluW0r7D9UuJb6spC5VdYkz32y6ilRj5IhHCxKIzJYbR+sdY3WGsiE92WSbwyr9Eny+5b0p46rOrTmmiTVklCAIAgCAxYXTmbEqOMC/4yMkHUWDszrj6LStOM0jibXqKNOT7l8T6PV08CEBXG3mzXy/FsMaXZWQsknf2b3ayWHsbxbNe19bckBY6AIAgCAICA282f+X0M9NmDXPALXEE2c1wcNARyt6+KAkMA/Jae/wChj/gagN9AEAQBAEBA7SbMsqQXNsyYbnW0d4P5jx3j3KjeWMK6ytJd/wAyxRrunpyInD9na6NnVtniY0brDMdTc6lgK50Nk1sYckTSuKTecM2f+Fp3fOVshBGoa0t1/at7lNHZH80/RGn1mK4RPTdh4SbySzvPG7xr7r+9Sx2TRXFt+0x9bnySNqHY6kbb8WXEcXPd7wDb3KaOzbZfd97NXc1HzN6HAaZtrQRaG9ywE+06qeNrRjwgvQjdab5m7FTsb3Wtb5NA+CmUUuCNG2+JkWTAQBAEBSXTVgboqplW1o6uUNY4j9I0HePFgFvolUrmGuT02w7pKPRvivgVxO3iqkXyPQV4ffRhW5WPcclvJYaySU6rh5EtSYkRoe0PeFtGq46SOjTqqS0JGOqY7c4evRTqpF8GSqSMwW5seXvA3kDzKw2lxMZRrTYixo338vvUbqxXA0lUjFZOu6GMFfLUyVrxZjA5jPF7rA28GtuPrBSUIty3jx227pNdHzer8i51bPNhAYhTtz9ZbtZQ2/hcmw9Z9wQGVAEAQBAEAQH41oAsNAEB+oAgCAIAgCAIAgCAIAgCAIAgCAIDRxvCo6uCSCUXY8WNrXB4OFxo4GxHksSipLDJKNWVKanHij5rx/B5KKofTzDunsuto5p7rhzB9xBHArl1Kbiz3VleQrU0+T93gRckVt25aqWSWpRcdVwMa2IQCgTxwMjZj5rVxRNGvNeJ6+UHkm4b/WX3HpshPIDmsNJG0ak5arRErs3gU2ITthhGg1e87mt4uP2DipaVNyeClf30KUMt/mfSOD4ZHTQxwxCzGCw+0nmSbk+a6UUksI8RVqSqTc5cWbiyRhAEAQBAEAQBAEAQBAEAQBAEAQBAEAQBAEAQBAEAQBAEBBbW7LQYhEI5gQ5urJG2zMPG197TbUHf5gEaTgprDLNrdVLeW9D2rvKP2n2FrKAuJZ1sAuetjBIAHF43x6WvfTXeVRqUGj1VntanU0zh9z/D9ew5glp8FB1kdJulPwHUj85N59w6CL4SHUji5N59xnoIrjI/LtHis9ZmuaUeGp2OzHR1WVtnPHyeE+m9up+jHcF3mbDxU9O3bOVebXpw0Wr7lw9S7dmdnoaGERQDTe5x7z3fnOP2cFehBRWEeXuLidee/P8A8JdbEAQBAEAQBAEAQBAEAQBAEAQBAEAQBAEAQBAEAQBAEAQBAEAQBAcrtdsnRzQyyPp4+sa0uD2jI64bYXLLFw8DcaBRzpxa1RctrutCSUZPHr8T5vXOPYmxh0YdLG1wuHPaCPAuAKzHVkdRtQbXcfSezey9JTMjdDTxtdlBzkZnXIBPbddwF+F7LoxhGPBHj69zWqt78n+vAn1uVggCAIAgCAIAgCAIAgCAIAgCAI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30726" name="AutoShape 7" descr="data:image/jpeg;base64,/9j/4AAQSkZJRgABAQAAAQABAAD/2wCEAAkGBxQSEhMUEhQUFhQXGBgXGBgXFBgbHhwcHRkYGhoaGxgcHCggGBonHhcXIjIiJSkrLi4uGB8zODMsNygtLisBCgoKDg0OGxAQGzcmICY3ODQ0NCwsLyw1LDQ0MjQsLywvLCwtLCw0LDQsLCwsLCwsLCwsLCwsLCwsLywvLCwsLP/AABEIALMBGgMBEQACEQEDEQH/xAAcAAEAAgMBAQEAAAAAAAAAAAAABQcDBAYCCAH/xABNEAABAwIDBAYFBgkKBgMAAAABAAIDBBEFEiEGMUFRBxMiMmFxQoGRobEUM3KCwdEIIzRSU2KSk7IVF0NUc6LS0+HwFiQ1VbPCdIPx/8QAGwEBAAIDAQEAAAAAAAAAAAAAAAMEAQIFBgf/xAA/EQACAQMBBAcEBwYHAQEAAAAAAQIDBBEhBRIxQRMiMlFhcZGBobHRBhQzQsHh8BUjNFJykhZTgqKywvEk0v/aAAwDAQACEQMRAD8AvFAEAQBAEAQBAEAQBAEAQBAEAQBAEAQBAEAQBARm0WORUUJmmzFtw0BoBcSeABIG6537gVNQoSrT3YkVarGlHekcr/OvSfoqn9iL/NV39lVu9e/5FX9o0u5/r2gdK9H+iqR9SP8AzE/ZVbvXv+QW0aXj+vadxURNe0tdfKd9nFvjvBBt8RoubFtPKLzWSA2ToY2SVElO3JTSdX1bRcNcWhwfKxt9Guu0A2GbJfUEE2rmcnGMZ6yWc/J+XuzghpQUW3Hg/wBZOkVQnOR2l6R6GgnMFS97ZA0OsI3OFju1CAn8CxeKsgjqICTHICWkgg6Et3HdqCgN9AEAQBAEAQBAEAQBAEAQBAEAQBAEAQBAEAQBAEAQHO4hjMjg4wABjb9s65rb8oItbxUTc5Rco8FzPOXe0rmrTnO0SUI56z5447qx73x5H5SYnOzWYNeziW2DgOdgACFndqxW9JZRmhd7QoR3rhKcebXFLvxon8ToIZQ5oc03BFwVunnVHfp1I1IqcXlM9rJucztls86udSxk2ga9z5dRfQWaBxubuHhcnkrdrcKipS540K1xR6XdT4czZj2NoQABSxaC2rbn1k6k+JWrvK713mbK2pLTdRzmP7LUnyukip4gyZ0glfkLrCGO+Ylt7NzOytBA338Vao3Vbopym8rGF5sr1Lel0kVFYfH2I7bE6Lr4nxl72BwsXMy3txHaaRYjQ6biufTnuSUsZ8y7OO8sZNDBdnhTm/X1M1hZomlzhvi0WGttLm9hcCwJvJVuHUXZS8lg0p0tzm35kyoCU+ZOn/8A6s7+xi+BQF09D3/R6L6D/wDyPQHZIAgCAIAgCAIAgCAIAgCAIAgCAIAgCA/AUB+oDy91gTyF1pVqKnBzfJZ9DKWXg1oK9rnBoDrnnbz5rkWm3KFzVjSjGSb78d2e99xNOhKKyzbXaICKxqoJtC094Xf4M3W8C7d7VrhzkoL2+X5nLv6jqSVtB8dZeEe7zlwXhkj6xtongaAMd8CrNVYpSS7mRXkVG1qJLCUX8DMzcPJbx7KLMOwvI94RN1chiJ7Druj8D6TftHrVOUejnu8nw+RVs5O2ru3fYlrHwfOP4onFsdoIDSxnFI6WF80ps1o9ZPBo5kqSlSlVkoxNKlSNOLlI5ro9bJOZ6+YWdO4NjG/LGy4AHIXv55b8Vbvd2G7Rj93j5srWu9PNWXP4HZKgXAgCAov8IPZUZ4a4SG8j46csLdB2XkOBv+qbjx3oC3Nj8D+Q0cFLnz9U22a1rkkuJtwF3FATCA5Hazb+noZBEWulk3uawjsDhmJ4nly5aXgq3EYPB1bHZFa6hvrRePPyGy3SDTVsnVAOilPda+1nfRcDv8Ep3EZvAvdkV7WO+9V4cjrlOcoIAgCAIAgCAIAgCAIAgCAIDm+kXGfkeHVMoNn5Mkdjrnf2GkeIvm+qpqEN+oomG8IxdGeM/K8NppHEl7W9VJc3OePsknxIAd9ZZuIblRoReUdSoDJjqO67yPwVa8/h6n9L+BtDtIiMO+cb6/gV4bYn8dT9v/Fl+v8AZsmJZA1pc7QAEnyGpX0FvCycupUjTg5y4JZfsOZpnPfmlNgZDexB0A0aN/L4rahGeN/vOBZdPUUrh4W+8650S0S492vtP2tDurfct7ruB5HxW9Xf6OWccGSXirfV6mWuy+T7vMysD7DVu7kfvW8ekwuHvJoKvurVej+Zgronlt7tu3tNIBvca81FXhOUNcaalW/oVqlFvKzHrLCecrXmzoqCpEsbHj0hf18R7VHCW8snatLiNxRjVjzX/q9TYWxYKf6XcaMk7aZvdis51jve4aexpH7RXd2ZRUYOo+fwOPtGrvTVNci1sLoxDDFE0ABjGtFvAWXFqTc5OT5nWhFRiorkbS0NggOF6Sdtn0nVUlG3rK+o7MbdD1YOmdw9tr6dkk6CxAqjpG2Jq4KeCqxGsdPPJO2IsuXNY17Xu7LjoO5uDQNfBAdVVbL4pgYM9BUuqqRnafTyAkhg5N1Gg3uZlOm4gICztkdo4sRpY6mG4a64c072uHeafEe8EHigPn7aalljqp2zgiTrHONxvzOJzDmDe649RNSeT6RZVKc6EHT4YX/h52dge+qp2xgl5lZbLv0cDfwsBe/C10ppuSwZvJRjQm5cMM+nF2D5sEAQBAEAQBAEAQBAEAQBAEBTf4QON2+SUbTq53XPAPAHKwEcQSXn6o9XR2fTy3Mjqvqm70S1nUVtdRHuyWqohbnZsnvLf2St9o0+EivY1N+kiwcQe4PNi62m4lfNttVriN3JQlJLC4N44eB2qEYuGqNYyP5u9pXIde6aw5yx5yJt2HcjG0kHS9/BQQlKMk4Np+HH3Gzw+JqYxUPyZczruvvJ3AZj8PevQbHVxVquVSUsJcG3h+vcvwPMfSeuoWvQw7U8+kVvP8F7Tei7o8h8F72HZQpfZx8kY675uT6LvgVrW+zl5Mgvv4ap/S/gZWbh5BbR4IsU+wvI8z913kfgsVOw/I0r/ZS8n8D1svJlzRE6WbI3yI196o01u9X2+pR2G+i3rdvTCkvJrX3k+pT0JVG12wVXU1s0kQZ1chBDnSbuyAbjV28cAd49Xbtb+lToqMuK8DlXFnUqVXKPAtWO9he17C9ua4rOqelgBAVRhYEu1lX1gF4KVvVXA0uyC5HM2lk9RQGf8IL8hpf/AJsX/jmQHRYp0iUdPLJDJ1udhyutHcX876qCVxCLwzq0djXNamqkMYfiVn0W7a01FPiTHZm0z5y+BrWXsC54ta+nZEYt4LaVaMUm+ZFQ2ZXrznCC1jo/17Dqce2rwasLTURyuc3QODC025EtcCR4FQTq0Z9o6tts/adtlUmlnxz8RgW1eDUZJp45GuOhcWFzraaZnOJA0GgSFWjDsi52ftO50qtNeePgTP8AOpQc5v3f+q3+tUyp+wbvuXqSWAbc0tZL1MPWZ8pd2mWFhv1v4reFeE3hFa62XXtodJUxjzOmUxzggCAIAgCAIAgCAIAgCA+W+kfGPleLSyAksZKIY/oxkAkeBdmd9Zd+zp7lJeJWrSypLwOoraz5HXUNbuayTqpTr82+4JPgAXnzspLqnv02jm7Mq4bh7S/AV5w7ZjqO67yPwVa8/h6n9L+BtDtIiMO+cb6/gV4bYn8dT9v/ABZfr/ZsjcUc6WSdwd2Y2lg08O1678V7zdct+WeC/wDTwN4qlzWuKqliMIuK0zy6y9efyM0cT7D8ZwHoBWowqbq63uR0KdG43F+95fyox1kb+rfd9xldpkHIrFWE1CWZcu4ivKNdW9RurlYf3V3GVkT7D8Zw/MC2jCphdb3ImhRuN1fvf9qPM0T8rvxnA+gOSxOFTdfW9yNa1G46OWavJ/dXcYoHOidBKXXAs13ZGjXD32NlXnGUYxm37uRSXSW7oXMpZWieiWE1+DwdapD1YQBAEAQFa9I2ztVHVwYrh4dJPEAyaEH5yPXcOOhII19EgXGoFabedJgxKHqZIXQujq45WA62jbG9j2vOhzh5vu3Otw1AjcaxSXE8QqfkEL5DI8ujsNco0L3Dc0bt9rXF1WlbKUt5nbo7bqUqHRQWqWE+7vfy/E77A+hWVsLetqWtld2ntEZdYnhmzjNbnbmlW3c3nJmw2xG1puO5lt5bzx9xv/zOO/rY/cH/ADFF9T8fcXv8Sr/L/wB35D+Zx39bH7g/5ifU/H3D/Eq/y/8Ad+Q/mcd/Wx+4P+Yn1Px9w/xKv8v/AHfkTuxnR4aCp681Ak7Lm5ery77a3zHkpaVv0cs5KO0NsK7o9HuY1zxz+B3qsnDCAIAgCAIAgCAIAgCAh9r8YFHRVFQd8cZLfF57LB63FoUlKG/NRMM+UISeuhBuXXaXX33ccxJ8dQvTJYaRQk805y7/APwtHaOi66mljG8tuPNvaHvCSWhxrepuVFItLo7xv5Zh1NMTd+QMfr6bOy6/na/rXmq8Nyo4nqE9DopG3BHMWVarT6SnKHemvU2Tw8kXVQiBjpc18oNhbiRYe8rh2uw4WlVV1Nvdzphc01+JptDaHQ206jXBe/l7yJZDkp3A7yxxPmQSV6KMNyg1zwzztOg6OzpRfFxk35tN/kbkW4eQViHZR06X2cfJGOu+bk+i74Fa1vs5eTIL7+Gqf0v4GVm4eQW0eCLFPsLyPM/dd5H4LFTsPyNLj7KXk/gYhT9ZEGcS0AedtFG471HHgVvq/wBYslS74r1xp7zoKJrhGwPILgACRzUEc41OrbRqRoxjVeZJamZbE4QBAEBp4xXtp4Jp3d2KN8h8mtLvsQHy30c7JHGKyVksjmAMdK+RrQe0XNFraDUuJ9SA3+iuc0GOshef6SWlf4m5aOfptb96A+oUB8/bdbXTVdQ4BzmQxuc2NrSRextnduu429W7nfl1qzlLwPebM2dSoUU2syfHPw/XE/NiNrZ6Wojbnc+J7mtexziR2iBmbfc4e/ilGtKMvAbS2dRr0W8YkllNfj4H0EuoeDCAIAgCAIAgNSlxKOVzmxuzFhs4hrsoPEZ7ZS4EWIBJHGy1Uk+BLOjOCTksZ9fTj5PnyNl7wBckAeK2I0m+Br0OIRzBxieHhriwubqLgAkB251rjdxuN4KwpJ8DepSnTwprGdSAq+kGhilfE+RwexxY4CKQ9oGxAs3XUKJ3EE8ZL8NkXU4KcY6NZ4r5k7W4nHFk6zMHPvlY1jnu0tfsRhxsLi53Aka6hSOSXEpU6E6md3gubaS9Xj5huKRGEziRphDXOLwbizb5vZY6eCbyxnkYdCoqnRtdbu8ys+nTGb09JSszD5Q8SvBFvxbADZwOou5zT9Qrp7Np7894q3Muji/ApGkfmqgf1j7NbLtJ5kU5x3bfHgXCUOCbvQzXdTU19C46B3yiIfqusHW9sfv9fG2jTw1L2HpbSpv0ky2FzS0QG0b874oQTrd7rchu+BUUo784wPP7X/f16Vqno+s/JcPxNOrprRvOZ/ddvceRVipSxBvefDvNbu0Ubeo9+XZf3vAyR0ug7cm4emVmNHqrrP1JadmnBdeXD+ZmOsprRvOZ/ddvceRWKtLEJPefDvIry0Ubeo9+XB8ZeBlZS6Dtybvzyto0dF1n6k0LNbq/eS/uZ5lpeye1JuPpHksTo9V9Z+prWs/3cuvLg/vPuNumoHNY0fjMxDb67vAcvH2LSnBbusn6k1tZyhRit6WWlnXh4Lu8fQlc7uttY5CwG/AEE6esH3LTL3sci/vzVxu46uOPjnh6P3GwtiyEAQBAV906Yr1GEytBs6d7IR6znd/dY4etAc9+DdheWmqqgg3kkbGPKNt7j1yEfVQHA9L9O6jxt8rNMxiqWeelzr+uxyA+maCqbLFHK3uyMa8eTgCPigKm236NZuuMtEwPZISSzM1pYTqbZiAW8uSoVrZ5zA9bs7bdNU9y4eGueOPpzPzYzozn65ktYBGyNwdkDmuc4gggdm4Deet9LcbhStpZzIbQ25S6Nwoat88YS9eZcKvnkggCAIAgCA4vbnEJXz01DE15E/alLH5HGNp7TQ70QQDc8tOKr1pNyUFzOvs6lTjSncza6uiysrL54+HqZqfaGSmqYKOopo4mStywvhkLmXaO7lLGkDcN2lxw1GVUcZKEl6GsrOFajO4pTba4qSw9eecs6qeBrwWva1zTvDgCPYVM1nicyMnF5i8M5HooFqGw/TS/xKC27B1Nta3PsXwNafFKygD3yUUbqYPc974pQXjM8l0jgQMxOYHdplNzxGHKdPVx0JIULe7ajGq1PGEmtOGiXd+sInXZpKilq4QZIHwPZYEAtEnVyMkAda98gaRvF26b7ScZKS4FLSFKdCeklJP0ymtPPPqQ8lM2KaZszg2CScVEosSLktZDELd5z3MzuAvo0Agh11pjDeeHH5ItqbnTi4LrJbq97lLwSTwvXlgqbpPxr5TiVS7XJTM6hoNu825fuNr5y4cdw8l6fZ1Pcpb3eeYvXmUaa5s4XA/nm+v4K3DiLr7JlyFZPPkQ+u+R4nQVe5hd1Ep/Vdpf1Zifqqrd09+m0dbZlTjD2l+Lzx2TlqeTrJppeF8jfIf7CWy3pSn7DzVjL6xdVrnlndXkv0jLW/NyfQd8CrFX7OXky9e/w1T+l/BmSLcPILaHZRNS+zj5Ix13zcn0XfArWt9nLyZDffw1T+l/Ays3DyC3jwRPT7C8hI4gEjeASFifZZirJxpykuKTMtPVvLWkuOoF93JaQinBPwM29WcqUJN6tL4HrHap8eRzScrSC4cxfVVqqahvLkyHatarQhGrB6RabXes6ku11wCNx1Wx1YtSWUfqGQgCAob8JPFby0lMD3WPmcPpHIz2ZH+3yQEhjGI1ODbPYc6lf1cr3sLyWNd86yaUizgQLHL+ygNH8IvDiW0NVza6J5txsHt3D+048NBvQHfdC+KfKMJp7m7os0J+oez/AHCxAdygCAIAgCAIAgCA5/aHB5HTQVVPYzwktLXGzXxu0c29jldrcFRTg21JcUXrW4jGnOjU7Mua5NcH5d6MFbgklVV088jRE2nDyxubMXPdaxIbYBrbA77nUaccODlJSfI3p3MKFCdKLy54zywl+L8tDZ2aoqyGOUVUzJ3mRzo7XbZp4E5dNb9kAgbgSN2acZpPeeSO7q21SUXRi4rGvn+ufMw7FYPPR07opBEXZ3vaWSOIObUA3jBb52KUoShHDN9oXFK4rKcM4wlqly9pmxiknq43wFrYY3jK+TOHuLb6tY21tQCMziLX3HhmSlNbvA0oVKVvNVU95rgsYXtfh3Lj3kzBC2NjWMADWtDWtG4ACwHlYLdLCwipKTlJyk9WcttRQ9Vh00r3hssZ+VvcBcGVlngAGxLey1jd2gatY0XPEebZcheKFXexmOHHHhjHrrl+LZ831szjC57zeSZ5e48y45idOa9coqFNJHnU9+58v18TXwD531faEp8Te8+z9pcJQ4JD7W0fW0ko4tGcebdfhcetYlwLFpPcqp+ws3Z7aQT4TBUXu90YjO/5wdh+/Xe0leWu10TkjqbVu/q9pKfN6Lzfy4numw5oY3V+4E2cRr5JTto7q1fqcy12VSjRj1pcOUmhVULQx5u/Rrj3zyKVLeKg3l8O8XWzqcaE5KUtE/vPuPcdA2w1fuHplbRt4tLV+pLT2bScE96XD+Zniromhjzd+jXHvnktalCKg3l8O8iu9n040JyUpaJ/efcZGUDbDV/7ZW0beOOL9SWGzaTinvS/uZ5loWhrtX7j6Z5LE7eKi3l+prW2dSVOT3pcH959x6pcOYWtJe8XA9N3LlfcsRoJxT19RbbNpSpQk5S1S+8+4zVWEty3zvcDze74FYVCGq19SatsmluPMpNf1M3dmqnPCGnvM7JHh6Put7FFRlmOO4l2HcOpaqEu1DR/h7iWUp2DgNttjsQq6nraXEpKaPI1vVtfKBcE3dZrgLm49iAgP5t8Y/73N+3P/jQFVVMbaionpamSeorjUR00FQZC5oa2UscXNN3OBBuBf2cQOi6Utka+ipI31eIPqojM1jY3OkIDskhDrOcRoGuH1kBKbV9Hde2jM9ViElVBCGzOhLpSco7xbmJDXBhdrbmgI7YjC3181VHg9ZUUEDMjxE+VxLswyud2HDi0DjvbrwAHYfzb4x/3ub9uf/GgLF2QwyampI4amd1RK0vzSuLiXXe5w1cSdAQPUgJlAEAQBAEAQBAEBGV2MtY7IwGSTk3cPpO3BaOeuIrLOXcbUhCfRUVvz7ly83wRG1dbU5c2drNRo1gO8galyTp1Yx3myjdVdoxp9I6ijw0Uc8Wlxfd4IzR11Qzfklbx0yO/wrZ0qseGvuJlU2jReuKi/tl/+SUoMQZKDluHDvNOhHmPtWIyUjo2t7TuU93Rrino15o4Dp2xbq6KOmaSH1UgabfmMIc8+3qx5E+voWFPfq57ierPdg2URjz7ZGjdqfsH2rv1eSOdZLOZM8bPfOHy+0LFPibXvZXmW+Vg4Z+EICP6NJSx9XQuPYhc+eNpIOjgG7uQ7B83FcLalDLU+ST/ACLe0KM7mnCo+zGMm1440/H9MtaHut8h8FHT7KOlQX7qPkvgY635uT6DvgVrV+zl5MivV/8ANU/pfwZli3DyC2h2UTUl+7j5IxV3zcn0XfArWt9nLyZDfL/5qn9L+BsRxOsOy7cOBWYyWFqWKcXuLTkeKlhDXXBGh3jwSbzB+RpcJ9FLyfwPNIOwzh2R8Ep9heSNbVfuYeS+Bv1MX4vsm7QOXtP+i0zq8lurH93oReHy9VLG7c2RoY76VuyfsVWa3HGXJrBxKMvq1elU+7USi/PHVf4HTKQ9IEBHbRYkKWlqJz/RRPktzLWkges2HrQHzV0K4b8pxeFzrOEQfO7NqSWizTqDd3WOYbm26972QH0Dt7sfHisDIJZHxtbIJbsAJuGvbbXh2z7EBKYtTxmlkilIEbo3RkkX0Lcu7jv3LDkkssir16dCDqVHhI+bOh3EZaXFBG0tDpWyQkOva47XA77strfeeadaS6pDcTrSo71vjLxjPDHsPoSlxiZoBlYHNOt49482netF0ijvNZXgcqhtC8hBVK9Pei9cw4r2Pj7OBNUlUyVocwgj/e8cFtGSkso7Nvc0riHSUnlGZbE4QBARz8dpgL/KIfVK0+4FQfWqP869USdDU/lfoa8u1VI3fO0/RDnfwg2Ucr63jxn+PwNlb1HyMP8AxhTE9kyO8WxP+5Qy2rax4yNvqtTuMJ2wYQctPVO/+sW9uYqvLbtqufw+Zv8AVJd6NHFNop5GZYqeRgO8kgG3IclVrfSGhwj8flkq3ezKteDpwq7meaWX5cVjz1I8GWwtRst+tK0n1m4+Ci/xFbLRQXv+RWp/RmyhFRxnHNo8S4gxoyzQGJ1xZ1rtOovZw8OV1dobXtK8cbuH+fqvQq330bp9E+ggm9PB8Vnw4ZJyCngeMzGsc3mLFd6FOhUjvQSa8CCey7aLxKkl7DxV0wjHWRdh7NQRx8CFpXoRjHeho0UL6yhQp/WLfqSjrpz8GipekvHTWYgG2IbTRBmU8JHavI47rDX8xdzZVPqb7XH/AM+ZfnduvbRm1ut8U+WOPvK8xmS8p8AB9v2q/UfWLVpHFPzNrZzvO+r8Ss0+ZDe8IltlYOKEBzeISilxGmqCOxKDDJoOIyg+q7T9RUr6kqlGSxyz7UW4qNW0qU5LOE2vT5lwxUEeUdhu4cPBcWFvScU90lo7OtXTi3TXBcvA8VdFGGPIY24a4jTwKxUoU1BtR5Ed3s+2jb1JRprKi+Xge46GOw7Ddw4LMbek4rqktPZ1q4JumuHcY6uijEbyGNBDXEaeBWtWhTUJNR5EV3s+2jb1JRprKT5eBIwzuDWgEgAAAepTRhHdWh1KLcacYrgkjXr4xICXgOIabE8FpVpQcW2ire0KdaDlUjlpPGTHBhrCxhyNN2g3A8FpTo0nFZRDb7NtpUYSdNPKXLwN0RsjicwAdq9wN262vjotuhjrhaF1W9GlQlTjFJPivYRv8nsdGLNAcWixA1vbetVbwlT0WuDmfsy3qWyUYpSaWvjjj6k/hFX1sTSe8Oy76Q0P3+tRU23HXidfZ1y69upS7S0fmtH8zdW5eK36fcU6nCnRjfPIyPTkD1jvV2APrIDlfwa8L/LKkgX7ELTx4vePAH8X7PBAXTiFcyFhe8+Q4k8gtZzUVllW8vKVpSdSo/z8Ec00PqXCSbu+gzhbn/vf5LFGi6nXnw5I87QoVdozVxddn7seXn+uPlhOgdsIBQY251rME7J7X3tcWvcOJG9w+zgpZRSeOR6RUoTo9G11cYwfQNLRxOY05Gm4BvbwSlQpuCbRxbWwtZUYScFqlyPMtO6I9ZT6Eb2cHDy4+X2rSrb7vWp+hBc2VS2l9YstGuMeUl5d/h6a8ZzB8WbO38143tv7xzC0p1FLzOts3alO9hppJcV8vAkVIdMICkGPINwSDzC8K0msM7pOYbtEWaSNB/WaAD6xuPuVCtZb2sH7GauJ0dHXxyi7HA8xxHmN65tSjOm8SRjBsqMBAEMHiQAg5rZeN7W9d1lZzpxBD1GHwtJfFKIXc2vAHrF93guna391Rl1c+/P68zEoqaxJZME+NvY1zJHRStIIzxvbm9bf/wA816eht+pUg4VYPzxj8vgcq/2QrijKFN7ra56r5/EqauppWyyyT2zzSPkJBuNTew8BfkF9D2VfW91SzRfDino13fDkcjaNGpTqLeWnI42okzOceZJ96st5eS3TjuxSJbZz0vNv2qWlzKV7xiWyVqcYICA22oetpH270dpB6u9/dJ9ixLgW7KpuVV46Fk7I44yooqaUvZmdG0O1A7Tey7Qn84FcCrKFObg2ljxL87mhSluSmljk2kSNXVMMbwHsJLXekORUFWrTcJJSXDvKl3eW8reolUjlxf3l3GSOrjsO2zcPSH3raNWmorrL1JaV7bKC/eR4fzL5mV9fBkcHZXaG4D9+/QWK0q1IuL6y8jNa+suhkpSUtHopLXw4mVuIU9h3f3g+9FVjjtr3Esb+ywuvH+5fM/JMQp7HunQ6dZ/qkqscPrr3GKl/ZbjzJPT+Za+8/IsQp8o7o0GnWbtN29YhVjurrr3GKV/ZdHHEktFpvLTw4no4hT/q/vB96y6scdte42d/Z47cf7l8z8jxCnsO6NBp1m73rEasd1dde41pX9luRxJLThvLTw4mk3EGQy9YxzS1xs9ocD5OAvvCiqyhGW/FrXjr7zn1Lyha3H1inNOMtJJNPyklniuZ08MoeA5pBB3ELZNNZR6SnUhUipweU+4oH8JHFM1TS043RxukPK8jrAeYEf8AeWTc7TojdHQ4RCXW62Zz5nMDgScxswnUhoMbYzw8r3Uc6iic2+2rb2kXvPMv5Vx9vcvF+8mzIJndZPJGT6LA4Wb71inGEnvVJLyycCHRXU1XvKsW+UVJYXnr6r17lnoapgjYC9oOUaFw5KxRqwVOKcl6l+xvLeNtTjKok8Lmimunulb8opp2EHPGWOIN9WOuL8Bo/wBx5JOcZPqvJ17W4pVcqEk8dzTLN2CxdkuHUji9txE1jruA1Z2Dp5tW8alOKSbS9pWqXFvRk4Smljk2vxZP/LI/0jP2h9626an/ADL1NPr1t/mR/uXzIenibka9sjWSgk94DibX5aLnxhB001JKXmeZoUKEqEKtOqoVVnmtdXjPs93FEzQbTjuzAA/nN1B9m71XWY1lnEjr2n0ihno7lYffHVP0z7s+wlP5Zg/Ss9q36WHedb9rWX+avUp1eJPWhAemPIIIJBG4g2PtRpNYYOpwmgqJ4hIKktBJFiL7jZaqzotZ3SCdRReMG4NmJba1cl/J3+NSfVaX8q9Ea9P4HsbIs4zTEcRcfct+hh3GOmfceo9jqcHXrD4Fw+xoK33EY6aRsR7LUw/oyfN7vsKbqMdLPvM8eAUzdBC313PvJKyoow6ku8qDpQa2OR4aAA3OABuGjLL1/wBE9On/ANP/AGOZtVbzo58fwKsXqjQndnu6fpfYFNT4M5t7215FrFaHICA8StBaQ7ukEG/K2qw8JamY5clu8TmNktr34dTy04jbKetcY3F3ZAItqB3gSAbAjedV5q+vaTn+718eR7212DKulOt1c8sa+Xh7/I/Z9oq+qBvN1bNBZgyefdFz6zxXN6SdRcdD0Vv9HbWK+zX+rX3cCPkwtz7Z5XOtzufZcrXokdals6FNdTC8lg9sw5zPm5nt46EjX1EI6SMVtl0avbSfmkyUo9pcRp90gmaPRe0O95s/2FSRqVIeJyLj6N2slpTS/p093D3HXYH0iU84LJ2iCSxFz3Cbfnej6/arCuYSi01hnldpbAqUqc3SW8sPgtfTn7PQ7WlaCxhsO634BWqcVuLTkcS3pRVGCcdcLl4GRzBY6D2LZxWOBJKnDdei9DzAwZW6DcOHgsU4rcWnIjt4R6KGnJcvA/XsFjoN3JZlFYehvUpx3XouHcauHRvYxpikLQWglpGYEkDXmFUhbvcUovGUcuxtatKjCdvU3cpNpreWWuPej5+6WYZn4xM193vf1IZ2coIMbAA0E2te4vzBW+61oz0NBz6NdI8vnjQvnZ3C44YIWtb3Y2tuddwA47ltQpx3VLGrOJYW1GUFcOOZT1bevHXTu9hKFg5D2KfdXcdB04Y4L0NegaOqZoO6OHgoqEV0cdORU2fCLtaenJHDdN+GdZh3WAawyNfoNcrrsPDddzT6vBbVIrGh0aKUZaI8dBZccOcHAZRM8MPMZWE/3iUppNaoVoRcs4LEyDkPYpN1dxEqcO5ehp4S0dU3Qb3fxFV7WKdJfrmc3ZMIu0jld/8AyZkxBo6p+g7p4LavFdG9CXaMIq1qacmcquSfPjn15Y+9hAEBYex35Kzzf/EVYh2SnV7ZNLYjCAIAgCAofplktK4c5HD3NP2Bes+iz+3/ANP/AGKt7HLpPuT/AAKzXrCsdBgHc+v9ynp9k5d59p7C0yozlH4gON2ixrrSYoz2B3nfnW/9fivL7T2j0uacOz8fyPov0d2D0CVesuu+C/lXz7+7gQ0AF7D2riPLPaUd3PV9TpIY8rQBwVyKwsF5LCPa2MhAEBrVlE2Qa6HmN/8AqFrKKZDVoxqLXiTuwu15pHfJasnqv6N+/J4fQPuPhe0tC46Pqz4Hi9ubKlrWpxzJcUvveK8fDn58bKOKMI9L9kqw7ung+eS2xb4axL+1n5FiTA0Cz9AB3TyWIXdNRSNKO17eNOMWnol90/XYmyx0f+yVl3dNo2nti3cWsS/tPFLiLGsYCHXDQD2TwC1p3VOMEnyRFbbVoU6MISTykl2e5FW7QsbUbSUx7RbG2KR1hqOrzSC4sbAkNH1vFZdaD6/I60NoUvqrr644cNfQtCjxBrWNaQ64AB7JWtK6hGCizj2e1KFKhCEk8pdxm/lRnJ/7JUn1yn4lj9s2/dL+0xUmINaxrSHXAAPZKjpXUIwUXyK9ptWhSoQhJPKSXA0NqXsqaOphs68kTwOye9a7eI9IBbu7ptYLcNs2+8uP9rOU6E8UYMPLCHXbM+9m33hhHxWfrEKejLd9f0reoozzlrOiyd//ACozk/8AZKfXKfiUv2zbd0v7TXw+uaxga4OuL+ieJJUVC5hCCiyls/aVGhbxpzTys8vFs9VmINcxzQHXIIHZKzVuoSg4okvNqUKtCcIp5a7iC6o8j7FQPI9HPufoc4vLH3cIAgLD2O/JWeb/AOIqxDslOr2yaWxGEAQBAEBQPTSf+Zb9KT4Rr1X0W41v9P8A2Ibzsw9v4Fcr1xSOjwP5tvmfip6fZOTdfastAqM5hz212JZGCJvefv8ABu737vUVxtsXfRw6KPF8fL8z1f0X2Z09X6xNaR4eMvy+LRyEmgt7V5ZavJ9IqdSO4vabWGt7TfP/AH8FlazRYtl1UdCrhdCAIAgCA1cQpBI23pDcfs8lrKOUQ1qSqR8Sz+h7ak1ELqWU/jYAMpJ1dHu9rTYeRapaE8rD5Hgtq2nRT6SPB+5liqc5IQGjjWLQ0kL56h4ZGwXJPuAHFxOgA3oCo+hSV9fieJYlJfUBjb6gB7rhoNtSxkTG+R8UBdSAIAgCAoTYHGm4VjlbRTHJDNK5rb3s12YuhJJIsCx9r8y3hqgL7QBAEAQFHLwp3QgCAsPY78lZ5v8A4irEOyU6vbJpbEYQBAEAQFAdNP5S36UnwjXqvotxrf6f+xFd9mHt/ArpeuKJ02D/ADcf+/SKsQ7Jx7j7VlnEKI5pwGNz9ZUyHg05R6tPjdeK2nW6S4k/Z6H176N2io2dNc8bz83r8CKedSqa4HRqPMmzeww9pnmkdJovW76qOgVwuBAEAQBAEBm2IrfkuLQH0ZT1Z3/0nZG79fKVpB7tTzPN7at96nL1+f4n0Irp4oICiPwlpnZ6JmZ2QtlcW3NrgtANt17Ei/iUB1vQBhvVYUJDvnlkk3cBaIDxF4yfrICykAQBAEBQHTvHDT1MualY+SrjjeyoL3AxmM5HtDQMr7ta3eb9rW4sABeGAH/laf8Aso/4AgN9AEAQFcbT7JOhvJBd0WpLd5YP/Zu/XeOPNecvdmunmdPVd3cdKhcqXVlxOVXILYQFh7HfkrPN/wDEVYh2SnV7ZNLYjCAIAgCA5Wm2apa6orW1ULZA1zMpJILcwcHWIIIvYewLtbFqzpyqbrxw/E0uVmEPaaOJdCWHyX6p08J1tleHActHgkj138V6ON/VXHUp7qIsdBEP9cm/dt+9SftGfca9GjYg6D4Qe3W1Lhyblab+ZzfBavaE+SQ6KPcVQ6PK6RovYOI136EjXxXmqzbm2z6RYpKlp3L4GoskBsUj7HyN1rLRplu2lxR0zHXAI4q4nlZOgj0smQgCAIAgNKWQsqqV7e8JGEeYe0jRRy7SOVtOKcH5M+l1ePnYQFC/hLfPUP0Jf4mIC5tl8N+TUdNAd8UMbD4uDQHHed5ud6AlEAQBAEBT/wCEhhmalpqgb45TGfoyNvz5xj2oC0cA/Jaf+xj/AIGoDfQBAEAQHG7T7Hh95aYAO1Lo+Dvo8j4bj4Lj3uzVPM6Wj7u8uULnHVmcC9hBIIII0IIsQeRHArz8ouLwzoJ5LC2O/JWeb/4ipodkqVe2TS2IwTbegNabEImXzSxi2+7xf2XQyot8jTm2jpm3/Gg2/NDj7wLLG8jZU5Pkac22NOL2EjvJoAPtP2LG+jZUZGzsVKXzVkmVzQ8xkBwsfTXZ2TGSc8rHD8SG60jFHWLslMIAgPmHaSlMNdVxluW0r7D9UuJb6spC5VdYkz32y6ilRj5IhHCxKIzJYbR+sdY3WGsiE92WSbwyr9Eny+5b0p46rOrTmmiTVklCAIAgCAxYXTmbEqOMC/4yMkHUWDszrj6LStOM0jibXqKNOT7l8T6PV08CEBXG3mzXy/FsMaXZWQsknf2b3ayWHsbxbNe19bckBY6AIAgCAICA282f+X0M9NmDXPALXEE2c1wcNARyt6+KAkMA/Jae/wChj/gagN9AEAQBAEBA7SbMsqQXNsyYbnW0d4P5jx3j3KjeWMK6ytJd/wAyxRrunpyInD9na6NnVtniY0brDMdTc6lgK50Nk1sYckTSuKTecM2f+Fp3fOVshBGoa0t1/at7lNHZH80/RGn1mK4RPTdh4SbySzvPG7xr7r+9Sx2TRXFt+0x9bnySNqHY6kbb8WXEcXPd7wDb3KaOzbZfd97NXc1HzN6HAaZtrQRaG9ywE+06qeNrRjwgvQjdab5m7FTsb3Wtb5NA+CmUUuCNG2+JkWTAQBAEBSXTVgboqplW1o6uUNY4j9I0HePFgFvolUrmGuT02w7pKPRvivgVxO3iqkXyPQV4ffRhW5WPcclvJYaySU6rh5EtSYkRoe0PeFtGq46SOjTqqS0JGOqY7c4evRTqpF8GSqSMwW5seXvA3kDzKw2lxMZRrTYixo338vvUbqxXA0lUjFZOu6GMFfLUyVrxZjA5jPF7rA28GtuPrBSUIty3jx227pNdHzer8i51bPNhAYhTtz9ZbtZQ2/hcmw9Z9wQGVAEAQBAEAQH41oAsNAEB+oAgCAIAgCAIAgCAIAgCAIAgCAIDRxvCo6uCSCUXY8WNrXB4OFxo4GxHksSipLDJKNWVKanHij5rx/B5KKofTzDunsuto5p7rhzB9xBHArl1Kbiz3VleQrU0+T93gRckVt25aqWSWpRcdVwMa2IQCgTxwMjZj5rVxRNGvNeJ6+UHkm4b/WX3HpshPIDmsNJG0ak5arRErs3gU2ITthhGg1e87mt4uP2DipaVNyeClf30KUMt/mfSOD4ZHTQxwxCzGCw+0nmSbk+a6UUksI8RVqSqTc5cWbiyRhAEAQBAEAQBAEAQBAEAQBAEAQBAEAQBAEAQBAEAQBAEBBbW7LQYhEI5gQ5urJG2zMPG197TbUHf5gEaTgprDLNrdVLeW9D2rvKP2n2FrKAuJZ1sAuetjBIAHF43x6WvfTXeVRqUGj1VntanU0zh9z/D9ew5glp8FB1kdJulPwHUj85N59w6CL4SHUji5N59xnoIrjI/LtHis9ZmuaUeGp2OzHR1WVtnPHyeE+m9up+jHcF3mbDxU9O3bOVebXpw0Wr7lw9S7dmdnoaGERQDTe5x7z3fnOP2cFehBRWEeXuLidee/P8A8JdbEAQBAEAQBAEAQBAEAQBAEAQBAEAQBAEAQBAEAQBAEAQBAEAQBAcrtdsnRzQyyPp4+sa0uD2jI64bYXLLFw8DcaBRzpxa1RctrutCSUZPHr8T5vXOPYmxh0YdLG1wuHPaCPAuAKzHVkdRtQbXcfSezey9JTMjdDTxtdlBzkZnXIBPbddwF+F7LoxhGPBHj69zWqt78n+vAn1uVggCAIAgCAIAgCAIAgCAIAgCAI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36435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187485" y="2660713"/>
            <a:ext cx="288925" cy="61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76375" y="454279"/>
            <a:ext cx="7488238" cy="43088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b="1" dirty="0">
                <a:solidFill>
                  <a:srgbClr val="2E3192"/>
                </a:solidFill>
                <a:latin typeface="Cambria" pitchFamily="18" charset="0"/>
              </a:rPr>
              <a:t>Иностранные языки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716016" y="-3491869"/>
            <a:ext cx="5976664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6375" y="1393031"/>
            <a:ext cx="71280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sz="1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Апробации:    12.11.2014г.         </a:t>
            </a:r>
            <a:r>
              <a:rPr lang="en-US" sz="1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I </a:t>
            </a:r>
            <a:r>
              <a:rPr lang="ru-RU" sz="1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квартал 2015г.</a:t>
            </a:r>
            <a:endParaRPr lang="ru-RU" sz="14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5219" y="2088327"/>
            <a:ext cx="3790823" cy="1144697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ru-RU" sz="1400" dirty="0">
                <a:solidFill>
                  <a:srgbClr val="2E3192"/>
                </a:solidFill>
                <a:latin typeface="Cambria" panose="02040503050406030204" pitchFamily="18" charset="0"/>
              </a:rPr>
              <a:t>При проведении экзамена по иностранному языку в экзамен будет включен раздел </a:t>
            </a:r>
            <a:r>
              <a:rPr lang="ru-RU" sz="1400" b="1" dirty="0">
                <a:solidFill>
                  <a:srgbClr val="2E3192"/>
                </a:solidFill>
                <a:latin typeface="Cambria" panose="02040503050406030204" pitchFamily="18" charset="0"/>
              </a:rPr>
              <a:t>«Говорение</a:t>
            </a:r>
            <a:r>
              <a:rPr lang="ru-RU" sz="14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» на добровольной основе</a:t>
            </a:r>
            <a:endParaRPr lang="ru-RU" sz="1400" b="1" dirty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5219" y="4189797"/>
            <a:ext cx="3790823" cy="1111411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>
              <a:spcBef>
                <a:spcPct val="0"/>
              </a:spcBef>
            </a:pPr>
            <a:endParaRPr lang="ru-RU" sz="1400" dirty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Иностранный язык оценивается как </a:t>
            </a:r>
            <a:r>
              <a:rPr lang="ru-RU" sz="14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один предмет</a:t>
            </a:r>
          </a:p>
          <a:p>
            <a:pPr>
              <a:spcBef>
                <a:spcPct val="0"/>
              </a:spcBef>
            </a:pPr>
            <a:r>
              <a:rPr lang="ru-RU" sz="14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Апелляция к предмету целиком</a:t>
            </a:r>
            <a:endParaRPr lang="ru-RU" sz="1400" dirty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>
              <a:spcBef>
                <a:spcPct val="0"/>
              </a:spcBef>
            </a:pPr>
            <a:endParaRPr lang="ru-RU" sz="1400" dirty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93144" y="5487853"/>
            <a:ext cx="3790823" cy="965483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>
              <a:spcBef>
                <a:spcPct val="0"/>
              </a:spcBef>
            </a:pPr>
            <a:endParaRPr lang="ru-RU" sz="1400" dirty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Баллы:</a:t>
            </a:r>
          </a:p>
          <a:p>
            <a:pPr>
              <a:spcBef>
                <a:spcPct val="0"/>
              </a:spcBef>
            </a:pPr>
            <a:r>
              <a:rPr lang="ru-RU" sz="1400" dirty="0">
                <a:solidFill>
                  <a:srgbClr val="2E3192"/>
                </a:solidFill>
                <a:latin typeface="Cambria" panose="02040503050406030204" pitchFamily="18" charset="0"/>
              </a:rPr>
              <a:t>письмо – 80 баллов</a:t>
            </a:r>
          </a:p>
          <a:p>
            <a:pPr>
              <a:spcBef>
                <a:spcPct val="0"/>
              </a:spcBef>
            </a:pPr>
            <a:r>
              <a:rPr lang="ru-RU" sz="1400" dirty="0">
                <a:solidFill>
                  <a:srgbClr val="2E3192"/>
                </a:solidFill>
                <a:latin typeface="Cambria" panose="02040503050406030204" pitchFamily="18" charset="0"/>
              </a:rPr>
              <a:t>устная часть  - 20 баллов</a:t>
            </a:r>
          </a:p>
          <a:p>
            <a:pPr>
              <a:spcBef>
                <a:spcPct val="0"/>
              </a:spcBef>
            </a:pPr>
            <a:r>
              <a:rPr lang="ru-RU" sz="1400" b="1" dirty="0">
                <a:solidFill>
                  <a:srgbClr val="2E3192"/>
                </a:solidFill>
                <a:latin typeface="Cambria" panose="02040503050406030204" pitchFamily="18" charset="0"/>
              </a:rPr>
              <a:t>минимальный балл – 22</a:t>
            </a:r>
          </a:p>
          <a:p>
            <a:pPr>
              <a:spcBef>
                <a:spcPct val="0"/>
              </a:spcBef>
            </a:pPr>
            <a:endParaRPr lang="ru-RU" sz="1400" dirty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>
              <a:spcBef>
                <a:spcPct val="0"/>
              </a:spcBef>
            </a:pPr>
            <a:endParaRPr lang="ru-RU" sz="1400" dirty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20535" y="2088305"/>
            <a:ext cx="3790823" cy="1144720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ru-RU" sz="1400" dirty="0">
                <a:solidFill>
                  <a:srgbClr val="2E3192"/>
                </a:solidFill>
                <a:latin typeface="Cambria" panose="02040503050406030204" pitchFamily="18" charset="0"/>
              </a:rPr>
              <a:t>Процедура сдачи </a:t>
            </a:r>
            <a:r>
              <a:rPr lang="ru-RU" sz="14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автоматизирована :</a:t>
            </a:r>
          </a:p>
          <a:p>
            <a:pPr>
              <a:spcBef>
                <a:spcPct val="0"/>
              </a:spcBef>
            </a:pPr>
            <a:r>
              <a:rPr lang="ru-RU" sz="14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АРМ участника </a:t>
            </a:r>
            <a:r>
              <a:rPr lang="ru-RU" sz="14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для записи, потоковой записи и прослушивания</a:t>
            </a:r>
            <a:endParaRPr lang="ru-RU" sz="1400" dirty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25599" y="3429000"/>
            <a:ext cx="3790823" cy="1248170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>
              <a:spcBef>
                <a:spcPct val="0"/>
              </a:spcBef>
            </a:pPr>
            <a:endParaRPr lang="ru-RU" sz="1400" dirty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АРМ эксперта: </a:t>
            </a:r>
          </a:p>
          <a:p>
            <a:pPr>
              <a:spcBef>
                <a:spcPct val="0"/>
              </a:spcBef>
            </a:pPr>
            <a:r>
              <a:rPr lang="ru-RU" sz="14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возможность неоднократного прослушивания ответов</a:t>
            </a:r>
          </a:p>
          <a:p>
            <a:pPr>
              <a:spcBef>
                <a:spcPct val="0"/>
              </a:spcBef>
            </a:pPr>
            <a:endParaRPr lang="ru-RU" sz="1400" dirty="0" smtClean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удаленный ППЗ</a:t>
            </a:r>
          </a:p>
          <a:p>
            <a:pPr>
              <a:spcBef>
                <a:spcPct val="0"/>
              </a:spcBef>
            </a:pPr>
            <a:endParaRPr lang="ru-RU" sz="1400" dirty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>
              <a:spcBef>
                <a:spcPct val="0"/>
              </a:spcBef>
            </a:pPr>
            <a:endParaRPr lang="ru-RU" sz="1400" dirty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36933" y="4915504"/>
            <a:ext cx="3790823" cy="1144697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>
              <a:spcBef>
                <a:spcPct val="0"/>
              </a:spcBef>
            </a:pPr>
            <a:endParaRPr lang="ru-RU" sz="1400" dirty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solidFill>
                  <a:srgbClr val="2E3192"/>
                </a:solidFill>
                <a:latin typeface="Cambria" panose="02040503050406030204" pitchFamily="18" charset="0"/>
              </a:rPr>
              <a:t>Задания ориентированы на </a:t>
            </a:r>
            <a:r>
              <a:rPr lang="ru-RU" sz="14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решение </a:t>
            </a:r>
            <a:r>
              <a:rPr lang="ru-RU" sz="1400" b="1" dirty="0">
                <a:solidFill>
                  <a:srgbClr val="2E3192"/>
                </a:solidFill>
                <a:latin typeface="Cambria" panose="02040503050406030204" pitchFamily="18" charset="0"/>
              </a:rPr>
              <a:t>коммуникативных задач</a:t>
            </a:r>
            <a:r>
              <a:rPr lang="ru-RU" sz="1400" dirty="0">
                <a:solidFill>
                  <a:srgbClr val="2E3192"/>
                </a:solidFill>
                <a:latin typeface="Cambria" panose="02040503050406030204" pitchFamily="18" charset="0"/>
              </a:rPr>
              <a:t>, встречающихся в повседневной жизни</a:t>
            </a:r>
          </a:p>
          <a:p>
            <a:pPr>
              <a:spcBef>
                <a:spcPct val="0"/>
              </a:spcBef>
            </a:pPr>
            <a:endParaRPr lang="ru-RU" sz="1400" dirty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93148" y="3333052"/>
            <a:ext cx="3790823" cy="576004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В расписании отдельные дни для устной части, </a:t>
            </a:r>
            <a:r>
              <a:rPr lang="ru-RU" sz="14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2 дня в июне</a:t>
            </a:r>
            <a:endParaRPr lang="ru-RU" sz="1400" b="1" dirty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>
              <a:spcBef>
                <a:spcPct val="0"/>
              </a:spcBef>
            </a:pPr>
            <a:endParaRPr lang="ru-RU" sz="1400" dirty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536932" y="6237313"/>
            <a:ext cx="3790823" cy="360040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ru-RU" sz="1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Электронная подпись члена ГЭК</a:t>
            </a:r>
            <a:endParaRPr lang="ru-RU" sz="14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17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323850" y="1052513"/>
            <a:ext cx="866775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Иностранные языки с устной частью</a:t>
            </a:r>
          </a:p>
        </p:txBody>
      </p:sp>
      <p:sp>
        <p:nvSpPr>
          <p:cNvPr id="31747" name="Прямоугольник 7"/>
          <p:cNvSpPr>
            <a:spLocks noChangeArrowheads="1"/>
          </p:cNvSpPr>
          <p:nvPr/>
        </p:nvSpPr>
        <p:spPr bwMode="auto">
          <a:xfrm>
            <a:off x="31750" y="1611313"/>
            <a:ext cx="8897938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52438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3" algn="just" eaLnBrk="1" hangingPunct="1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1600" b="1">
                <a:latin typeface="Verdana" panose="020B0604030504040204" pitchFamily="34" charset="0"/>
              </a:rPr>
              <a:t>Задания устного экзамена предполагают ответ участника в форме монологических высказываний, без участия экзаменатора-собеседника</a:t>
            </a:r>
          </a:p>
          <a:p>
            <a:pPr lvl="3" algn="just" eaLnBrk="1" hangingPunct="1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1600" b="1">
                <a:latin typeface="Verdana" panose="020B0604030504040204" pitchFamily="34" charset="0"/>
              </a:rPr>
              <a:t>Участник сдает экзамен на компьютере с установленным специализированным ПО и подключенной гарнитурой (рабочем месте участника)</a:t>
            </a:r>
          </a:p>
          <a:p>
            <a:pPr lvl="3" algn="just" eaLnBrk="1" hangingPunct="1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1600" b="1">
                <a:latin typeface="Verdana" panose="020B0604030504040204" pitchFamily="34" charset="0"/>
              </a:rPr>
              <a:t>Для проведения устного экзамена используется два типа аудиторий: подготовки и проведения</a:t>
            </a:r>
          </a:p>
          <a:p>
            <a:pPr lvl="3" algn="just" eaLnBrk="1" hangingPunct="1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1600" b="1">
                <a:latin typeface="Verdana" panose="020B0604030504040204" pitchFamily="34" charset="0"/>
              </a:rPr>
              <a:t>Для сдачи экзамена используются электронные КИМ, которые записаны на компакт-диск, вложенный в доставочный пакет (Технология аналогична технологии «Печать КИМ в ППЭ»)</a:t>
            </a:r>
          </a:p>
          <a:p>
            <a:pPr lvl="3" algn="just" eaLnBrk="1" hangingPunct="1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1600" b="1">
                <a:latin typeface="Verdana" panose="020B0604030504040204" pitchFamily="34" charset="0"/>
              </a:rPr>
              <a:t>Для использования электронных КИМ при сдаче экзамена, необходимо наличие ключа доступа к электронным КИМ и персональной ЭП Члена ГЭК</a:t>
            </a:r>
          </a:p>
          <a:p>
            <a:pPr lvl="3" algn="just" eaLnBrk="1" hangingPunct="1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1600" b="1">
                <a:latin typeface="Verdana" panose="020B0604030504040204" pitchFamily="34" charset="0"/>
              </a:rPr>
              <a:t>Ключи доступа к электронным КИМ распространяются через специализированный Федеральный портал непосредственно перед экзаменом, для скачивания ключа доступа к КИМ также используется ЭП Члена ГЭК</a:t>
            </a:r>
          </a:p>
        </p:txBody>
      </p:sp>
    </p:spTree>
    <p:extLst>
      <p:ext uri="{BB962C8B-B14F-4D97-AF65-F5344CB8AC3E}">
        <p14:creationId xmlns:p14="http://schemas.microsoft.com/office/powerpoint/2010/main" val="113511184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Номер слайда 1"/>
          <p:cNvSpPr txBox="1">
            <a:spLocks noGrp="1"/>
          </p:cNvSpPr>
          <p:nvPr/>
        </p:nvSpPr>
        <p:spPr bwMode="auto">
          <a:xfrm>
            <a:off x="6743700" y="6573838"/>
            <a:ext cx="2351088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C73AF19E-8B34-4A38-B9A8-159CC14510DA}" type="slidenum">
              <a:rPr lang="ru-RU" sz="1400" b="1">
                <a:solidFill>
                  <a:schemeClr val="bg1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26</a:t>
            </a:fld>
            <a:endParaRPr lang="ru-RU" sz="1400" b="1">
              <a:solidFill>
                <a:schemeClr val="bg1"/>
              </a:solidFill>
            </a:endParaRPr>
          </a:p>
        </p:txBody>
      </p:sp>
      <p:sp>
        <p:nvSpPr>
          <p:cNvPr id="23555" name="Прямоугольник 14"/>
          <p:cNvSpPr>
            <a:spLocks noChangeArrowheads="1"/>
          </p:cNvSpPr>
          <p:nvPr/>
        </p:nvSpPr>
        <p:spPr bwMode="auto">
          <a:xfrm>
            <a:off x="107950" y="1484313"/>
            <a:ext cx="8909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ru-RU" altLang="ru-RU" sz="2400" b="1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Концепция проведения ЕГЭ по иностранному языку </a:t>
            </a:r>
          </a:p>
        </p:txBody>
      </p:sp>
      <p:sp>
        <p:nvSpPr>
          <p:cNvPr id="23556" name="Прямоугольник 17"/>
          <p:cNvSpPr>
            <a:spLocks noChangeArrowheads="1"/>
          </p:cNvSpPr>
          <p:nvPr/>
        </p:nvSpPr>
        <p:spPr bwMode="auto">
          <a:xfrm>
            <a:off x="395288" y="2044700"/>
            <a:ext cx="8534400" cy="408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357188" indent="-3429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2" eaLnBrk="1" hangingPunct="1">
              <a:lnSpc>
                <a:spcPct val="85000"/>
              </a:lnSpc>
              <a:spcBef>
                <a:spcPct val="4000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alt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  <a:t>Устный экзамен добавлен для проверки </a:t>
            </a:r>
            <a:r>
              <a:rPr lang="ru-RU" altLang="ru-RU" sz="2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 спонтанной речи</a:t>
            </a:r>
            <a:endParaRPr lang="ru-RU" altLang="ru-R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hangingPunct="1">
              <a:lnSpc>
                <a:spcPct val="85000"/>
              </a:lnSpc>
              <a:spcBef>
                <a:spcPct val="4000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alt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  <a:t>Устный экзамен </a:t>
            </a:r>
            <a:r>
              <a:rPr lang="ru-RU" altLang="ru-RU" sz="2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необязателен</a:t>
            </a:r>
            <a:endParaRPr lang="en-US" altLang="ru-RU" sz="22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hangingPunct="1">
              <a:lnSpc>
                <a:spcPct val="85000"/>
              </a:lnSpc>
              <a:spcBef>
                <a:spcPct val="4000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alt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  <a:t>Устный и письменный экзамены организационно </a:t>
            </a:r>
            <a:r>
              <a:rPr lang="ru-RU" altLang="ru-RU" sz="2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независимы</a:t>
            </a:r>
          </a:p>
          <a:p>
            <a:pPr lvl="2" eaLnBrk="1" hangingPunct="1">
              <a:lnSpc>
                <a:spcPct val="85000"/>
              </a:lnSpc>
              <a:spcBef>
                <a:spcPct val="4000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alt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проведения устного экзамена выделяется </a:t>
            </a:r>
            <a:r>
              <a:rPr lang="ru-RU" altLang="ru-RU" sz="2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два основных</a:t>
            </a:r>
            <a:r>
              <a:rPr lang="ru-RU" alt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altLang="ru-RU" sz="2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один резервный</a:t>
            </a:r>
            <a:r>
              <a:rPr lang="ru-RU" alt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  <a:t> день</a:t>
            </a:r>
          </a:p>
          <a:p>
            <a:pPr lvl="2" eaLnBrk="1" hangingPunct="1">
              <a:lnSpc>
                <a:spcPct val="85000"/>
              </a:lnSpc>
              <a:spcBef>
                <a:spcPct val="4000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sz="2200">
                <a:latin typeface="Times New Roman" panose="02020603050405020304" pitchFamily="18" charset="0"/>
              </a:rPr>
              <a:t>  Итоговый балл по иностранному языку формируется путём  </a:t>
            </a:r>
            <a:r>
              <a:rPr lang="ru-RU" sz="2200" b="1" i="1">
                <a:latin typeface="Times New Roman" panose="02020603050405020304" pitchFamily="18" charset="0"/>
              </a:rPr>
              <a:t>суммирования баллов</a:t>
            </a:r>
            <a:r>
              <a:rPr lang="ru-RU" sz="2200">
                <a:latin typeface="Times New Roman" panose="02020603050405020304" pitchFamily="18" charset="0"/>
              </a:rPr>
              <a:t> по устному и письменному экзаменам</a:t>
            </a:r>
          </a:p>
          <a:p>
            <a:pPr lvl="2" eaLnBrk="1" hangingPunct="1">
              <a:lnSpc>
                <a:spcPct val="85000"/>
              </a:lnSpc>
              <a:spcBef>
                <a:spcPct val="4000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sz="2200">
                <a:latin typeface="Times New Roman" panose="02020603050405020304" pitchFamily="18" charset="0"/>
              </a:rPr>
              <a:t>  Апелляция подается </a:t>
            </a:r>
            <a:r>
              <a:rPr lang="ru-RU" sz="2200" b="1" i="1">
                <a:latin typeface="Times New Roman" panose="02020603050405020304" pitchFamily="18" charset="0"/>
              </a:rPr>
              <a:t>на весь экзамен</a:t>
            </a:r>
            <a:r>
              <a:rPr lang="ru-RU" sz="2200">
                <a:latin typeface="Times New Roman" panose="02020603050405020304" pitchFamily="18" charset="0"/>
              </a:rPr>
              <a:t> по иностранному языку, включая компоненты в устной и стандартной форме</a:t>
            </a:r>
          </a:p>
          <a:p>
            <a:pPr lvl="2" algn="just" eaLnBrk="1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endParaRPr lang="ru-RU" altLang="ru-R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7177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омер слайда 1"/>
          <p:cNvSpPr txBox="1">
            <a:spLocks noGrp="1"/>
          </p:cNvSpPr>
          <p:nvPr/>
        </p:nvSpPr>
        <p:spPr bwMode="auto">
          <a:xfrm>
            <a:off x="6743700" y="6573838"/>
            <a:ext cx="2351088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941666CC-CF01-4AEA-B506-43AC7BF75F2E}" type="slidenum">
              <a:rPr lang="ru-RU" sz="1400" b="1">
                <a:solidFill>
                  <a:schemeClr val="bg1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27</a:t>
            </a:fld>
            <a:endParaRPr lang="ru-RU" sz="1400" b="1">
              <a:solidFill>
                <a:schemeClr val="bg1"/>
              </a:solidFill>
            </a:endParaRPr>
          </a:p>
        </p:txBody>
      </p:sp>
      <p:sp>
        <p:nvSpPr>
          <p:cNvPr id="25603" name="Прямоугольник 26"/>
          <p:cNvSpPr>
            <a:spLocks noChangeArrowheads="1"/>
          </p:cNvSpPr>
          <p:nvPr/>
        </p:nvSpPr>
        <p:spPr bwMode="auto">
          <a:xfrm>
            <a:off x="-90862" y="1577017"/>
            <a:ext cx="8031163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357188" indent="-3429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2" algn="just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sz="2200" dirty="0">
                <a:latin typeface="Cambria" panose="02040503050406030204" pitchFamily="18" charset="0"/>
                <a:cs typeface="Times New Roman" panose="02020603050405020304" pitchFamily="18" charset="0"/>
              </a:rPr>
              <a:t>Экзамен проводится в форме </a:t>
            </a:r>
            <a:r>
              <a:rPr lang="ru-RU" sz="2200" b="1" i="1" dirty="0">
                <a:latin typeface="Cambria" panose="02040503050406030204" pitchFamily="18" charset="0"/>
                <a:cs typeface="Times New Roman" panose="02020603050405020304" pitchFamily="18" charset="0"/>
              </a:rPr>
              <a:t>монологических высказываний</a:t>
            </a:r>
            <a:r>
              <a:rPr lang="ru-RU" sz="2200" dirty="0">
                <a:latin typeface="Cambria" panose="02040503050406030204" pitchFamily="18" charset="0"/>
                <a:cs typeface="Times New Roman" panose="02020603050405020304" pitchFamily="18" charset="0"/>
              </a:rPr>
              <a:t>, эксперты-собеседники не привлекаются</a:t>
            </a:r>
          </a:p>
          <a:p>
            <a:pPr lvl="2" algn="just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sz="2200" dirty="0">
                <a:latin typeface="Cambria" panose="02040503050406030204" pitchFamily="18" charset="0"/>
                <a:cs typeface="Times New Roman" panose="02020603050405020304" pitchFamily="18" charset="0"/>
              </a:rPr>
              <a:t>Проверяются навыки </a:t>
            </a:r>
            <a:r>
              <a:rPr lang="ru-RU" sz="2200" b="1" i="1" dirty="0">
                <a:latin typeface="Cambria" panose="02040503050406030204" pitchFamily="18" charset="0"/>
                <a:cs typeface="Times New Roman" panose="02020603050405020304" pitchFamily="18" charset="0"/>
              </a:rPr>
              <a:t>спонтанной</a:t>
            </a:r>
            <a:r>
              <a:rPr lang="ru-RU" sz="2200" dirty="0">
                <a:latin typeface="Cambria" panose="02040503050406030204" pitchFamily="18" charset="0"/>
                <a:cs typeface="Times New Roman" panose="02020603050405020304" pitchFamily="18" charset="0"/>
              </a:rPr>
              <a:t> речи</a:t>
            </a:r>
          </a:p>
          <a:p>
            <a:pPr lvl="2" algn="just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sz="2200" dirty="0">
                <a:latin typeface="Cambria" panose="02040503050406030204" pitchFamily="18" charset="0"/>
                <a:cs typeface="Times New Roman" panose="02020603050405020304" pitchFamily="18" charset="0"/>
              </a:rPr>
              <a:t>Участник самостоятельно сдает экзамен на </a:t>
            </a:r>
            <a:r>
              <a:rPr lang="ru-RU" sz="2200" b="1" i="1" dirty="0">
                <a:latin typeface="Cambria" panose="02040503050406030204" pitchFamily="18" charset="0"/>
                <a:cs typeface="Times New Roman" panose="02020603050405020304" pitchFamily="18" charset="0"/>
              </a:rPr>
              <a:t>компьютере с гарнитурой</a:t>
            </a:r>
          </a:p>
          <a:p>
            <a:pPr lvl="2" algn="just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sz="2200" dirty="0">
                <a:latin typeface="Cambria" panose="02040503050406030204" pitchFamily="18" charset="0"/>
                <a:cs typeface="Times New Roman" panose="02020603050405020304" pitchFamily="18" charset="0"/>
              </a:rPr>
              <a:t>Задания КИМ отображаются на мониторе компьютера</a:t>
            </a:r>
          </a:p>
        </p:txBody>
      </p:sp>
      <p:sp>
        <p:nvSpPr>
          <p:cNvPr id="25604" name="Прямоугольник 27"/>
          <p:cNvSpPr>
            <a:spLocks noChangeArrowheads="1"/>
          </p:cNvSpPr>
          <p:nvPr/>
        </p:nvSpPr>
        <p:spPr bwMode="auto">
          <a:xfrm>
            <a:off x="-1222375" y="449262"/>
            <a:ext cx="8909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ru-RU" sz="2400" b="1" dirty="0">
                <a:solidFill>
                  <a:schemeClr val="tx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Особенности сдачи устного экзамена</a:t>
            </a:r>
          </a:p>
        </p:txBody>
      </p:sp>
      <p:pic>
        <p:nvPicPr>
          <p:cNvPr id="25605" name="Picture 2" descr="C:\Users\adeynichenko\Desktop\УСКОМ 2014\Презентация по технологии для обучающего семинара\картинки\audio-headset_878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588" y="4514850"/>
            <a:ext cx="1081087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2" descr="http://www.veryicon.com/icon/png/Folder/Vista%20Style/My%20comp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52"/>
          <a:stretch>
            <a:fillRect/>
          </a:stretch>
        </p:blipFill>
        <p:spPr bwMode="auto">
          <a:xfrm>
            <a:off x="3779838" y="4486275"/>
            <a:ext cx="1223962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Плюс 29"/>
          <p:cNvSpPr/>
          <p:nvPr/>
        </p:nvSpPr>
        <p:spPr>
          <a:xfrm>
            <a:off x="2386013" y="4695825"/>
            <a:ext cx="771525" cy="71913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Плюс 30"/>
          <p:cNvSpPr/>
          <p:nvPr/>
        </p:nvSpPr>
        <p:spPr>
          <a:xfrm>
            <a:off x="5399088" y="4695825"/>
            <a:ext cx="769937" cy="71913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5609" name="Picture 3" descr="C:\Users\adeynichenko\Desktop\УСКОМ 2014\Презентация по технологии для обучающего семинара\картинки\emblem-peopl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63" y="4446588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0" name="Прямоугольник 14"/>
          <p:cNvSpPr>
            <a:spLocks noChangeArrowheads="1"/>
          </p:cNvSpPr>
          <p:nvPr/>
        </p:nvSpPr>
        <p:spPr bwMode="auto">
          <a:xfrm>
            <a:off x="6029325" y="5595938"/>
            <a:ext cx="223361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400">
                <a:latin typeface="Verdana" panose="020B0604030504040204" pitchFamily="34" charset="0"/>
                <a:cs typeface="Times New Roman" panose="02020603050405020304" pitchFamily="18" charset="0"/>
              </a:rPr>
              <a:t>Компьютерная гарнитура: наушники с микрофоном</a:t>
            </a:r>
          </a:p>
        </p:txBody>
      </p:sp>
      <p:sp>
        <p:nvSpPr>
          <p:cNvPr id="25611" name="Прямоугольник 15"/>
          <p:cNvSpPr>
            <a:spLocks noChangeArrowheads="1"/>
          </p:cNvSpPr>
          <p:nvPr/>
        </p:nvSpPr>
        <p:spPr bwMode="auto">
          <a:xfrm>
            <a:off x="3059113" y="5624513"/>
            <a:ext cx="266541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400">
                <a:latin typeface="Verdana" panose="020B0604030504040204" pitchFamily="34" charset="0"/>
                <a:cs typeface="Times New Roman" panose="02020603050405020304" pitchFamily="18" charset="0"/>
              </a:rPr>
              <a:t>Компьютер с установленным специализированным ПО</a:t>
            </a:r>
          </a:p>
        </p:txBody>
      </p:sp>
      <p:sp>
        <p:nvSpPr>
          <p:cNvPr id="25612" name="Прямоугольник 16"/>
          <p:cNvSpPr>
            <a:spLocks noChangeArrowheads="1"/>
          </p:cNvSpPr>
          <p:nvPr/>
        </p:nvSpPr>
        <p:spPr bwMode="auto">
          <a:xfrm>
            <a:off x="247650" y="5667375"/>
            <a:ext cx="26638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400">
                <a:latin typeface="Verdana" panose="020B0604030504040204" pitchFamily="34" charset="0"/>
                <a:cs typeface="Times New Roman" panose="02020603050405020304" pitchFamily="18" charset="0"/>
              </a:rPr>
              <a:t>Участник устного экзамена</a:t>
            </a:r>
          </a:p>
        </p:txBody>
      </p:sp>
    </p:spTree>
    <p:extLst>
      <p:ext uri="{BB962C8B-B14F-4D97-AF65-F5344CB8AC3E}">
        <p14:creationId xmlns:p14="http://schemas.microsoft.com/office/powerpoint/2010/main" val="40567953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Номер слайда 1"/>
          <p:cNvSpPr txBox="1">
            <a:spLocks noGrp="1"/>
          </p:cNvSpPr>
          <p:nvPr/>
        </p:nvSpPr>
        <p:spPr bwMode="auto">
          <a:xfrm>
            <a:off x="6743700" y="6573838"/>
            <a:ext cx="2351088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B9F36FC6-CC7B-4522-81AC-430965CD1C3B}" type="slidenum">
              <a:rPr lang="ru-RU" sz="1400" b="1">
                <a:solidFill>
                  <a:schemeClr val="bg1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28</a:t>
            </a:fld>
            <a:endParaRPr lang="ru-RU" sz="1400" b="1">
              <a:solidFill>
                <a:schemeClr val="bg1"/>
              </a:solidFill>
            </a:endParaRPr>
          </a:p>
        </p:txBody>
      </p:sp>
      <p:sp>
        <p:nvSpPr>
          <p:cNvPr id="48131" name="TextBox 27"/>
          <p:cNvSpPr txBox="1">
            <a:spLocks noChangeArrowheads="1"/>
          </p:cNvSpPr>
          <p:nvPr/>
        </p:nvSpPr>
        <p:spPr bwMode="auto">
          <a:xfrm>
            <a:off x="395536" y="260648"/>
            <a:ext cx="5400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Проведение экзамена</a:t>
            </a:r>
          </a:p>
        </p:txBody>
      </p:sp>
      <p:sp>
        <p:nvSpPr>
          <p:cNvPr id="48132" name="Прямоугольник 30"/>
          <p:cNvSpPr>
            <a:spLocks noChangeArrowheads="1"/>
          </p:cNvSpPr>
          <p:nvPr/>
        </p:nvSpPr>
        <p:spPr bwMode="auto">
          <a:xfrm>
            <a:off x="0" y="908720"/>
            <a:ext cx="666023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ru-RU" altLang="ru-RU" sz="2000" b="1" dirty="0">
                <a:solidFill>
                  <a:srgbClr val="0070C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Особенности перемещения участников между аудиториями подготовки и проведения:</a:t>
            </a:r>
          </a:p>
        </p:txBody>
      </p:sp>
      <p:sp>
        <p:nvSpPr>
          <p:cNvPr id="48133" name="Прямоугольник 31"/>
          <p:cNvSpPr>
            <a:spLocks noChangeArrowheads="1"/>
          </p:cNvSpPr>
          <p:nvPr/>
        </p:nvSpPr>
        <p:spPr bwMode="auto">
          <a:xfrm>
            <a:off x="95250" y="2636838"/>
            <a:ext cx="8869363" cy="330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357188" indent="-3429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2" algn="just" eaLnBrk="1" hangingPunct="1">
              <a:spcBef>
                <a:spcPct val="0"/>
              </a:spcBef>
              <a:spcAft>
                <a:spcPts val="500"/>
              </a:spcAft>
              <a:buClr>
                <a:srgbClr val="558ED5"/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altLang="ru-RU">
                <a:latin typeface="Cambria" panose="02040503050406030204" pitchFamily="18" charset="0"/>
                <a:cs typeface="Times New Roman" panose="02020603050405020304" pitchFamily="18" charset="0"/>
              </a:rPr>
              <a:t>В аудиторию проведения участник берет </a:t>
            </a:r>
            <a:r>
              <a:rPr lang="ru-RU" altLang="ru-RU" b="1" i="1">
                <a:latin typeface="Cambria" panose="02040503050406030204" pitchFamily="18" charset="0"/>
                <a:cs typeface="Times New Roman" panose="02020603050405020304" pitchFamily="18" charset="0"/>
              </a:rPr>
              <a:t>заполненный бланк регистрации</a:t>
            </a:r>
            <a:r>
              <a:rPr lang="ru-RU" altLang="ru-RU">
                <a:latin typeface="Cambria" panose="02040503050406030204" pitchFamily="18" charset="0"/>
                <a:cs typeface="Times New Roman" panose="02020603050405020304" pitchFamily="18" charset="0"/>
              </a:rPr>
              <a:t> и </a:t>
            </a:r>
            <a:r>
              <a:rPr lang="ru-RU" altLang="ru-RU" b="1" i="1">
                <a:latin typeface="Cambria" panose="02040503050406030204" pitchFamily="18" charset="0"/>
                <a:cs typeface="Times New Roman" panose="02020603050405020304" pitchFamily="18" charset="0"/>
              </a:rPr>
              <a:t>конверт ИК</a:t>
            </a:r>
          </a:p>
          <a:p>
            <a:pPr lvl="2" algn="just" eaLnBrk="1" hangingPunct="1">
              <a:spcBef>
                <a:spcPct val="0"/>
              </a:spcBef>
              <a:spcAft>
                <a:spcPts val="500"/>
              </a:spcAft>
              <a:buClr>
                <a:srgbClr val="558ED5"/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altLang="ru-RU">
                <a:latin typeface="Cambria" panose="02040503050406030204" pitchFamily="18" charset="0"/>
                <a:cs typeface="Times New Roman" panose="02020603050405020304" pitchFamily="18" charset="0"/>
              </a:rPr>
              <a:t>Участников </a:t>
            </a:r>
            <a:r>
              <a:rPr lang="ru-RU" altLang="ru-RU" b="1" i="1">
                <a:latin typeface="Cambria" panose="02040503050406030204" pitchFamily="18" charset="0"/>
                <a:cs typeface="Times New Roman" panose="02020603050405020304" pitchFamily="18" charset="0"/>
              </a:rPr>
              <a:t>сопровождают организаторы вне аудитории</a:t>
            </a:r>
            <a:r>
              <a:rPr lang="ru-RU" altLang="ru-RU">
                <a:latin typeface="Cambria" panose="02040503050406030204" pitchFamily="18" charset="0"/>
                <a:cs typeface="Times New Roman" panose="02020603050405020304" pitchFamily="18" charset="0"/>
              </a:rPr>
              <a:t>, в соответствии с результатами рассадки (участники распределяются по местам в аудиториях подготовки и проведения)</a:t>
            </a:r>
          </a:p>
          <a:p>
            <a:pPr lvl="2" algn="just" eaLnBrk="1" hangingPunct="1">
              <a:spcBef>
                <a:spcPct val="0"/>
              </a:spcBef>
              <a:spcAft>
                <a:spcPts val="500"/>
              </a:spcAft>
              <a:buClr>
                <a:srgbClr val="558ED5"/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altLang="ru-RU">
                <a:latin typeface="Cambria" panose="02040503050406030204" pitchFamily="18" charset="0"/>
                <a:cs typeface="Times New Roman" panose="02020603050405020304" pitchFamily="18" charset="0"/>
              </a:rPr>
              <a:t>Новая очередь участников переводится в аудиторию проведения только после того как предыдущая очередь завершит </a:t>
            </a:r>
            <a:r>
              <a:rPr lang="ru-RU" altLang="ru-RU">
                <a:latin typeface="Times New Roman" panose="02020603050405020304" pitchFamily="18" charset="0"/>
              </a:rPr>
              <a:t>экзамен </a:t>
            </a: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altLang="ru-RU">
                <a:latin typeface="Cambria" panose="02040503050406030204" pitchFamily="18" charset="0"/>
                <a:cs typeface="Times New Roman" panose="02020603050405020304" pitchFamily="18" charset="0"/>
              </a:rPr>
              <a:t> всех рабочих местах в аудитории</a:t>
            </a:r>
          </a:p>
          <a:p>
            <a:pPr lvl="2" algn="just" eaLnBrk="1" hangingPunct="1">
              <a:spcBef>
                <a:spcPct val="0"/>
              </a:spcBef>
              <a:spcAft>
                <a:spcPts val="500"/>
              </a:spcAft>
              <a:buClr>
                <a:srgbClr val="558ED5"/>
              </a:buClr>
              <a:buSzPct val="150000"/>
              <a:buFont typeface="Wingdings" panose="05000000000000000000" pitchFamily="2" charset="2"/>
              <a:buNone/>
            </a:pPr>
            <a:r>
              <a:rPr lang="ru-RU" altLang="ru-RU">
                <a:latin typeface="Cambria" panose="020405030504060302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i="1">
                <a:latin typeface="Cambria" panose="02040503050406030204" pitchFamily="18" charset="0"/>
                <a:cs typeface="Times New Roman" panose="02020603050405020304" pitchFamily="18" charset="0"/>
              </a:rPr>
              <a:t>Рекомендуемая организация: к аудитории проведения прикрепляется организатор вне аудитории, который, по мере освобождения аудитории, приводит новых участников.</a:t>
            </a:r>
          </a:p>
        </p:txBody>
      </p:sp>
    </p:spTree>
    <p:extLst>
      <p:ext uri="{BB962C8B-B14F-4D97-AF65-F5344CB8AC3E}">
        <p14:creationId xmlns:p14="http://schemas.microsoft.com/office/powerpoint/2010/main" val="40500423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ъект 1"/>
          <p:cNvSpPr>
            <a:spLocks noGrp="1"/>
          </p:cNvSpPr>
          <p:nvPr/>
        </p:nvSpPr>
        <p:spPr bwMode="auto">
          <a:xfrm>
            <a:off x="555625" y="1268413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5429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None/>
            </a:pPr>
            <a:endParaRPr lang="ru-RU" sz="2700">
              <a:latin typeface="Verdana" panose="020B0604030504040204" pitchFamily="34" charset="0"/>
            </a:endParaRPr>
          </a:p>
        </p:txBody>
      </p:sp>
      <p:sp>
        <p:nvSpPr>
          <p:cNvPr id="54275" name="Прямоугольник 5"/>
          <p:cNvSpPr>
            <a:spLocks noChangeArrowheads="1"/>
          </p:cNvSpPr>
          <p:nvPr/>
        </p:nvSpPr>
        <p:spPr bwMode="auto">
          <a:xfrm>
            <a:off x="-540568" y="294482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2400" b="1" dirty="0">
                <a:solidFill>
                  <a:schemeClr val="tx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Технология</a:t>
            </a:r>
            <a:r>
              <a:rPr lang="ru-RU" sz="2400" b="1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tx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сдачи</a:t>
            </a:r>
            <a:r>
              <a:rPr lang="ru-RU" sz="2400" b="1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tx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устной части участником экзамена</a:t>
            </a:r>
          </a:p>
        </p:txBody>
      </p:sp>
      <p:sp>
        <p:nvSpPr>
          <p:cNvPr id="54276" name="Rectangle 8"/>
          <p:cNvSpPr txBox="1">
            <a:spLocks noChangeArrowheads="1"/>
          </p:cNvSpPr>
          <p:nvPr/>
        </p:nvSpPr>
        <p:spPr bwMode="auto">
          <a:xfrm>
            <a:off x="168275" y="1844675"/>
            <a:ext cx="8975725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365125" indent="-25558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2" eaLnBrk="1" hangingPunct="1">
              <a:lnSpc>
                <a:spcPct val="85000"/>
              </a:lnSpc>
              <a:spcBef>
                <a:spcPts val="800"/>
              </a:spcBef>
              <a:buClr>
                <a:schemeClr val="accent1"/>
              </a:buClr>
              <a:buSzPct val="68000"/>
              <a:buFont typeface="Wingdings" panose="05000000000000000000" pitchFamily="2" charset="2"/>
              <a:buChar char="ü"/>
            </a:pPr>
            <a:r>
              <a:rPr lang="ru-RU" sz="2100" dirty="0">
                <a:latin typeface="Times New Roman" panose="02020603050405020304" pitchFamily="18" charset="0"/>
              </a:rPr>
              <a:t>Сдача экзамена проходит с использованием специализированного рабочего места, оборудованного наушниками.</a:t>
            </a:r>
          </a:p>
          <a:p>
            <a:pPr lvl="2" eaLnBrk="1" hangingPunct="1">
              <a:lnSpc>
                <a:spcPct val="85000"/>
              </a:lnSpc>
              <a:spcBef>
                <a:spcPts val="800"/>
              </a:spcBef>
              <a:buClr>
                <a:schemeClr val="accent1"/>
              </a:buClr>
              <a:buSzPct val="68000"/>
              <a:buFont typeface="Wingdings" panose="05000000000000000000" pitchFamily="2" charset="2"/>
              <a:buChar char="ü"/>
            </a:pPr>
            <a:r>
              <a:rPr lang="ru-RU" sz="2100" dirty="0">
                <a:latin typeface="Times New Roman" panose="02020603050405020304" pitchFamily="18" charset="0"/>
              </a:rPr>
              <a:t>КИМ доступен участнику экзамена в электронном виде.</a:t>
            </a:r>
          </a:p>
          <a:p>
            <a:pPr lvl="2" eaLnBrk="1" hangingPunct="1">
              <a:lnSpc>
                <a:spcPct val="85000"/>
              </a:lnSpc>
              <a:spcBef>
                <a:spcPts val="800"/>
              </a:spcBef>
              <a:buClr>
                <a:schemeClr val="accent1"/>
              </a:buClr>
              <a:buSzPct val="68000"/>
              <a:buFont typeface="Wingdings" panose="05000000000000000000" pitchFamily="2" charset="2"/>
              <a:buChar char="ü"/>
            </a:pPr>
            <a:r>
              <a:rPr lang="ru-RU" sz="2100" dirty="0">
                <a:latin typeface="Times New Roman" panose="02020603050405020304" pitchFamily="18" charset="0"/>
              </a:rPr>
              <a:t>Предусмотрена возможность прослушивания своих ответов полностью</a:t>
            </a:r>
          </a:p>
          <a:p>
            <a:pPr eaLnBrk="1" hangingPunct="1">
              <a:lnSpc>
                <a:spcPct val="85000"/>
              </a:lnSpc>
              <a:spcBef>
                <a:spcPts val="800"/>
              </a:spcBef>
              <a:buClr>
                <a:schemeClr val="accent1"/>
              </a:buClr>
              <a:buSzPct val="68000"/>
              <a:buFont typeface="Wingdings" panose="05000000000000000000" pitchFamily="2" charset="2"/>
              <a:buNone/>
            </a:pPr>
            <a:r>
              <a:rPr lang="ru-RU" sz="21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Последовательность заданий, длительность времени подготовки и времени ответа строго регламентированы:</a:t>
            </a:r>
          </a:p>
          <a:p>
            <a:pPr eaLnBrk="1" hangingPunct="1">
              <a:lnSpc>
                <a:spcPct val="85000"/>
              </a:lnSpc>
              <a:spcBef>
                <a:spcPts val="600"/>
              </a:spcBef>
              <a:buClr>
                <a:schemeClr val="accent1"/>
              </a:buClr>
              <a:buSzPct val="68000"/>
              <a:buFont typeface="Symbol" panose="05050102010706020507" pitchFamily="18" charset="2"/>
              <a:buChar char="-"/>
            </a:pPr>
            <a:r>
              <a:rPr lang="ru-RU" sz="2100" dirty="0">
                <a:latin typeface="Times New Roman" panose="02020603050405020304" pitchFamily="18" charset="0"/>
              </a:rPr>
              <a:t> </a:t>
            </a:r>
            <a:r>
              <a:rPr lang="ru-RU" sz="2100" b="1" dirty="0">
                <a:latin typeface="Times New Roman" panose="02020603050405020304" pitchFamily="18" charset="0"/>
              </a:rPr>
              <a:t>время подготовки</a:t>
            </a:r>
            <a:r>
              <a:rPr lang="ru-RU" sz="2100" dirty="0">
                <a:latin typeface="Times New Roman" panose="02020603050405020304" pitchFamily="18" charset="0"/>
              </a:rPr>
              <a:t>, указанное на экране, фиксировано, т.е. ответ нельзя начать до окончания этого времени;</a:t>
            </a:r>
          </a:p>
          <a:p>
            <a:pPr eaLnBrk="1" hangingPunct="1">
              <a:lnSpc>
                <a:spcPct val="85000"/>
              </a:lnSpc>
              <a:spcBef>
                <a:spcPts val="600"/>
              </a:spcBef>
              <a:buClr>
                <a:schemeClr val="accent1"/>
              </a:buClr>
              <a:buSzPct val="68000"/>
              <a:buFont typeface="Symbol" panose="05050102010706020507" pitchFamily="18" charset="2"/>
              <a:buChar char="-"/>
            </a:pPr>
            <a:r>
              <a:rPr lang="ru-RU" sz="2100" dirty="0">
                <a:latin typeface="Times New Roman" panose="02020603050405020304" pitchFamily="18" charset="0"/>
              </a:rPr>
              <a:t> если участник не укладывается в указанное на экране </a:t>
            </a:r>
            <a:r>
              <a:rPr lang="ru-RU" sz="2100" b="1" dirty="0">
                <a:latin typeface="Times New Roman" panose="02020603050405020304" pitchFamily="18" charset="0"/>
              </a:rPr>
              <a:t>время ответа</a:t>
            </a:r>
            <a:r>
              <a:rPr lang="ru-RU" sz="2100" dirty="0">
                <a:latin typeface="Times New Roman" panose="02020603050405020304" pitchFamily="18" charset="0"/>
              </a:rPr>
              <a:t>, то запись ответа завершится автоматически и далее последует очередное задание</a:t>
            </a:r>
          </a:p>
          <a:p>
            <a:pPr eaLnBrk="1" hangingPunct="1">
              <a:lnSpc>
                <a:spcPct val="85000"/>
              </a:lnSpc>
              <a:spcBef>
                <a:spcPts val="600"/>
              </a:spcBef>
              <a:buClr>
                <a:schemeClr val="accent1"/>
              </a:buClr>
              <a:buSzPct val="68000"/>
              <a:buFont typeface="Symbol" panose="05050102010706020507" pitchFamily="18" charset="2"/>
              <a:buChar char="-"/>
            </a:pPr>
            <a:r>
              <a:rPr lang="ru-RU" sz="2100" dirty="0">
                <a:latin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</a:rPr>
              <a:t>но, длительность ответа участника на задание может быть и меньше указанного </a:t>
            </a:r>
            <a:r>
              <a:rPr lang="ru-RU" sz="2000" b="1" dirty="0">
                <a:latin typeface="Times New Roman" panose="02020603050405020304" pitchFamily="18" charset="0"/>
              </a:rPr>
              <a:t>времени ответа, </a:t>
            </a:r>
            <a:r>
              <a:rPr lang="ru-RU" sz="2000" dirty="0">
                <a:latin typeface="Times New Roman" panose="02020603050405020304" pitchFamily="18" charset="0"/>
              </a:rPr>
              <a:t>для этого случая предусмотрена функция «Досрочное завершение ответа» </a:t>
            </a:r>
            <a:r>
              <a:rPr lang="en-US" sz="2000" dirty="0">
                <a:latin typeface="Times New Roman" panose="02020603050405020304" pitchFamily="18" charset="0"/>
              </a:rPr>
              <a:t>(</a:t>
            </a:r>
            <a:r>
              <a:rPr lang="ru-RU" sz="2000" dirty="0">
                <a:latin typeface="Times New Roman" panose="02020603050405020304" pitchFamily="18" charset="0"/>
              </a:rPr>
              <a:t>в частности, на английском «</a:t>
            </a:r>
            <a:r>
              <a:rPr lang="en-US" sz="2000" dirty="0">
                <a:latin typeface="Times New Roman" panose="02020603050405020304" pitchFamily="18" charset="0"/>
              </a:rPr>
              <a:t>End answer</a:t>
            </a:r>
            <a:r>
              <a:rPr lang="ru-RU" sz="2000" dirty="0">
                <a:latin typeface="Times New Roman" panose="02020603050405020304" pitchFamily="18" charset="0"/>
              </a:rPr>
              <a:t>»)</a:t>
            </a:r>
          </a:p>
          <a:p>
            <a:pPr eaLnBrk="1" hangingPunct="1">
              <a:lnSpc>
                <a:spcPct val="85000"/>
              </a:lnSpc>
              <a:spcBef>
                <a:spcPts val="800"/>
              </a:spcBef>
              <a:buClr>
                <a:schemeClr val="accent1"/>
              </a:buClr>
              <a:buSzPct val="68000"/>
              <a:buFont typeface="Symbol" panose="05050102010706020507" pitchFamily="18" charset="2"/>
              <a:buChar char="-"/>
            </a:pPr>
            <a:r>
              <a:rPr lang="ru-RU" sz="2000" dirty="0">
                <a:latin typeface="Times New Roman" panose="02020603050405020304" pitchFamily="18" charset="0"/>
              </a:rPr>
              <a:t> </a:t>
            </a:r>
            <a:endParaRPr lang="ru-RU" sz="2000" b="1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None/>
            </a:pPr>
            <a:endParaRPr lang="ru-RU" sz="20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4140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215607" y="1700543"/>
            <a:ext cx="260789" cy="830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76375" y="454283"/>
            <a:ext cx="7488238" cy="43088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b="1" dirty="0">
                <a:solidFill>
                  <a:srgbClr val="2E3192"/>
                </a:solidFill>
                <a:latin typeface="Cambria" pitchFamily="18" charset="0"/>
              </a:rPr>
              <a:t>Перечень нормативных правовых актов 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323528" y="5291573"/>
            <a:ext cx="8641085" cy="18242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1400" dirty="0" smtClean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1250494"/>
            <a:ext cx="7279530" cy="576064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ru-RU" sz="1200" b="1" dirty="0">
                <a:solidFill>
                  <a:srgbClr val="2E3192"/>
                </a:solidFill>
                <a:latin typeface="Cambria" panose="02040503050406030204" pitchFamily="18" charset="0"/>
              </a:rPr>
              <a:t>Ст. 59 Федерального закона «Об образовании в Российской Федерации» от 29.12.2012 № 273-ФЗ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1889533"/>
            <a:ext cx="7279530" cy="649144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ru-RU" sz="1200" b="1" dirty="0">
                <a:solidFill>
                  <a:srgbClr val="2E3192"/>
                </a:solidFill>
                <a:latin typeface="Cambria" panose="02040503050406030204" pitchFamily="18" charset="0"/>
              </a:rPr>
              <a:t>Правила формирования и ведения ФИС ГИА и приема и РИС ГИА </a:t>
            </a:r>
          </a:p>
          <a:p>
            <a:pPr algn="ctr">
              <a:spcBef>
                <a:spcPct val="0"/>
              </a:spcBef>
            </a:pPr>
            <a:r>
              <a:rPr lang="ru-RU" sz="1200" b="1" dirty="0">
                <a:solidFill>
                  <a:srgbClr val="2E3192"/>
                </a:solidFill>
                <a:latin typeface="Cambria" panose="02040503050406030204" pitchFamily="18" charset="0"/>
              </a:rPr>
              <a:t>(утв. Постановлением Правительства Российской Федерации от 31.08.2013 № 755</a:t>
            </a:r>
            <a:r>
              <a:rPr lang="ru-RU" sz="12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) </a:t>
            </a:r>
          </a:p>
          <a:p>
            <a:pPr algn="ctr">
              <a:spcBef>
                <a:spcPct val="0"/>
              </a:spcBef>
            </a:pPr>
            <a:r>
              <a:rPr lang="ru-RU" sz="12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готовится  новый документ</a:t>
            </a:r>
            <a:endParaRPr lang="ru-RU" sz="12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63028" y="5173241"/>
            <a:ext cx="7279530" cy="864097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ru-RU" sz="1200" b="1" dirty="0">
                <a:solidFill>
                  <a:srgbClr val="2E3192"/>
                </a:solidFill>
                <a:latin typeface="Cambria" panose="02040503050406030204" pitchFamily="18" charset="0"/>
              </a:rPr>
              <a:t>Порядок разработки, использования и хранения КИМ для ЕГЭ</a:t>
            </a:r>
          </a:p>
          <a:p>
            <a:pPr algn="ctr">
              <a:spcBef>
                <a:spcPct val="0"/>
              </a:spcBef>
            </a:pPr>
            <a:r>
              <a:rPr lang="ru-RU" sz="1200" b="1" dirty="0">
                <a:solidFill>
                  <a:srgbClr val="2E3192"/>
                </a:solidFill>
                <a:latin typeface="Cambria" panose="02040503050406030204" pitchFamily="18" charset="0"/>
              </a:rPr>
              <a:t> ( утв. приказом </a:t>
            </a:r>
            <a:r>
              <a:rPr lang="ru-RU" sz="1200" b="1" dirty="0" err="1">
                <a:solidFill>
                  <a:srgbClr val="2E3192"/>
                </a:solidFill>
                <a:latin typeface="Cambria" panose="02040503050406030204" pitchFamily="18" charset="0"/>
              </a:rPr>
              <a:t>Рособрнадзора</a:t>
            </a:r>
            <a:r>
              <a:rPr lang="ru-RU" sz="1200" b="1" dirty="0">
                <a:solidFill>
                  <a:srgbClr val="2E3192"/>
                </a:solidFill>
                <a:latin typeface="Cambria" panose="02040503050406030204" pitchFamily="18" charset="0"/>
              </a:rPr>
              <a:t> от 17.12.2013 № 1274 </a:t>
            </a:r>
            <a:r>
              <a:rPr lang="ru-RU" sz="12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)</a:t>
            </a:r>
          </a:p>
          <a:p>
            <a:pPr algn="ctr">
              <a:spcBef>
                <a:spcPct val="0"/>
              </a:spcBef>
            </a:pPr>
            <a:r>
              <a:rPr lang="ru-RU" sz="12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разрабатываются изменения</a:t>
            </a:r>
            <a:endParaRPr lang="ru-RU" sz="12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69095" y="2562678"/>
            <a:ext cx="7273463" cy="829205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ru-RU" sz="1200" b="1" dirty="0">
                <a:solidFill>
                  <a:srgbClr val="2E3192"/>
                </a:solidFill>
                <a:latin typeface="Cambria" panose="02040503050406030204" pitchFamily="18" charset="0"/>
              </a:rPr>
              <a:t>Порядок проведения </a:t>
            </a:r>
            <a:r>
              <a:rPr lang="ru-RU" sz="1200" b="1" dirty="0">
                <a:solidFill>
                  <a:srgbClr val="2E3192"/>
                </a:solidFill>
                <a:latin typeface="Cambria" panose="02040503050406030204" pitchFamily="18" charset="0"/>
                <a:ea typeface="Times New Roman"/>
              </a:rPr>
              <a:t>государственной итоговой аттестации по образовательным программам среднего общего </a:t>
            </a:r>
            <a:r>
              <a:rPr lang="ru-RU" sz="1200" b="1" dirty="0" smtClean="0">
                <a:solidFill>
                  <a:srgbClr val="2E3192"/>
                </a:solidFill>
                <a:latin typeface="Cambria" panose="02040503050406030204" pitchFamily="18" charset="0"/>
                <a:ea typeface="Times New Roman"/>
              </a:rPr>
              <a:t>образования (утв</a:t>
            </a:r>
            <a:r>
              <a:rPr lang="ru-RU" sz="1200" b="1" dirty="0">
                <a:solidFill>
                  <a:srgbClr val="2E3192"/>
                </a:solidFill>
                <a:latin typeface="Cambria" panose="02040503050406030204" pitchFamily="18" charset="0"/>
                <a:ea typeface="Times New Roman"/>
              </a:rPr>
              <a:t>. приказом Минобрнауки России от 26.12.2013 №1400 </a:t>
            </a:r>
            <a:r>
              <a:rPr lang="ru-RU" sz="1200" b="1" dirty="0" smtClean="0">
                <a:solidFill>
                  <a:srgbClr val="2E3192"/>
                </a:solidFill>
                <a:latin typeface="Cambria" panose="02040503050406030204" pitchFamily="18" charset="0"/>
                <a:ea typeface="Times New Roman"/>
              </a:rPr>
              <a:t>) с изменениями </a:t>
            </a:r>
            <a:r>
              <a:rPr lang="ru-RU" sz="1200" b="1" dirty="0">
                <a:solidFill>
                  <a:srgbClr val="2E3192"/>
                </a:solidFill>
                <a:latin typeface="Cambria" panose="02040503050406030204" pitchFamily="18" charset="0"/>
                <a:ea typeface="Times New Roman"/>
              </a:rPr>
              <a:t>от 05.08.2014 </a:t>
            </a:r>
            <a:r>
              <a:rPr lang="ru-RU" sz="1200" b="1" dirty="0" smtClean="0">
                <a:solidFill>
                  <a:srgbClr val="2E3192"/>
                </a:solidFill>
                <a:latin typeface="Cambria" panose="02040503050406030204" pitchFamily="18" charset="0"/>
                <a:ea typeface="Times New Roman"/>
              </a:rPr>
              <a:t>№ 923)</a:t>
            </a:r>
            <a:endParaRPr lang="ru-RU" sz="1200" b="1" dirty="0">
              <a:solidFill>
                <a:srgbClr val="2E3192"/>
              </a:solidFill>
              <a:latin typeface="Cambria" panose="02040503050406030204" pitchFamily="18" charset="0"/>
              <a:ea typeface="Times New Roman"/>
            </a:endParaRPr>
          </a:p>
          <a:p>
            <a:pPr algn="ctr">
              <a:spcBef>
                <a:spcPct val="0"/>
              </a:spcBef>
            </a:pPr>
            <a:r>
              <a:rPr lang="ru-RU" sz="12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документ о внесении изменений в Приказ</a:t>
            </a:r>
            <a:endParaRPr lang="ru-RU" sz="12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69095" y="4372062"/>
            <a:ext cx="7279530" cy="778973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ru-RU" sz="1200" b="1" dirty="0">
                <a:solidFill>
                  <a:srgbClr val="2E3192"/>
                </a:solidFill>
                <a:latin typeface="Cambria" panose="02040503050406030204" pitchFamily="18" charset="0"/>
              </a:rPr>
              <a:t>Порядок аккредитации общественных наблюдателей </a:t>
            </a:r>
          </a:p>
          <a:p>
            <a:pPr algn="ctr">
              <a:spcBef>
                <a:spcPct val="0"/>
              </a:spcBef>
            </a:pPr>
            <a:r>
              <a:rPr lang="ru-RU" sz="1200" b="1" dirty="0">
                <a:solidFill>
                  <a:srgbClr val="2E3192"/>
                </a:solidFill>
                <a:latin typeface="Cambria" panose="02040503050406030204" pitchFamily="18" charset="0"/>
              </a:rPr>
              <a:t>(утв. Приказом </a:t>
            </a:r>
            <a:r>
              <a:rPr lang="ru-RU" sz="1200" b="1" dirty="0" err="1">
                <a:solidFill>
                  <a:srgbClr val="2E3192"/>
                </a:solidFill>
                <a:latin typeface="Cambria" panose="02040503050406030204" pitchFamily="18" charset="0"/>
              </a:rPr>
              <a:t>Минобрнауки</a:t>
            </a:r>
            <a:r>
              <a:rPr lang="ru-RU" sz="1200" b="1" dirty="0">
                <a:solidFill>
                  <a:srgbClr val="2E3192"/>
                </a:solidFill>
                <a:latin typeface="Cambria" panose="02040503050406030204" pitchFamily="18" charset="0"/>
              </a:rPr>
              <a:t> России от 28.06.2013 № 491</a:t>
            </a:r>
            <a:r>
              <a:rPr lang="ru-RU" sz="12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) </a:t>
            </a:r>
          </a:p>
          <a:p>
            <a:pPr lvl="0" algn="ctr">
              <a:spcBef>
                <a:spcPct val="0"/>
              </a:spcBef>
            </a:pPr>
            <a:r>
              <a:rPr lang="ru-RU" sz="12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документ </a:t>
            </a:r>
            <a:r>
              <a:rPr lang="ru-RU" sz="1200" b="1" dirty="0">
                <a:solidFill>
                  <a:srgbClr val="C00000"/>
                </a:solidFill>
                <a:latin typeface="Cambria" panose="02040503050406030204" pitchFamily="18" charset="0"/>
              </a:rPr>
              <a:t>о внесении изменений в </a:t>
            </a:r>
            <a:r>
              <a:rPr lang="ru-RU" sz="12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Приказ</a:t>
            </a:r>
            <a:endParaRPr lang="ru-RU" sz="12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78223" y="6123869"/>
            <a:ext cx="7279530" cy="480055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ru-RU" sz="1200" b="1" u="sng" dirty="0">
                <a:solidFill>
                  <a:srgbClr val="333399"/>
                </a:solidFill>
                <a:latin typeface="Cambria" panose="02040503050406030204" pitchFamily="18" charset="0"/>
              </a:rPr>
              <a:t>Распоряжение </a:t>
            </a:r>
            <a:r>
              <a:rPr lang="ru-RU" sz="1200" b="1" u="sng" dirty="0" err="1">
                <a:solidFill>
                  <a:srgbClr val="333399"/>
                </a:solidFill>
                <a:latin typeface="Cambria" panose="02040503050406030204" pitchFamily="18" charset="0"/>
              </a:rPr>
              <a:t>Рособрнадзора</a:t>
            </a:r>
            <a:r>
              <a:rPr lang="ru-RU" sz="1200" b="1" u="sng" dirty="0">
                <a:solidFill>
                  <a:srgbClr val="333399"/>
                </a:solidFill>
                <a:latin typeface="Cambria" panose="02040503050406030204" pitchFamily="18" charset="0"/>
              </a:rPr>
              <a:t> по минимальным баллам от 04.09.2014 №1701-01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81257" y="3471147"/>
            <a:ext cx="7273463" cy="829205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ru-RU" sz="1200" b="1" dirty="0">
                <a:solidFill>
                  <a:srgbClr val="2E3192"/>
                </a:solidFill>
                <a:latin typeface="Cambria" panose="02040503050406030204" pitchFamily="18" charset="0"/>
              </a:rPr>
              <a:t>Порядок проведения </a:t>
            </a:r>
            <a:r>
              <a:rPr lang="ru-RU" sz="1200" b="1" dirty="0">
                <a:solidFill>
                  <a:srgbClr val="2E3192"/>
                </a:solidFill>
                <a:latin typeface="Cambria" panose="02040503050406030204" pitchFamily="18" charset="0"/>
                <a:ea typeface="Times New Roman"/>
              </a:rPr>
              <a:t>государственной итоговой аттестации по образовательным программам </a:t>
            </a:r>
            <a:r>
              <a:rPr lang="ru-RU" sz="1200" b="1" dirty="0" smtClean="0">
                <a:solidFill>
                  <a:srgbClr val="2E3192"/>
                </a:solidFill>
                <a:latin typeface="Cambria" panose="02040503050406030204" pitchFamily="18" charset="0"/>
                <a:ea typeface="Times New Roman"/>
              </a:rPr>
              <a:t>основного </a:t>
            </a:r>
            <a:r>
              <a:rPr lang="ru-RU" sz="1200" b="1" dirty="0">
                <a:solidFill>
                  <a:srgbClr val="2E3192"/>
                </a:solidFill>
                <a:latin typeface="Cambria" panose="02040503050406030204" pitchFamily="18" charset="0"/>
                <a:ea typeface="Times New Roman"/>
              </a:rPr>
              <a:t>общего </a:t>
            </a:r>
            <a:r>
              <a:rPr lang="ru-RU" sz="1200" b="1" dirty="0" smtClean="0">
                <a:solidFill>
                  <a:srgbClr val="2E3192"/>
                </a:solidFill>
                <a:latin typeface="Cambria" panose="02040503050406030204" pitchFamily="18" charset="0"/>
                <a:ea typeface="Times New Roman"/>
              </a:rPr>
              <a:t>образования (утв</a:t>
            </a:r>
            <a:r>
              <a:rPr lang="ru-RU" sz="1200" b="1" dirty="0">
                <a:solidFill>
                  <a:srgbClr val="2E3192"/>
                </a:solidFill>
                <a:latin typeface="Cambria" panose="02040503050406030204" pitchFamily="18" charset="0"/>
                <a:ea typeface="Times New Roman"/>
              </a:rPr>
              <a:t>. приказом Минобрнауки России №</a:t>
            </a:r>
            <a:r>
              <a:rPr lang="ru-RU" sz="1200" b="1" dirty="0" smtClean="0">
                <a:solidFill>
                  <a:srgbClr val="2E3192"/>
                </a:solidFill>
                <a:latin typeface="Cambria" panose="02040503050406030204" pitchFamily="18" charset="0"/>
                <a:ea typeface="Times New Roman"/>
              </a:rPr>
              <a:t>1394 </a:t>
            </a:r>
            <a:r>
              <a:rPr lang="ru-RU" sz="1200" b="1" dirty="0">
                <a:solidFill>
                  <a:srgbClr val="2E3192"/>
                </a:solidFill>
                <a:latin typeface="Cambria" panose="02040503050406030204" pitchFamily="18" charset="0"/>
                <a:ea typeface="Times New Roman"/>
              </a:rPr>
              <a:t>от </a:t>
            </a:r>
            <a:r>
              <a:rPr lang="ru-RU" sz="1200" b="1" dirty="0" smtClean="0">
                <a:solidFill>
                  <a:srgbClr val="2E3192"/>
                </a:solidFill>
                <a:latin typeface="Cambria" panose="02040503050406030204" pitchFamily="18" charset="0"/>
                <a:ea typeface="Times New Roman"/>
              </a:rPr>
              <a:t>25.12.2013)</a:t>
            </a:r>
          </a:p>
          <a:p>
            <a:pPr lvl="0" algn="ctr">
              <a:spcBef>
                <a:spcPct val="0"/>
              </a:spcBef>
            </a:pPr>
            <a:r>
              <a:rPr lang="ru-RU" sz="12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документ </a:t>
            </a:r>
            <a:r>
              <a:rPr lang="ru-RU" sz="1200" b="1" dirty="0">
                <a:solidFill>
                  <a:srgbClr val="C00000"/>
                </a:solidFill>
                <a:latin typeface="Cambria" panose="02040503050406030204" pitchFamily="18" charset="0"/>
              </a:rPr>
              <a:t>о внесении изменений в </a:t>
            </a:r>
            <a:r>
              <a:rPr lang="ru-RU" sz="12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Приказ</a:t>
            </a:r>
            <a:endParaRPr lang="ru-RU" sz="12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93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ъект 1"/>
          <p:cNvSpPr>
            <a:spLocks noGrp="1"/>
          </p:cNvSpPr>
          <p:nvPr/>
        </p:nvSpPr>
        <p:spPr bwMode="auto">
          <a:xfrm>
            <a:off x="555625" y="1268413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5429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None/>
            </a:pPr>
            <a:endParaRPr lang="ru-RU" sz="2700">
              <a:latin typeface="Verdana" panose="020B0604030504040204" pitchFamily="34" charset="0"/>
            </a:endParaRPr>
          </a:p>
        </p:txBody>
      </p:sp>
      <p:pic>
        <p:nvPicPr>
          <p:cNvPr id="552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700213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75469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ъект 1"/>
          <p:cNvSpPr>
            <a:spLocks noGrp="1"/>
          </p:cNvSpPr>
          <p:nvPr/>
        </p:nvSpPr>
        <p:spPr bwMode="auto">
          <a:xfrm>
            <a:off x="555625" y="1268413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5429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None/>
            </a:pPr>
            <a:endParaRPr lang="ru-RU" sz="2700">
              <a:latin typeface="Verdana" panose="020B0604030504040204" pitchFamily="34" charset="0"/>
            </a:endParaRPr>
          </a:p>
        </p:txBody>
      </p:sp>
      <p:sp>
        <p:nvSpPr>
          <p:cNvPr id="56323" name="Rectangle 8"/>
          <p:cNvSpPr txBox="1">
            <a:spLocks noChangeArrowheads="1"/>
          </p:cNvSpPr>
          <p:nvPr/>
        </p:nvSpPr>
        <p:spPr bwMode="auto">
          <a:xfrm>
            <a:off x="1475656" y="298450"/>
            <a:ext cx="5545138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365125" indent="-25558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2" algn="ctr" eaLnBrk="1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None/>
            </a:pPr>
            <a:r>
              <a:rPr lang="ru-RU" sz="2400" b="1" dirty="0">
                <a:solidFill>
                  <a:schemeClr val="tx2"/>
                </a:solidFill>
                <a:latin typeface="Verdana" panose="020B0604030504040204" pitchFamily="34" charset="0"/>
              </a:rPr>
              <a:t>Подготовка к ответу</a:t>
            </a:r>
          </a:p>
        </p:txBody>
      </p:sp>
      <p:pic>
        <p:nvPicPr>
          <p:cNvPr id="563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363014"/>
            <a:ext cx="9144000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5" name="Номер слайда 6"/>
          <p:cNvSpPr txBox="1">
            <a:spLocks noGrp="1"/>
          </p:cNvSpPr>
          <p:nvPr/>
        </p:nvSpPr>
        <p:spPr bwMode="auto">
          <a:xfrm>
            <a:off x="6716713" y="11753850"/>
            <a:ext cx="172878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6CCD1101-874B-46C0-AB49-949C8468F333}" type="slidenum">
              <a:rPr lang="en-US" sz="1200">
                <a:solidFill>
                  <a:srgbClr val="898989"/>
                </a:solidFill>
              </a:rPr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31</a:t>
            </a:fld>
            <a:endParaRPr lang="en-US" sz="1200">
              <a:solidFill>
                <a:srgbClr val="898989"/>
              </a:solidFill>
            </a:endParaRPr>
          </a:p>
        </p:txBody>
      </p:sp>
      <p:grpSp>
        <p:nvGrpSpPr>
          <p:cNvPr id="17" name="Group 10"/>
          <p:cNvGrpSpPr>
            <a:grpSpLocks/>
          </p:cNvGrpSpPr>
          <p:nvPr/>
        </p:nvGrpSpPr>
        <p:grpSpPr bwMode="auto">
          <a:xfrm>
            <a:off x="1763713" y="3068638"/>
            <a:ext cx="1262062" cy="2703512"/>
            <a:chOff x="173" y="1338"/>
            <a:chExt cx="795" cy="2355"/>
          </a:xfrm>
        </p:grpSpPr>
        <p:sp>
          <p:nvSpPr>
            <p:cNvPr id="56336" name="Text Box 11"/>
            <p:cNvSpPr txBox="1">
              <a:spLocks noChangeArrowheads="1"/>
            </p:cNvSpPr>
            <p:nvPr/>
          </p:nvSpPr>
          <p:spPr bwMode="auto">
            <a:xfrm>
              <a:off x="173" y="3262"/>
              <a:ext cx="795" cy="431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sz="2400">
                  <a:latin typeface="Times New Roman" panose="02020603050405020304" pitchFamily="18" charset="0"/>
                </a:rPr>
                <a:t>Задание</a:t>
              </a:r>
            </a:p>
          </p:txBody>
        </p:sp>
        <p:sp>
          <p:nvSpPr>
            <p:cNvPr id="56337" name="Line 12"/>
            <p:cNvSpPr>
              <a:spLocks noChangeShapeType="1"/>
            </p:cNvSpPr>
            <p:nvPr/>
          </p:nvSpPr>
          <p:spPr bwMode="auto">
            <a:xfrm flipV="1">
              <a:off x="187" y="1338"/>
              <a:ext cx="0" cy="1928"/>
            </a:xfrm>
            <a:prstGeom prst="line">
              <a:avLst/>
            </a:prstGeom>
            <a:noFill/>
            <a:ln w="76200">
              <a:solidFill>
                <a:srgbClr val="000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0" name="Group 13"/>
          <p:cNvGrpSpPr>
            <a:grpSpLocks/>
          </p:cNvGrpSpPr>
          <p:nvPr/>
        </p:nvGrpSpPr>
        <p:grpSpPr bwMode="auto">
          <a:xfrm>
            <a:off x="3563938" y="4724400"/>
            <a:ext cx="2447925" cy="1536700"/>
            <a:chOff x="-31" y="2530"/>
            <a:chExt cx="1542" cy="968"/>
          </a:xfrm>
        </p:grpSpPr>
        <p:sp>
          <p:nvSpPr>
            <p:cNvPr id="56334" name="Text Box 14"/>
            <p:cNvSpPr txBox="1">
              <a:spLocks noChangeArrowheads="1"/>
            </p:cNvSpPr>
            <p:nvPr/>
          </p:nvSpPr>
          <p:spPr bwMode="auto">
            <a:xfrm>
              <a:off x="-31" y="3186"/>
              <a:ext cx="1542" cy="312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sz="2400">
                  <a:latin typeface="Times New Roman" panose="02020603050405020304" pitchFamily="18" charset="0"/>
                </a:rPr>
                <a:t>Текст для чтения</a:t>
              </a:r>
            </a:p>
          </p:txBody>
        </p:sp>
        <p:sp>
          <p:nvSpPr>
            <p:cNvPr id="56335" name="Line 15"/>
            <p:cNvSpPr>
              <a:spLocks noChangeShapeType="1"/>
            </p:cNvSpPr>
            <p:nvPr/>
          </p:nvSpPr>
          <p:spPr bwMode="auto">
            <a:xfrm flipH="1" flipV="1">
              <a:off x="51" y="2530"/>
              <a:ext cx="14" cy="656"/>
            </a:xfrm>
            <a:prstGeom prst="line">
              <a:avLst/>
            </a:prstGeom>
            <a:noFill/>
            <a:ln w="76200">
              <a:solidFill>
                <a:srgbClr val="000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3" name="Group 16"/>
          <p:cNvGrpSpPr>
            <a:grpSpLocks/>
          </p:cNvGrpSpPr>
          <p:nvPr/>
        </p:nvGrpSpPr>
        <p:grpSpPr bwMode="auto">
          <a:xfrm>
            <a:off x="323850" y="2216150"/>
            <a:ext cx="7221538" cy="4641850"/>
            <a:chOff x="39" y="1338"/>
            <a:chExt cx="4552" cy="2147"/>
          </a:xfrm>
        </p:grpSpPr>
        <p:sp>
          <p:nvSpPr>
            <p:cNvPr id="56332" name="Text Box 17"/>
            <p:cNvSpPr txBox="1">
              <a:spLocks noChangeArrowheads="1"/>
            </p:cNvSpPr>
            <p:nvPr/>
          </p:nvSpPr>
          <p:spPr bwMode="auto">
            <a:xfrm>
              <a:off x="39" y="3256"/>
              <a:ext cx="4552" cy="229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sz="2400">
                  <a:latin typeface="Times New Roman" panose="02020603050405020304" pitchFamily="18" charset="0"/>
                </a:rPr>
                <a:t>Информирование о длительности подготовки и сдачи</a:t>
              </a:r>
            </a:p>
          </p:txBody>
        </p:sp>
        <p:sp>
          <p:nvSpPr>
            <p:cNvPr id="56333" name="Line 18"/>
            <p:cNvSpPr>
              <a:spLocks noChangeShapeType="1"/>
            </p:cNvSpPr>
            <p:nvPr/>
          </p:nvSpPr>
          <p:spPr bwMode="auto">
            <a:xfrm flipV="1">
              <a:off x="187" y="1338"/>
              <a:ext cx="0" cy="1928"/>
            </a:xfrm>
            <a:prstGeom prst="line">
              <a:avLst/>
            </a:prstGeom>
            <a:noFill/>
            <a:ln w="76200">
              <a:solidFill>
                <a:srgbClr val="000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6" name="Group 55"/>
          <p:cNvGrpSpPr>
            <a:grpSpLocks/>
          </p:cNvGrpSpPr>
          <p:nvPr/>
        </p:nvGrpSpPr>
        <p:grpSpPr bwMode="auto">
          <a:xfrm>
            <a:off x="4787900" y="2205038"/>
            <a:ext cx="4054475" cy="3533775"/>
            <a:chOff x="599" y="1345"/>
            <a:chExt cx="2554" cy="2226"/>
          </a:xfrm>
        </p:grpSpPr>
        <p:sp>
          <p:nvSpPr>
            <p:cNvPr id="56330" name="Text Box 56"/>
            <p:cNvSpPr txBox="1">
              <a:spLocks noChangeArrowheads="1"/>
            </p:cNvSpPr>
            <p:nvPr/>
          </p:nvSpPr>
          <p:spPr bwMode="auto">
            <a:xfrm>
              <a:off x="599" y="3259"/>
              <a:ext cx="2434" cy="312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sz="2400">
                  <a:latin typeface="Times New Roman" panose="02020603050405020304" pitchFamily="18" charset="0"/>
                </a:rPr>
                <a:t>Отсчет времени подготовки</a:t>
              </a:r>
            </a:p>
          </p:txBody>
        </p:sp>
        <p:sp>
          <p:nvSpPr>
            <p:cNvPr id="56331" name="Line 57"/>
            <p:cNvSpPr>
              <a:spLocks noChangeShapeType="1"/>
            </p:cNvSpPr>
            <p:nvPr/>
          </p:nvSpPr>
          <p:spPr bwMode="auto">
            <a:xfrm flipV="1">
              <a:off x="3153" y="1345"/>
              <a:ext cx="0" cy="1928"/>
            </a:xfrm>
            <a:prstGeom prst="line">
              <a:avLst/>
            </a:prstGeom>
            <a:noFill/>
            <a:ln w="76200">
              <a:solidFill>
                <a:srgbClr val="000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9141459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0" y="1704975"/>
            <a:ext cx="9144001" cy="485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Объект 1"/>
          <p:cNvSpPr>
            <a:spLocks noGrp="1"/>
          </p:cNvSpPr>
          <p:nvPr/>
        </p:nvSpPr>
        <p:spPr bwMode="auto">
          <a:xfrm>
            <a:off x="555625" y="1268413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5429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None/>
            </a:pPr>
            <a:endParaRPr lang="ru-RU" sz="2700">
              <a:latin typeface="Verdana" panose="020B0604030504040204" pitchFamily="34" charset="0"/>
            </a:endParaRPr>
          </a:p>
        </p:txBody>
      </p:sp>
      <p:sp>
        <p:nvSpPr>
          <p:cNvPr id="57348" name="Прямоугольник 5"/>
          <p:cNvSpPr>
            <a:spLocks noChangeArrowheads="1"/>
          </p:cNvSpPr>
          <p:nvPr/>
        </p:nvSpPr>
        <p:spPr bwMode="auto">
          <a:xfrm>
            <a:off x="4763" y="231775"/>
            <a:ext cx="9144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b="1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Технология сдачи устной части участником экзамена</a:t>
            </a:r>
          </a:p>
        </p:txBody>
      </p:sp>
      <p:sp>
        <p:nvSpPr>
          <p:cNvPr id="57349" name="Rectangle 8"/>
          <p:cNvSpPr txBox="1">
            <a:spLocks noChangeArrowheads="1"/>
          </p:cNvSpPr>
          <p:nvPr/>
        </p:nvSpPr>
        <p:spPr bwMode="auto">
          <a:xfrm>
            <a:off x="555625" y="1092836"/>
            <a:ext cx="82280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365125" indent="-25558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2" algn="ctr" eaLnBrk="1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None/>
            </a:pPr>
            <a:r>
              <a:rPr lang="ru-RU" sz="2400" b="1" dirty="0">
                <a:solidFill>
                  <a:schemeClr val="tx2"/>
                </a:solidFill>
                <a:latin typeface="Verdana" panose="020B0604030504040204" pitchFamily="34" charset="0"/>
              </a:rPr>
              <a:t>Ответ участника</a:t>
            </a:r>
            <a:r>
              <a:rPr lang="ru-RU" sz="2800" dirty="0">
                <a:latin typeface="Verdana" panose="020B0604030504040204" pitchFamily="34" charset="0"/>
              </a:rPr>
              <a:t> </a:t>
            </a:r>
          </a:p>
        </p:txBody>
      </p:sp>
      <p:sp>
        <p:nvSpPr>
          <p:cNvPr id="57350" name="Номер слайда 6"/>
          <p:cNvSpPr txBox="1">
            <a:spLocks noGrp="1"/>
          </p:cNvSpPr>
          <p:nvPr/>
        </p:nvSpPr>
        <p:spPr bwMode="auto">
          <a:xfrm>
            <a:off x="6716713" y="11753850"/>
            <a:ext cx="172878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09203692-80E0-4B39-95E1-3E8A336933DC}" type="slidenum">
              <a:rPr lang="en-US" sz="1200">
                <a:solidFill>
                  <a:srgbClr val="898989"/>
                </a:solidFill>
              </a:rPr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32</a:t>
            </a:fld>
            <a:endParaRPr lang="en-US" sz="1200">
              <a:solidFill>
                <a:srgbClr val="898989"/>
              </a:solidFill>
            </a:endParaRPr>
          </a:p>
        </p:txBody>
      </p:sp>
      <p:grpSp>
        <p:nvGrpSpPr>
          <p:cNvPr id="17" name="Group 10"/>
          <p:cNvGrpSpPr>
            <a:grpSpLocks/>
          </p:cNvGrpSpPr>
          <p:nvPr/>
        </p:nvGrpSpPr>
        <p:grpSpPr bwMode="auto">
          <a:xfrm>
            <a:off x="757238" y="5734050"/>
            <a:ext cx="5145087" cy="825500"/>
            <a:chOff x="-1508" y="3143"/>
            <a:chExt cx="2081" cy="1322"/>
          </a:xfrm>
        </p:grpSpPr>
        <p:sp>
          <p:nvSpPr>
            <p:cNvPr id="57355" name="Text Box 11"/>
            <p:cNvSpPr txBox="1">
              <a:spLocks noChangeArrowheads="1"/>
            </p:cNvSpPr>
            <p:nvPr/>
          </p:nvSpPr>
          <p:spPr bwMode="auto">
            <a:xfrm>
              <a:off x="-995" y="3143"/>
              <a:ext cx="1568" cy="739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00008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sz="2400">
                  <a:latin typeface="Times New Roman" panose="02020603050405020304" pitchFamily="18" charset="0"/>
                </a:rPr>
                <a:t>Индикатор громкости звука</a:t>
              </a:r>
            </a:p>
          </p:txBody>
        </p:sp>
        <p:sp>
          <p:nvSpPr>
            <p:cNvPr id="57356" name="Line 12"/>
            <p:cNvSpPr>
              <a:spLocks noChangeShapeType="1"/>
            </p:cNvSpPr>
            <p:nvPr/>
          </p:nvSpPr>
          <p:spPr bwMode="auto">
            <a:xfrm flipH="1">
              <a:off x="-1508" y="3719"/>
              <a:ext cx="515" cy="746"/>
            </a:xfrm>
            <a:prstGeom prst="line">
              <a:avLst/>
            </a:prstGeom>
            <a:noFill/>
            <a:ln w="76200">
              <a:solidFill>
                <a:srgbClr val="000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3" name="Group 16"/>
          <p:cNvGrpSpPr>
            <a:grpSpLocks/>
          </p:cNvGrpSpPr>
          <p:nvPr/>
        </p:nvGrpSpPr>
        <p:grpSpPr bwMode="auto">
          <a:xfrm>
            <a:off x="2700338" y="6237288"/>
            <a:ext cx="5470525" cy="461962"/>
            <a:chOff x="-374" y="3344"/>
            <a:chExt cx="3448" cy="291"/>
          </a:xfrm>
        </p:grpSpPr>
        <p:sp>
          <p:nvSpPr>
            <p:cNvPr id="57353" name="Text Box 17"/>
            <p:cNvSpPr txBox="1">
              <a:spLocks noChangeArrowheads="1"/>
            </p:cNvSpPr>
            <p:nvPr/>
          </p:nvSpPr>
          <p:spPr bwMode="auto">
            <a:xfrm>
              <a:off x="-374" y="3344"/>
              <a:ext cx="2807" cy="291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00008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sz="2400">
                  <a:latin typeface="Times New Roman" panose="02020603050405020304" pitchFamily="18" charset="0"/>
                </a:rPr>
                <a:t>Досрочное завершение ответа</a:t>
              </a:r>
            </a:p>
          </p:txBody>
        </p:sp>
        <p:sp>
          <p:nvSpPr>
            <p:cNvPr id="57354" name="Line 18"/>
            <p:cNvSpPr>
              <a:spLocks noChangeShapeType="1"/>
            </p:cNvSpPr>
            <p:nvPr/>
          </p:nvSpPr>
          <p:spPr bwMode="auto">
            <a:xfrm>
              <a:off x="2433" y="3547"/>
              <a:ext cx="641" cy="9"/>
            </a:xfrm>
            <a:prstGeom prst="line">
              <a:avLst/>
            </a:prstGeom>
            <a:noFill/>
            <a:ln w="76200">
              <a:solidFill>
                <a:srgbClr val="000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4312824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одержимое 2"/>
          <p:cNvSpPr>
            <a:spLocks noGrp="1"/>
          </p:cNvSpPr>
          <p:nvPr>
            <p:ph idx="1"/>
          </p:nvPr>
        </p:nvSpPr>
        <p:spPr>
          <a:xfrm>
            <a:off x="395288" y="1512888"/>
            <a:ext cx="8507412" cy="5300662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ru-RU" altLang="ru-RU" sz="2800" b="1" dirty="0" smtClean="0">
                <a:solidFill>
                  <a:schemeClr val="tx1"/>
                </a:solidFill>
              </a:rPr>
              <a:t>отказ от заданий с выбором ответа</a:t>
            </a:r>
            <a:r>
              <a:rPr lang="ru-RU" altLang="ru-RU" sz="2800" dirty="0" smtClean="0">
                <a:solidFill>
                  <a:schemeClr val="tx1"/>
                </a:solidFill>
              </a:rPr>
              <a:t> </a:t>
            </a:r>
            <a:r>
              <a:rPr lang="ru-RU" altLang="ru-RU" sz="2800" b="1" dirty="0" smtClean="0">
                <a:solidFill>
                  <a:schemeClr val="tx1"/>
                </a:solidFill>
              </a:rPr>
              <a:t>(А)</a:t>
            </a:r>
            <a:r>
              <a:rPr lang="ru-RU" altLang="ru-RU" sz="2800" dirty="0" smtClean="0">
                <a:solidFill>
                  <a:schemeClr val="tx1"/>
                </a:solidFill>
              </a:rPr>
              <a:t/>
            </a:r>
            <a:br>
              <a:rPr lang="ru-RU" altLang="ru-RU" sz="2800" dirty="0" smtClean="0">
                <a:solidFill>
                  <a:schemeClr val="tx1"/>
                </a:solidFill>
              </a:rPr>
            </a:br>
            <a:r>
              <a:rPr lang="ru-RU" altLang="ru-RU" sz="2400" i="1" u="sng" dirty="0" smtClean="0">
                <a:solidFill>
                  <a:schemeClr val="tx1"/>
                </a:solidFill>
              </a:rPr>
              <a:t>Приводимая аргументация</a:t>
            </a:r>
            <a:r>
              <a:rPr lang="ru-RU" altLang="ru-RU" sz="2400" i="1" dirty="0" smtClean="0">
                <a:solidFill>
                  <a:schemeClr val="tx1"/>
                </a:solidFill>
              </a:rPr>
              <a:t>: провоцирование угадывания ответа, возможность проставить крестики «наобум», т.е. наличие фактора случайности выбора ответов</a:t>
            </a:r>
            <a:br>
              <a:rPr lang="ru-RU" altLang="ru-RU" sz="2400" i="1" dirty="0" smtClean="0">
                <a:solidFill>
                  <a:schemeClr val="tx1"/>
                </a:solidFill>
              </a:rPr>
            </a:br>
            <a:endParaRPr lang="ru-RU" altLang="ru-RU" sz="2400" i="1" dirty="0" smtClean="0">
              <a:solidFill>
                <a:schemeClr val="tx1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042988" y="-26988"/>
            <a:ext cx="8027987" cy="144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ru-RU" altLang="ru-RU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Оптимизация структуры КИМ</a:t>
            </a:r>
          </a:p>
          <a:p>
            <a:pPr algn="ctr" eaLnBrk="1" hangingPunct="1">
              <a:defRPr/>
            </a:pPr>
            <a:r>
              <a:rPr lang="ru-RU" altLang="ru-RU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Общественный контекст вводимых изменений:</a:t>
            </a:r>
          </a:p>
        </p:txBody>
      </p:sp>
      <p:pic>
        <p:nvPicPr>
          <p:cNvPr id="9220" name="Рисунок 6" descr="partA_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3573463"/>
            <a:ext cx="9117012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6781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Содержимое 2"/>
          <p:cNvSpPr>
            <a:spLocks noGrp="1"/>
          </p:cNvSpPr>
          <p:nvPr>
            <p:ph idx="1"/>
          </p:nvPr>
        </p:nvSpPr>
        <p:spPr>
          <a:xfrm>
            <a:off x="250825" y="1412875"/>
            <a:ext cx="8893175" cy="4895850"/>
          </a:xfrm>
        </p:spPr>
        <p:txBody>
          <a:bodyPr/>
          <a:lstStyle/>
          <a:p>
            <a:pPr marL="358775" indent="-355600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endParaRPr lang="ru-RU" altLang="ru-RU" sz="2600" dirty="0" smtClean="0"/>
          </a:p>
          <a:p>
            <a:pPr marL="358775" indent="-355600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ru-RU" altLang="ru-RU" sz="2600" dirty="0" smtClean="0">
                <a:solidFill>
                  <a:schemeClr val="tx1"/>
                </a:solidFill>
              </a:rPr>
              <a:t>Изменение содержания КИМ в соответствии с требованиями ФГОС; </a:t>
            </a:r>
            <a:br>
              <a:rPr lang="ru-RU" altLang="ru-RU" sz="2600" dirty="0" smtClean="0">
                <a:solidFill>
                  <a:schemeClr val="tx1"/>
                </a:solidFill>
              </a:rPr>
            </a:br>
            <a:r>
              <a:rPr lang="ru-RU" altLang="ru-RU" sz="2600" dirty="0" smtClean="0">
                <a:solidFill>
                  <a:schemeClr val="tx1"/>
                </a:solidFill>
              </a:rPr>
              <a:t>модернизация и замена устаревших заданий;</a:t>
            </a:r>
          </a:p>
          <a:p>
            <a:pPr marL="358775" indent="-355600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ru-RU" altLang="ru-RU" sz="2600" b="1" dirty="0" smtClean="0">
                <a:solidFill>
                  <a:schemeClr val="tx1"/>
                </a:solidFill>
              </a:rPr>
              <a:t>Увеличение числа заданий с кратким и развернутым ответом и частичное сокращение количества заданий </a:t>
            </a:r>
            <a:r>
              <a:rPr lang="en-US" altLang="ru-RU" sz="2600" b="1" dirty="0" smtClean="0">
                <a:solidFill>
                  <a:schemeClr val="tx1"/>
                </a:solidFill>
              </a:rPr>
              <a:t>c</a:t>
            </a:r>
            <a:r>
              <a:rPr lang="ru-RU" altLang="ru-RU" sz="2600" b="1" dirty="0" smtClean="0">
                <a:solidFill>
                  <a:schemeClr val="tx1"/>
                </a:solidFill>
              </a:rPr>
              <a:t> выбором одного ответа</a:t>
            </a:r>
            <a:r>
              <a:rPr lang="ru-RU" altLang="ru-RU" sz="2600" dirty="0" smtClean="0">
                <a:solidFill>
                  <a:schemeClr val="tx1"/>
                </a:solidFill>
              </a:rPr>
              <a:t>;</a:t>
            </a:r>
          </a:p>
          <a:p>
            <a:pPr marL="358775" indent="-355600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ru-RU" altLang="ru-RU" sz="2600" b="1" dirty="0" smtClean="0">
                <a:solidFill>
                  <a:schemeClr val="tx1"/>
                </a:solidFill>
              </a:rPr>
              <a:t>Сквозная нумерация заданий без указания </a:t>
            </a:r>
            <a:br>
              <a:rPr lang="ru-RU" altLang="ru-RU" sz="2600" b="1" dirty="0" smtClean="0">
                <a:solidFill>
                  <a:schemeClr val="tx1"/>
                </a:solidFill>
              </a:rPr>
            </a:br>
            <a:r>
              <a:rPr lang="ru-RU" altLang="ru-RU" sz="2600" b="1" dirty="0" smtClean="0">
                <a:solidFill>
                  <a:schemeClr val="tx1"/>
                </a:solidFill>
              </a:rPr>
              <a:t>типа заданий (А, В, С).</a:t>
            </a:r>
            <a:endParaRPr lang="en-US" altLang="ru-RU" sz="2600" dirty="0" smtClean="0">
              <a:solidFill>
                <a:schemeClr val="tx1"/>
              </a:solidFill>
            </a:endParaRPr>
          </a:p>
          <a:p>
            <a:pPr marL="3175" indent="0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endParaRPr lang="ru-RU" altLang="ru-RU" sz="2800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008063" y="46038"/>
            <a:ext cx="8027987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ru-RU" altLang="ru-RU" sz="3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Оптимизация структуры КИМ</a:t>
            </a:r>
          </a:p>
          <a:p>
            <a:pPr algn="ctr" eaLnBrk="1" hangingPunct="1">
              <a:defRPr/>
            </a:pPr>
            <a:r>
              <a:rPr lang="ru-RU" alt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Принятые и реализованные решения:</a:t>
            </a:r>
          </a:p>
        </p:txBody>
      </p:sp>
    </p:spTree>
    <p:extLst>
      <p:ext uri="{BB962C8B-B14F-4D97-AF65-F5344CB8AC3E}">
        <p14:creationId xmlns:p14="http://schemas.microsoft.com/office/powerpoint/2010/main" val="6109376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95536" y="0"/>
            <a:ext cx="7812088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ru-RU" alt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Распределение заданий разного типа по частям КИМ</a:t>
            </a:r>
          </a:p>
        </p:txBody>
      </p:sp>
      <p:graphicFrame>
        <p:nvGraphicFramePr>
          <p:cNvPr id="6" name="Group 158"/>
          <p:cNvGraphicFramePr>
            <a:graphicFrameLocks/>
          </p:cNvGraphicFramePr>
          <p:nvPr/>
        </p:nvGraphicFramePr>
        <p:xfrm>
          <a:off x="0" y="931863"/>
          <a:ext cx="9144000" cy="5924548"/>
        </p:xfrm>
        <a:graphic>
          <a:graphicData uri="http://schemas.openxmlformats.org/drawingml/2006/table">
            <a:tbl>
              <a:tblPr/>
              <a:tblGrid>
                <a:gridCol w="3672590"/>
                <a:gridCol w="2698230"/>
                <a:gridCol w="2773180"/>
              </a:tblGrid>
              <a:tr h="106680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216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Предметы</a:t>
                      </a:r>
                    </a:p>
                  </a:txBody>
                  <a:tcPr marT="45722" marB="45722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1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Количество заданий с кратким ответом</a:t>
                      </a: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alpha val="11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1" kern="1200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Arial" charset="0"/>
                        </a:rPr>
                        <a:t>Количество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1" kern="1200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Arial" charset="0"/>
                        </a:rPr>
                        <a:t>заданий с развернутым ответом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alpha val="11000"/>
                      </a:schemeClr>
                    </a:solidFill>
                  </a:tcPr>
                </a:tc>
              </a:tr>
              <a:tr h="40481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216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Русский язык</a:t>
                      </a:r>
                    </a:p>
                  </a:txBody>
                  <a:tcPr marT="45722" marB="45722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alpha val="85000"/>
                      </a:schemeClr>
                    </a:solidFill>
                  </a:tcPr>
                </a:tc>
              </a:tr>
              <a:tr h="40481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216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Математика (П/У.)</a:t>
                      </a:r>
                    </a:p>
                  </a:txBody>
                  <a:tcPr marT="45722" marB="45722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alpha val="85000"/>
                      </a:schemeClr>
                    </a:solidFill>
                  </a:tcPr>
                </a:tc>
              </a:tr>
              <a:tr h="404812">
                <a:tc>
                  <a:txBody>
                    <a:bodyPr/>
                    <a:lstStyle/>
                    <a:p>
                      <a:pPr marL="216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Математика (Б/У.)</a:t>
                      </a:r>
                    </a:p>
                  </a:txBody>
                  <a:tcPr marT="45722" marB="45722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alpha val="85000"/>
                      </a:schemeClr>
                    </a:solidFill>
                  </a:tcPr>
                </a:tc>
              </a:tr>
              <a:tr h="40481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216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Физика</a:t>
                      </a:r>
                    </a:p>
                  </a:txBody>
                  <a:tcPr marT="45722" marB="45722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alpha val="85000"/>
                      </a:schemeClr>
                    </a:solidFill>
                  </a:tcPr>
                </a:tc>
              </a:tr>
              <a:tr h="40481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216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Химия</a:t>
                      </a:r>
                    </a:p>
                  </a:txBody>
                  <a:tcPr marT="45722" marB="45722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alpha val="85000"/>
                      </a:schemeClr>
                    </a:solidFill>
                  </a:tcPr>
                </a:tc>
              </a:tr>
              <a:tr h="40481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216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Биология</a:t>
                      </a:r>
                    </a:p>
                  </a:txBody>
                  <a:tcPr marT="45722" marB="45722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alpha val="85000"/>
                      </a:schemeClr>
                    </a:solidFill>
                  </a:tcPr>
                </a:tc>
              </a:tr>
              <a:tr h="40481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216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География</a:t>
                      </a:r>
                    </a:p>
                  </a:txBody>
                  <a:tcPr marT="45722" marB="45722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alpha val="85000"/>
                      </a:schemeClr>
                    </a:solidFill>
                  </a:tcPr>
                </a:tc>
              </a:tr>
              <a:tr h="40481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216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Обществознание</a:t>
                      </a:r>
                    </a:p>
                  </a:txBody>
                  <a:tcPr marT="45722" marB="45722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alpha val="85000"/>
                      </a:schemeClr>
                    </a:solidFill>
                  </a:tcPr>
                </a:tc>
              </a:tr>
              <a:tr h="40481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216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История </a:t>
                      </a:r>
                    </a:p>
                  </a:txBody>
                  <a:tcPr marT="45722" marB="45722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alpha val="85000"/>
                      </a:schemeClr>
                    </a:solidFill>
                  </a:tcPr>
                </a:tc>
              </a:tr>
              <a:tr h="40481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216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Литература</a:t>
                      </a:r>
                    </a:p>
                  </a:txBody>
                  <a:tcPr marT="45722" marB="45722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alpha val="85000"/>
                      </a:schemeClr>
                    </a:solidFill>
                  </a:tcPr>
                </a:tc>
              </a:tr>
              <a:tr h="40481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216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Информатика</a:t>
                      </a:r>
                    </a:p>
                  </a:txBody>
                  <a:tcPr marT="45722" marB="45722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alpha val="85000"/>
                      </a:schemeClr>
                    </a:solidFill>
                  </a:tcPr>
                </a:tc>
              </a:tr>
              <a:tr h="40481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216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Иностранные языки</a:t>
                      </a:r>
                    </a:p>
                  </a:txBody>
                  <a:tcPr marT="45722" marB="45722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alpha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62550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10"/>
          <p:cNvSpPr>
            <a:spLocks noChangeArrowheads="1"/>
          </p:cNvSpPr>
          <p:nvPr/>
        </p:nvSpPr>
        <p:spPr bwMode="auto">
          <a:xfrm>
            <a:off x="0" y="1773238"/>
            <a:ext cx="9144000" cy="50831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>
              <a:solidFill>
                <a:schemeClr val="tx2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612576" y="161893"/>
            <a:ext cx="8101012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ru-RU" alt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Формы записи кратких ответов непосредственно в тексте КИМ </a:t>
            </a:r>
            <a:br>
              <a:rPr lang="ru-RU" alt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</a:br>
            <a:r>
              <a:rPr lang="ru-RU" alt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и в бланке ответов №1</a:t>
            </a:r>
          </a:p>
        </p:txBody>
      </p:sp>
      <p:graphicFrame>
        <p:nvGraphicFramePr>
          <p:cNvPr id="6" name="Group 41"/>
          <p:cNvGraphicFramePr>
            <a:graphicFrameLocks/>
          </p:cNvGraphicFramePr>
          <p:nvPr/>
        </p:nvGraphicFramePr>
        <p:xfrm>
          <a:off x="0" y="1854200"/>
          <a:ext cx="9144000" cy="4967288"/>
        </p:xfrm>
        <a:graphic>
          <a:graphicData uri="http://schemas.openxmlformats.org/drawingml/2006/table">
            <a:tbl>
              <a:tblPr/>
              <a:tblGrid>
                <a:gridCol w="4123612"/>
                <a:gridCol w="5020388"/>
              </a:tblGrid>
              <a:tr h="828378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9525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Задание с записью ответа </a:t>
                      </a:r>
                    </a:p>
                    <a:p>
                      <a:pPr marL="9525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в виде одной цифры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6907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9525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Задание с записью ответа </a:t>
                      </a:r>
                    </a:p>
                    <a:p>
                      <a:pPr marL="9525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в виде последовательности цифр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8883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9525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Задания на установление соответствия элементов двух множеств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9056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9525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Задание с записью ответа </a:t>
                      </a:r>
                    </a:p>
                    <a:p>
                      <a:pPr marL="9525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в виде слова / словосочетания, числа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4064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ru-RU" altLang="ru-RU" sz="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17780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Запись в бланк №1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7432" name="Picture 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916113"/>
            <a:ext cx="1655762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7433" name="Picture 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5" y="2708275"/>
            <a:ext cx="4138613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743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5087938"/>
            <a:ext cx="4729162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25" y="3760788"/>
            <a:ext cx="3760788" cy="9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6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350" y="6035675"/>
            <a:ext cx="48387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34038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179388" y="1668463"/>
            <a:ext cx="8785225" cy="4929187"/>
          </a:xfrm>
        </p:spPr>
        <p:txBody>
          <a:bodyPr/>
          <a:lstStyle/>
          <a:p>
            <a:pPr marL="395288" indent="-395288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altLang="ru-RU" sz="2800" dirty="0" smtClean="0">
                <a:solidFill>
                  <a:schemeClr val="tx1"/>
                </a:solidFill>
              </a:rPr>
              <a:t>Обеспечение содержательной </a:t>
            </a:r>
            <a:r>
              <a:rPr lang="ru-RU" altLang="ru-RU" sz="2800" dirty="0" err="1" smtClean="0">
                <a:solidFill>
                  <a:schemeClr val="tx1"/>
                </a:solidFill>
              </a:rPr>
              <a:t>валидности</a:t>
            </a:r>
            <a:r>
              <a:rPr lang="ru-RU" altLang="ru-RU" sz="2800" dirty="0" smtClean="0">
                <a:solidFill>
                  <a:schemeClr val="tx1"/>
                </a:solidFill>
              </a:rPr>
              <a:t> КИМ путем оптимального сочетания различных типов заданий </a:t>
            </a:r>
          </a:p>
          <a:p>
            <a:pPr marL="395288" indent="-395288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altLang="ru-RU" sz="2800" dirty="0" smtClean="0">
                <a:solidFill>
                  <a:schemeClr val="tx1"/>
                </a:solidFill>
              </a:rPr>
              <a:t>Соблюдение условия сопоставимости </a:t>
            </a:r>
            <a:br>
              <a:rPr lang="ru-RU" altLang="ru-RU" sz="2800" dirty="0" smtClean="0">
                <a:solidFill>
                  <a:schemeClr val="tx1"/>
                </a:solidFill>
              </a:rPr>
            </a:br>
            <a:r>
              <a:rPr lang="ru-RU" altLang="ru-RU" sz="2800" dirty="0" smtClean="0">
                <a:solidFill>
                  <a:schemeClr val="tx1"/>
                </a:solidFill>
              </a:rPr>
              <a:t>результатов ЕГЭ по годам</a:t>
            </a:r>
          </a:p>
          <a:p>
            <a:pPr marL="395288" indent="-395288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altLang="ru-RU" sz="2800" dirty="0" smtClean="0">
                <a:solidFill>
                  <a:schemeClr val="tx1"/>
                </a:solidFill>
              </a:rPr>
              <a:t>Более осознанный подход к выполнению всех заданий КИМ с опорой на инструкцию по выполнению задания/части КИМ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540568" y="332656"/>
            <a:ext cx="774065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ru-RU" alt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Ожидаемый результат</a:t>
            </a:r>
          </a:p>
        </p:txBody>
      </p:sp>
    </p:spTree>
    <p:extLst>
      <p:ext uri="{BB962C8B-B14F-4D97-AF65-F5344CB8AC3E}">
        <p14:creationId xmlns:p14="http://schemas.microsoft.com/office/powerpoint/2010/main" val="7713223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692696"/>
            <a:ext cx="8820472" cy="1008062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/>
            </a:r>
            <a:br>
              <a:rPr lang="ru-RU" alt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</a:br>
            <a:r>
              <a:rPr lang="ru-RU" alt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Открытый </a:t>
            </a:r>
            <a:r>
              <a:rPr lang="ru-RU" alt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Банк </a:t>
            </a:r>
            <a:r>
              <a:rPr lang="ru-RU" alt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заданий</a:t>
            </a:r>
            <a:r>
              <a:rPr lang="ru-RU" alt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ЕГЭ/ОГЭ.</a:t>
            </a:r>
            <a:r>
              <a:rPr lang="ru-RU" alt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/>
            </a:r>
            <a:br>
              <a:rPr lang="ru-RU" alt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</a:br>
            <a:r>
              <a:rPr lang="ru-RU" alt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Задачи: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84313"/>
            <a:ext cx="9144000" cy="5184775"/>
          </a:xfrm>
        </p:spPr>
        <p:txBody>
          <a:bodyPr/>
          <a:lstStyle/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ru-RU" altLang="ru-RU" sz="2400" dirty="0" smtClean="0">
                <a:solidFill>
                  <a:schemeClr val="tx1"/>
                </a:solidFill>
              </a:rPr>
              <a:t>Обновление заданий в Открытом Банке</a:t>
            </a:r>
            <a:r>
              <a:rPr lang="ru-RU" altLang="ru-RU" sz="2400" dirty="0">
                <a:solidFill>
                  <a:schemeClr val="tx1"/>
                </a:solidFill>
              </a:rPr>
              <a:t> </a:t>
            </a:r>
            <a:r>
              <a:rPr lang="ru-RU" altLang="ru-RU" sz="2400" dirty="0" smtClean="0">
                <a:solidFill>
                  <a:schemeClr val="tx1"/>
                </a:solidFill>
              </a:rPr>
              <a:t>в соответствии с новой структурой КИМ ЕГЭ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  <a:defRPr/>
            </a:pPr>
            <a:r>
              <a:rPr lang="ru-RU" altLang="ru-RU" sz="2000" dirty="0" smtClean="0">
                <a:solidFill>
                  <a:schemeClr val="tx1"/>
                </a:solidFill>
              </a:rPr>
              <a:t>Срок проведения работ: ноябрь 2014 г. – февраль 2015 г. </a:t>
            </a:r>
            <a:endParaRPr lang="ru-RU" altLang="ru-RU" sz="2400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ru-RU" altLang="ru-RU" sz="2400" dirty="0" smtClean="0">
                <a:solidFill>
                  <a:schemeClr val="tx1"/>
                </a:solidFill>
              </a:rPr>
              <a:t>Пополнение новыми заданиями:</a:t>
            </a:r>
          </a:p>
          <a:p>
            <a:pPr lvl="1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sz="2400" dirty="0" smtClean="0">
                <a:solidFill>
                  <a:schemeClr val="tx1"/>
                </a:solidFill>
              </a:rPr>
              <a:t>Математика базового уровня (не менее 2000 заданий)</a:t>
            </a:r>
          </a:p>
          <a:p>
            <a:pPr marL="457200" lvl="1" indent="0" eaLnBrk="1" hangingPunct="1">
              <a:spcBef>
                <a:spcPts val="0"/>
              </a:spcBef>
              <a:buFontTx/>
              <a:buNone/>
              <a:defRPr/>
            </a:pPr>
            <a:r>
              <a:rPr lang="ru-RU" altLang="ru-RU" sz="2000" dirty="0" smtClean="0">
                <a:solidFill>
                  <a:schemeClr val="tx1"/>
                </a:solidFill>
              </a:rPr>
              <a:t>Срок проведения работ: октябрь 2014 г. – январь 2015 г.</a:t>
            </a:r>
          </a:p>
          <a:p>
            <a:pPr lvl="1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sz="2400" dirty="0" smtClean="0">
                <a:solidFill>
                  <a:schemeClr val="tx1"/>
                </a:solidFill>
              </a:rPr>
              <a:t>Задания по всем предметам , в </a:t>
            </a:r>
            <a:r>
              <a:rPr lang="ru-RU" altLang="ru-RU" sz="2400" dirty="0" err="1" smtClean="0">
                <a:solidFill>
                  <a:schemeClr val="tx1"/>
                </a:solidFill>
              </a:rPr>
              <a:t>т.ч</a:t>
            </a:r>
            <a:r>
              <a:rPr lang="ru-RU" altLang="ru-RU" sz="2400" dirty="0" smtClean="0">
                <a:solidFill>
                  <a:schemeClr val="tx1"/>
                </a:solidFill>
              </a:rPr>
              <a:t>.  включаемые в варианты КИМ – 2015 года</a:t>
            </a:r>
          </a:p>
          <a:p>
            <a:pPr marL="457200" lvl="1" indent="0" eaLnBrk="1" hangingPunct="1">
              <a:spcBef>
                <a:spcPts val="0"/>
              </a:spcBef>
              <a:buFontTx/>
              <a:buNone/>
              <a:defRPr/>
            </a:pPr>
            <a:r>
              <a:rPr lang="ru-RU" altLang="ru-RU" sz="2000" dirty="0" smtClean="0">
                <a:solidFill>
                  <a:schemeClr val="tx1"/>
                </a:solidFill>
              </a:rPr>
              <a:t>Срок проведения работ: ноябрь 2014 г. – март 2015 г.</a:t>
            </a:r>
            <a:endParaRPr lang="ru-RU" altLang="ru-RU" sz="2400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ru-RU" altLang="ru-RU" sz="2400" dirty="0" smtClean="0">
                <a:solidFill>
                  <a:schemeClr val="tx1"/>
                </a:solidFill>
              </a:rPr>
              <a:t>Обновление и пополнение новыми заданиями Открытого Банка заданий ОГЭ по всем учебным предметам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  <a:defRPr/>
            </a:pPr>
            <a:r>
              <a:rPr lang="ru-RU" altLang="ru-RU" sz="2000" dirty="0">
                <a:solidFill>
                  <a:schemeClr val="tx1"/>
                </a:solidFill>
              </a:rPr>
              <a:t> </a:t>
            </a:r>
            <a:r>
              <a:rPr lang="ru-RU" altLang="ru-RU" sz="2000" dirty="0" smtClean="0">
                <a:solidFill>
                  <a:schemeClr val="tx1"/>
                </a:solidFill>
              </a:rPr>
              <a:t>    Срок проведения работ: декабрь 2014 года – март 2015 г.</a:t>
            </a:r>
          </a:p>
          <a:p>
            <a:pPr eaLnBrk="1" hangingPunct="1">
              <a:spcBef>
                <a:spcPts val="1800"/>
              </a:spcBef>
              <a:buFontTx/>
              <a:buChar char="-"/>
              <a:defRPr/>
            </a:pPr>
            <a:endParaRPr lang="ru-RU" altLang="ru-RU" sz="2100" dirty="0" smtClean="0"/>
          </a:p>
        </p:txBody>
      </p:sp>
    </p:spTree>
    <p:extLst>
      <p:ext uri="{BB962C8B-B14F-4D97-AF65-F5344CB8AC3E}">
        <p14:creationId xmlns:p14="http://schemas.microsoft.com/office/powerpoint/2010/main" val="4076372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187485" y="2660713"/>
            <a:ext cx="288925" cy="61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76375" y="454279"/>
            <a:ext cx="7488238" cy="43088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b="1" dirty="0" smtClean="0">
                <a:solidFill>
                  <a:srgbClr val="2E3192"/>
                </a:solidFill>
                <a:latin typeface="Cambria" pitchFamily="18" charset="0"/>
              </a:rPr>
              <a:t>Расписание ГИА и сроки выбора предметов</a:t>
            </a:r>
            <a:endParaRPr lang="ru-RU" sz="2200" b="1" dirty="0">
              <a:solidFill>
                <a:srgbClr val="2E3192"/>
              </a:solidFill>
              <a:latin typeface="Cambr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21931" y="2278295"/>
            <a:ext cx="306388" cy="14393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1" y="3597044"/>
            <a:ext cx="6763929" cy="984109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just">
              <a:lnSpc>
                <a:spcPct val="150000"/>
              </a:lnSpc>
              <a:defRPr/>
            </a:pPr>
            <a:r>
              <a:rPr lang="ru-RU" sz="1400" b="1" u="sng" dirty="0" smtClean="0">
                <a:solidFill>
                  <a:srgbClr val="2E3192"/>
                </a:solidFill>
                <a:latin typeface="Cambria" pitchFamily="18" charset="0"/>
              </a:rPr>
              <a:t>март - апрель 2015</a:t>
            </a:r>
          </a:p>
          <a:p>
            <a:pPr algn="just">
              <a:defRPr/>
            </a:pPr>
            <a:r>
              <a:rPr lang="ru-RU" sz="1400" dirty="0" smtClean="0">
                <a:solidFill>
                  <a:srgbClr val="2E3192"/>
                </a:solidFill>
                <a:latin typeface="Cambria" pitchFamily="18" charset="0"/>
              </a:rPr>
              <a:t>для имеющих допуск педагогического совета</a:t>
            </a:r>
          </a:p>
          <a:p>
            <a:pPr algn="just">
              <a:defRPr/>
            </a:pPr>
            <a:r>
              <a:rPr lang="ru-RU" sz="1400" b="1" dirty="0" smtClean="0">
                <a:solidFill>
                  <a:srgbClr val="C00000"/>
                </a:solidFill>
                <a:latin typeface="Cambria" pitchFamily="18" charset="0"/>
              </a:rPr>
              <a:t>русский язык </a:t>
            </a:r>
            <a:r>
              <a:rPr lang="ru-RU" sz="1400" dirty="0" smtClean="0">
                <a:solidFill>
                  <a:srgbClr val="2E3192"/>
                </a:solidFill>
                <a:latin typeface="Cambria" pitchFamily="18" charset="0"/>
              </a:rPr>
              <a:t>– для освоивших программу и имеющих положительные оценки за 10 класс</a:t>
            </a:r>
            <a:endParaRPr lang="ru-RU" sz="1400" dirty="0">
              <a:solidFill>
                <a:srgbClr val="2E3192"/>
              </a:solidFill>
              <a:latin typeface="Cambr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1880396"/>
            <a:ext cx="6763929" cy="1080119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just">
              <a:defRPr/>
            </a:pPr>
            <a:r>
              <a:rPr lang="ru-RU" sz="1400" b="1" u="sng" dirty="0" smtClean="0">
                <a:solidFill>
                  <a:srgbClr val="2E3192"/>
                </a:solidFill>
                <a:latin typeface="Cambria" pitchFamily="18" charset="0"/>
              </a:rPr>
              <a:t>февраль 2015 года </a:t>
            </a:r>
            <a:r>
              <a:rPr lang="ru-RU" sz="1400" b="1" dirty="0" smtClean="0">
                <a:solidFill>
                  <a:srgbClr val="2E3192"/>
                </a:solidFill>
                <a:latin typeface="Cambria" pitchFamily="18" charset="0"/>
              </a:rPr>
              <a:t>(русский язык, география)</a:t>
            </a:r>
            <a:r>
              <a:rPr lang="ru-RU" sz="1400" dirty="0" smtClean="0">
                <a:solidFill>
                  <a:srgbClr val="2E3192"/>
                </a:solidFill>
                <a:latin typeface="Cambria" pitchFamily="18" charset="0"/>
              </a:rPr>
              <a:t>.</a:t>
            </a:r>
          </a:p>
          <a:p>
            <a:pPr algn="just">
              <a:defRPr/>
            </a:pPr>
            <a:r>
              <a:rPr lang="ru-RU" sz="1400" dirty="0" smtClean="0">
                <a:solidFill>
                  <a:srgbClr val="2E3192"/>
                </a:solidFill>
                <a:latin typeface="Cambria" pitchFamily="18" charset="0"/>
              </a:rPr>
              <a:t>выпускники прошлых лет</a:t>
            </a:r>
          </a:p>
          <a:p>
            <a:pPr algn="just">
              <a:defRPr/>
            </a:pPr>
            <a:r>
              <a:rPr lang="ru-RU" sz="1400" dirty="0" smtClean="0">
                <a:solidFill>
                  <a:srgbClr val="2E3192"/>
                </a:solidFill>
                <a:latin typeface="Cambria" pitchFamily="18" charset="0"/>
              </a:rPr>
              <a:t>имеющих неудовлетворительный результат в прошлые годы</a:t>
            </a:r>
          </a:p>
          <a:p>
            <a:pPr algn="just">
              <a:defRPr/>
            </a:pPr>
            <a:endParaRPr lang="ru-RU" sz="1400" dirty="0">
              <a:solidFill>
                <a:srgbClr val="2E3192"/>
              </a:solidFill>
              <a:latin typeface="Cambria" pitchFamily="18" charset="0"/>
            </a:endParaRPr>
          </a:p>
          <a:p>
            <a:pPr algn="just">
              <a:defRPr/>
            </a:pPr>
            <a:r>
              <a:rPr lang="ru-RU" sz="1400" b="1" dirty="0" smtClean="0">
                <a:solidFill>
                  <a:srgbClr val="C00000"/>
                </a:solidFill>
                <a:latin typeface="Cambria" pitchFamily="18" charset="0"/>
              </a:rPr>
              <a:t>регистрация до 01.12.2014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79511" y="4890421"/>
            <a:ext cx="6763929" cy="672075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just">
              <a:defRPr/>
            </a:pPr>
            <a:r>
              <a:rPr lang="ru-RU" sz="1400" b="1" u="sng" dirty="0" smtClean="0">
                <a:solidFill>
                  <a:srgbClr val="2E3192"/>
                </a:solidFill>
                <a:latin typeface="Cambria" pitchFamily="18" charset="0"/>
              </a:rPr>
              <a:t>май-июнь 2015 года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5871764"/>
            <a:ext cx="6763929" cy="768085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just">
              <a:defRPr/>
            </a:pPr>
            <a:r>
              <a:rPr lang="ru-RU" sz="1400" b="1" u="sng" dirty="0" smtClean="0">
                <a:solidFill>
                  <a:srgbClr val="2E3192"/>
                </a:solidFill>
                <a:latin typeface="Cambria" pitchFamily="18" charset="0"/>
              </a:rPr>
              <a:t>сентябрь  2015 года </a:t>
            </a:r>
            <a:r>
              <a:rPr lang="ru-RU" sz="1400" b="1" dirty="0" smtClean="0">
                <a:solidFill>
                  <a:srgbClr val="2E3192"/>
                </a:solidFill>
                <a:latin typeface="Cambria" pitchFamily="18" charset="0"/>
              </a:rPr>
              <a:t> - в специализированных центрах</a:t>
            </a:r>
          </a:p>
          <a:p>
            <a:pPr algn="just">
              <a:defRPr/>
            </a:pPr>
            <a:r>
              <a:rPr lang="ru-RU" sz="1400" dirty="0" smtClean="0">
                <a:solidFill>
                  <a:srgbClr val="2E3192"/>
                </a:solidFill>
                <a:latin typeface="Cambria" pitchFamily="18" charset="0"/>
              </a:rPr>
              <a:t>пересдача неудовлетворительных результатов</a:t>
            </a:r>
          </a:p>
          <a:p>
            <a:pPr algn="just">
              <a:defRPr/>
            </a:pPr>
            <a:r>
              <a:rPr lang="ru-RU" sz="1400" dirty="0">
                <a:solidFill>
                  <a:srgbClr val="2E3192"/>
                </a:solidFill>
                <a:latin typeface="Cambria" pitchFamily="18" charset="0"/>
              </a:rPr>
              <a:t>р</a:t>
            </a:r>
            <a:r>
              <a:rPr lang="ru-RU" sz="1400" dirty="0" smtClean="0">
                <a:solidFill>
                  <a:srgbClr val="2E3192"/>
                </a:solidFill>
                <a:latin typeface="Cambria" pitchFamily="18" charset="0"/>
              </a:rPr>
              <a:t>егистрация в августе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41205" y="3284984"/>
            <a:ext cx="3850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sz="1400" b="1" u="sng" dirty="0" smtClean="0">
                <a:solidFill>
                  <a:srgbClr val="C00000"/>
                </a:solidFill>
                <a:latin typeface="Cambria" pitchFamily="18" charset="0"/>
              </a:rPr>
              <a:t>регистрация </a:t>
            </a:r>
            <a:r>
              <a:rPr lang="ru-RU" sz="1400" b="1" u="sng" dirty="0">
                <a:solidFill>
                  <a:srgbClr val="C00000"/>
                </a:solidFill>
                <a:latin typeface="Cambria" pitchFamily="18" charset="0"/>
              </a:rPr>
              <a:t>до </a:t>
            </a:r>
            <a:r>
              <a:rPr lang="ru-RU" sz="1400" b="1" u="sng" dirty="0" smtClean="0">
                <a:solidFill>
                  <a:srgbClr val="C00000"/>
                </a:solidFill>
                <a:latin typeface="Cambria" pitchFamily="18" charset="0"/>
              </a:rPr>
              <a:t>01.02.2015:</a:t>
            </a:r>
            <a:endParaRPr lang="ru-RU" sz="1400" b="1" u="sng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5776" y="1142366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rgbClr val="C00000"/>
                </a:solidFill>
                <a:latin typeface="Cambria" pitchFamily="18" charset="0"/>
              </a:rPr>
              <a:t>Предварительный опрос по выбору предметов к 01.12.2014</a:t>
            </a:r>
          </a:p>
        </p:txBody>
      </p:sp>
    </p:spTree>
    <p:extLst>
      <p:ext uri="{BB962C8B-B14F-4D97-AF65-F5344CB8AC3E}">
        <p14:creationId xmlns:p14="http://schemas.microsoft.com/office/powerpoint/2010/main" val="276207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187485" y="2932234"/>
            <a:ext cx="288925" cy="61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919" y="241321"/>
            <a:ext cx="6578305" cy="76944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b="1" dirty="0">
                <a:solidFill>
                  <a:srgbClr val="2E3192"/>
                </a:solidFill>
                <a:latin typeface="Cambria" pitchFamily="18" charset="0"/>
              </a:rPr>
              <a:t>Изменения в нормативных правовых актах по </a:t>
            </a:r>
            <a:r>
              <a:rPr lang="ru-RU" sz="2200" b="1" dirty="0" smtClean="0">
                <a:solidFill>
                  <a:srgbClr val="2E3192"/>
                </a:solidFill>
                <a:latin typeface="Cambria" pitchFamily="18" charset="0"/>
              </a:rPr>
              <a:t>ГИА-11</a:t>
            </a:r>
            <a:endParaRPr lang="ru-RU" sz="2200" b="1" dirty="0">
              <a:solidFill>
                <a:srgbClr val="2E3192"/>
              </a:solidFill>
              <a:latin typeface="Cambria" pitchFamily="18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716016" y="-3491869"/>
            <a:ext cx="5976664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5219" y="1916832"/>
            <a:ext cx="3790823" cy="648072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Итоговое сочинение (изложение) как допуск к ГИА-11, </a:t>
            </a:r>
            <a:r>
              <a:rPr lang="ru-RU" sz="14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новые категории участников</a:t>
            </a:r>
            <a:endParaRPr lang="ru-RU" sz="1400" b="1" dirty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5219" y="3429000"/>
            <a:ext cx="3790823" cy="512310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Раздел «Говорение» в ЕГЭ по иностранным языкам </a:t>
            </a:r>
            <a:r>
              <a:rPr lang="ru-RU" sz="14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на добровольной основе</a:t>
            </a:r>
            <a:endParaRPr lang="ru-RU" sz="1400" b="1" dirty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1916832"/>
            <a:ext cx="3790823" cy="864096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Cambria" panose="02040503050406030204" pitchFamily="18" charset="0"/>
              </a:rPr>
              <a:t>Пересдача по выборному предмету на любом этапе проведения экзаменов не более 1 раза в год </a:t>
            </a:r>
            <a:r>
              <a:rPr lang="ru-RU" sz="1400" b="1" dirty="0" smtClean="0">
                <a:latin typeface="Cambria" panose="02040503050406030204" pitchFamily="18" charset="0"/>
              </a:rPr>
              <a:t>не ранее сентября</a:t>
            </a:r>
            <a:endParaRPr lang="ru-RU" sz="1400" b="1" dirty="0">
              <a:latin typeface="Cambria" panose="020405030504060302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61925" y="3501007"/>
            <a:ext cx="3790823" cy="880606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Сроки подачи заявление на участие в ЕГЭ (для участия ЕГЭ в феврале – до 1 декабря;</a:t>
            </a:r>
          </a:p>
          <a:p>
            <a:pPr>
              <a:spcBef>
                <a:spcPct val="0"/>
              </a:spcBef>
            </a:pPr>
            <a:r>
              <a:rPr lang="ru-RU" sz="14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для участия в другие сроки – до 1 февраля)</a:t>
            </a:r>
            <a:endParaRPr lang="ru-RU" sz="1400" dirty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93148" y="2636911"/>
            <a:ext cx="3790823" cy="720080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Разделение ЕГЭ по </a:t>
            </a:r>
            <a:r>
              <a:rPr lang="ru-RU" sz="14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математике на базовый и профильный уровни </a:t>
            </a:r>
            <a:endParaRPr lang="ru-RU" sz="1400" b="1" dirty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156242" y="1196752"/>
            <a:ext cx="2975531" cy="602974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/>
                <a:ea typeface="Calibri"/>
              </a:rPr>
              <a:t>Основные изменения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05219" y="4029067"/>
            <a:ext cx="3790823" cy="768084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Утверждение председателя ГЭК и </a:t>
            </a:r>
            <a:r>
              <a:rPr lang="ru-RU" sz="14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заместителя председателя ГЭК </a:t>
            </a:r>
            <a:r>
              <a:rPr lang="ru-RU" sz="1400" dirty="0" err="1" smtClean="0">
                <a:solidFill>
                  <a:srgbClr val="2E3192"/>
                </a:solidFill>
                <a:latin typeface="Cambria" panose="02040503050406030204" pitchFamily="18" charset="0"/>
              </a:rPr>
              <a:t>Рособрнадзором</a:t>
            </a:r>
            <a:endParaRPr lang="ru-RU" sz="1400" dirty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661924" y="4509119"/>
            <a:ext cx="3790823" cy="768084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Определение </a:t>
            </a:r>
            <a:r>
              <a:rPr lang="ru-RU" sz="14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места для личных вещей участников ГИА в здании </a:t>
            </a:r>
            <a:r>
              <a:rPr lang="ru-RU" sz="14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(комплексе зданий), где расположен ППЭ</a:t>
            </a:r>
            <a:endParaRPr lang="ru-RU" sz="1400" dirty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93731" y="4893163"/>
            <a:ext cx="3790823" cy="768084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В день проведения экзаменов в ППЭ </a:t>
            </a:r>
            <a:r>
              <a:rPr lang="ru-RU" sz="14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по согласованию с ОИВ</a:t>
            </a:r>
            <a:r>
              <a:rPr lang="ru-RU" sz="14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 присутствуют</a:t>
            </a:r>
            <a:r>
              <a:rPr lang="ru-RU" sz="1400" dirty="0">
                <a:solidFill>
                  <a:srgbClr val="2E3192"/>
                </a:solidFill>
                <a:latin typeface="Cambria" panose="02040503050406030204" pitchFamily="18" charset="0"/>
              </a:rPr>
              <a:t> </a:t>
            </a:r>
            <a:r>
              <a:rPr lang="ru-RU" sz="14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сотрудники ЧОП и сотрудники полиции. </a:t>
            </a:r>
            <a:endParaRPr lang="ru-RU" sz="1400" dirty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81865" y="5805263"/>
            <a:ext cx="3790823" cy="720080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Изменение </a:t>
            </a:r>
            <a:r>
              <a:rPr lang="ru-RU" sz="14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сроков обработки бланков ЕГЭ </a:t>
            </a:r>
            <a:r>
              <a:rPr lang="ru-RU" sz="14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РЦОИ  по математике</a:t>
            </a:r>
            <a:endParaRPr lang="ru-RU" sz="1400" dirty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673911" y="2898034"/>
            <a:ext cx="3790823" cy="648072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Подготовка к открытию  </a:t>
            </a:r>
            <a:r>
              <a:rPr lang="ru-RU" sz="14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специализированных центров</a:t>
            </a:r>
            <a:endParaRPr lang="ru-RU" sz="1400" b="1" dirty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11127"/>
            <a:ext cx="8568952" cy="473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105025" y="2182284"/>
            <a:ext cx="306388" cy="143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5536" y="319940"/>
            <a:ext cx="7200900" cy="46166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2E3192"/>
                </a:solidFill>
                <a:latin typeface="Cambria" pitchFamily="18" charset="0"/>
              </a:rPr>
              <a:t>Специализированные центры в 2014 году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36368" y="4293130"/>
            <a:ext cx="10805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FF0000"/>
                </a:solidFill>
                <a:latin typeface="Cambria" panose="02040503050406030204" pitchFamily="18" charset="0"/>
              </a:rPr>
              <a:t>Сыктывкар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42258" y="5589240"/>
            <a:ext cx="10805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FF0000"/>
                </a:solidFill>
                <a:latin typeface="Cambria" panose="02040503050406030204" pitchFamily="18" charset="0"/>
              </a:rPr>
              <a:t>Пятигорск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17923" y="5935854"/>
            <a:ext cx="10805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FF0000"/>
                </a:solidFill>
                <a:latin typeface="Cambria" panose="02040503050406030204" pitchFamily="18" charset="0"/>
              </a:rPr>
              <a:t>Махачкала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51520" y="5589240"/>
            <a:ext cx="8645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FF0000"/>
                </a:solidFill>
                <a:latin typeface="Cambria" panose="02040503050406030204" pitchFamily="18" charset="0"/>
              </a:rPr>
              <a:t>Нальчик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95536" y="1362647"/>
            <a:ext cx="66384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2E3192"/>
                </a:solidFill>
                <a:latin typeface="Cambria" pitchFamily="18" charset="0"/>
              </a:rPr>
              <a:t>В 2014 году сформированы 4 независимых центра в республиках Коми, Дагестан и Кабардино-Балкарской, Ставропольском крае.</a:t>
            </a:r>
          </a:p>
        </p:txBody>
      </p:sp>
    </p:spTree>
    <p:extLst>
      <p:ext uri="{BB962C8B-B14F-4D97-AF65-F5344CB8AC3E}">
        <p14:creationId xmlns:p14="http://schemas.microsoft.com/office/powerpoint/2010/main" val="378838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187485" y="2660706"/>
            <a:ext cx="288925" cy="61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76375" y="454273"/>
            <a:ext cx="7488238" cy="43088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b="1" dirty="0">
                <a:solidFill>
                  <a:srgbClr val="2E3192"/>
                </a:solidFill>
                <a:latin typeface="Cambria" pitchFamily="18" charset="0"/>
              </a:rPr>
              <a:t>Безопасность ЕГЭ-2015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361386"/>
            <a:ext cx="69520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sz="1400" dirty="0">
                <a:solidFill>
                  <a:srgbClr val="FF0000"/>
                </a:solidFill>
                <a:latin typeface="Cambria" panose="02040503050406030204" pitchFamily="18" charset="0"/>
              </a:rPr>
              <a:t>(Раздел VI. п. 34. Приказа </a:t>
            </a:r>
            <a:r>
              <a:rPr lang="ru-RU" sz="1400" dirty="0" err="1">
                <a:solidFill>
                  <a:srgbClr val="FF0000"/>
                </a:solidFill>
                <a:latin typeface="Cambria" panose="02040503050406030204" pitchFamily="18" charset="0"/>
              </a:rPr>
              <a:t>Минобрнауки</a:t>
            </a:r>
            <a:r>
              <a:rPr lang="ru-RU" sz="1400" dirty="0">
                <a:solidFill>
                  <a:srgbClr val="FF0000"/>
                </a:solidFill>
                <a:latin typeface="Cambria" panose="02040503050406030204" pitchFamily="18" charset="0"/>
              </a:rPr>
              <a:t> России от 26.12.2013 N 1400)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80551" y="2445333"/>
            <a:ext cx="2591648" cy="307234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0"/>
              </a:spcBef>
            </a:pPr>
            <a:endParaRPr lang="ru-RU" sz="1400" dirty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1400" dirty="0">
                <a:solidFill>
                  <a:srgbClr val="2E3192"/>
                </a:solidFill>
                <a:latin typeface="Cambria" panose="02040503050406030204" pitchFamily="18" charset="0"/>
              </a:rPr>
              <a:t>Обеспечение информационной безопасности ЕГЭ и избежание утечек контрольно-измерительных материалов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75856" y="2284386"/>
            <a:ext cx="4717155" cy="864096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>
              <a:spcBef>
                <a:spcPct val="0"/>
              </a:spcBef>
            </a:pPr>
            <a:endParaRPr lang="ru-RU" sz="1400" dirty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1400" b="1" dirty="0">
                <a:solidFill>
                  <a:srgbClr val="2E3192"/>
                </a:solidFill>
                <a:latin typeface="Cambria" panose="02040503050406030204" pitchFamily="18" charset="0"/>
              </a:rPr>
              <a:t>Видеонаблюдение до 80% </a:t>
            </a:r>
            <a:r>
              <a:rPr lang="en-US" sz="1400" b="1" dirty="0">
                <a:solidFill>
                  <a:srgbClr val="2E3192"/>
                </a:solidFill>
                <a:latin typeface="Cambria" panose="02040503050406030204" pitchFamily="18" charset="0"/>
              </a:rPr>
              <a:t>on-line</a:t>
            </a:r>
            <a:endParaRPr lang="ru-RU" sz="1400" b="1" dirty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85991" y="3434168"/>
            <a:ext cx="4717155" cy="960107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ru-RU" sz="14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Печать КИМ в аудиториях ППЭ</a:t>
            </a:r>
            <a:endParaRPr lang="ru-RU" sz="1400" dirty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92018" y="4631479"/>
            <a:ext cx="4717155" cy="864096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ru-RU" sz="14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Адресная доставка </a:t>
            </a:r>
            <a:r>
              <a:rPr lang="ru-RU" sz="1400" dirty="0">
                <a:solidFill>
                  <a:srgbClr val="2E3192"/>
                </a:solidFill>
                <a:latin typeface="Cambria" panose="02040503050406030204" pitchFamily="18" charset="0"/>
              </a:rPr>
              <a:t>материалов </a:t>
            </a:r>
            <a:endParaRPr lang="ru-RU" sz="1400" dirty="0" smtClean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14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ФГУП </a:t>
            </a:r>
            <a:r>
              <a:rPr lang="ru-RU" sz="1400" dirty="0">
                <a:solidFill>
                  <a:srgbClr val="2E3192"/>
                </a:solidFill>
                <a:latin typeface="Cambria" panose="02040503050406030204" pitchFamily="18" charset="0"/>
              </a:rPr>
              <a:t>«Главный центр специальной связи»</a:t>
            </a:r>
          </a:p>
        </p:txBody>
      </p:sp>
      <p:sp>
        <p:nvSpPr>
          <p:cNvPr id="14" name="Стрелка вниз 13"/>
          <p:cNvSpPr/>
          <p:nvPr/>
        </p:nvSpPr>
        <p:spPr>
          <a:xfrm rot="16200000">
            <a:off x="2178995" y="3763728"/>
            <a:ext cx="1800200" cy="435550"/>
          </a:xfrm>
          <a:prstGeom prst="downArrow">
            <a:avLst/>
          </a:prstGeom>
          <a:gradFill>
            <a:gsLst>
              <a:gs pos="0">
                <a:sysClr val="window" lastClr="FFFFFF"/>
              </a:gs>
              <a:gs pos="100000">
                <a:srgbClr val="C00000">
                  <a:lumMod val="72000"/>
                  <a:lumOff val="28000"/>
                </a:srgbClr>
              </a:gs>
              <a:gs pos="100000">
                <a:srgbClr val="C00000"/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5400000" scaled="0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kern="0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37450" y="5877272"/>
            <a:ext cx="4968553" cy="698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ru-RU" sz="1400" b="1" dirty="0">
                <a:solidFill>
                  <a:srgbClr val="C00000"/>
                </a:solidFill>
                <a:latin typeface="Cambria" panose="02040503050406030204" pitchFamily="18" charset="0"/>
              </a:rPr>
              <a:t>Оптимизация сети ППЭ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ru-RU" sz="1400" b="1" dirty="0">
                <a:solidFill>
                  <a:srgbClr val="C00000"/>
                </a:solidFill>
                <a:latin typeface="Cambria" panose="02040503050406030204" pitchFamily="18" charset="0"/>
              </a:rPr>
              <a:t>Мониторинг РЦОИ</a:t>
            </a:r>
          </a:p>
        </p:txBody>
      </p:sp>
    </p:spTree>
    <p:extLst>
      <p:ext uri="{BB962C8B-B14F-4D97-AF65-F5344CB8AC3E}">
        <p14:creationId xmlns:p14="http://schemas.microsoft.com/office/powerpoint/2010/main" val="116522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3"/>
          <p:cNvSpPr txBox="1">
            <a:spLocks noChangeArrowheads="1"/>
          </p:cNvSpPr>
          <p:nvPr/>
        </p:nvSpPr>
        <p:spPr bwMode="auto">
          <a:xfrm>
            <a:off x="323850" y="928688"/>
            <a:ext cx="866775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Перекрестная проверка</a:t>
            </a:r>
          </a:p>
        </p:txBody>
      </p:sp>
      <p:pic>
        <p:nvPicPr>
          <p:cNvPr id="26" name="Picture 29" descr="http://book.uraic.ru/project/conf/txt/005/archvuz30_pril/012/bad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b="24433"/>
          <a:stretch>
            <a:fillRect/>
          </a:stretch>
        </p:blipFill>
        <p:spPr bwMode="auto">
          <a:xfrm>
            <a:off x="3000364" y="4643446"/>
            <a:ext cx="2196084" cy="2214554"/>
          </a:xfrm>
          <a:prstGeom prst="rect">
            <a:avLst/>
          </a:prstGeom>
          <a:noFill/>
        </p:spPr>
      </p:pic>
      <p:pic>
        <p:nvPicPr>
          <p:cNvPr id="27" name="Picture 27" descr="http://minleshoz.tatarstan.ru/file/5(134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p:blipFill>
        <p:spPr bwMode="auto">
          <a:xfrm>
            <a:off x="5715008" y="3857628"/>
            <a:ext cx="2285984" cy="1500398"/>
          </a:xfrm>
          <a:prstGeom prst="rect">
            <a:avLst/>
          </a:prstGeom>
          <a:noFill/>
        </p:spPr>
      </p:pic>
      <p:pic>
        <p:nvPicPr>
          <p:cNvPr id="28" name="Picture 25" descr="http://dic.academic.ru/pictures/wiki/files/55/700px-Russia_Moscow_oblast_locator_map.svg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-10000"/>
          </a:blip>
          <a:srcRect/>
          <a:stretch>
            <a:fillRect/>
          </a:stretch>
        </p:blipFill>
        <p:spPr bwMode="auto">
          <a:xfrm>
            <a:off x="1071538" y="3643314"/>
            <a:ext cx="2115082" cy="2000264"/>
          </a:xfrm>
          <a:prstGeom prst="rect">
            <a:avLst/>
          </a:prstGeom>
          <a:noFill/>
        </p:spPr>
      </p:pic>
      <p:sp>
        <p:nvSpPr>
          <p:cNvPr id="34822" name="Прямоугольник 28"/>
          <p:cNvSpPr>
            <a:spLocks noChangeArrowheads="1"/>
          </p:cNvSpPr>
          <p:nvPr/>
        </p:nvSpPr>
        <p:spPr bwMode="auto">
          <a:xfrm>
            <a:off x="0" y="1285875"/>
            <a:ext cx="8897938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52438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endParaRPr lang="ru-RU" sz="600" b="1">
              <a:latin typeface="Verdana" panose="020B0604030504040204" pitchFamily="34" charset="0"/>
            </a:endParaRPr>
          </a:p>
          <a:p>
            <a:pPr lvl="3" algn="just"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600" b="1">
                <a:latin typeface="Verdana" panose="020B0604030504040204" pitchFamily="34" charset="0"/>
              </a:rPr>
              <a:t>Обеспечение перекрестной проверки на всех этапах ЕГЭ</a:t>
            </a:r>
          </a:p>
          <a:p>
            <a:pPr lvl="3" algn="just" eaLnBrk="1" hangingPunct="1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1600" b="1">
                <a:latin typeface="Verdana" panose="020B0604030504040204" pitchFamily="34" charset="0"/>
              </a:rPr>
              <a:t>Регионы и объем работ определяется централизовано</a:t>
            </a:r>
          </a:p>
          <a:p>
            <a:pPr lvl="3" algn="just" eaLnBrk="1" hangingPunct="1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1600" b="1">
                <a:latin typeface="Verdana" panose="020B0604030504040204" pitchFamily="34" charset="0"/>
              </a:rPr>
              <a:t>До 30% работ будут направлены на перекрестную проверку</a:t>
            </a:r>
          </a:p>
        </p:txBody>
      </p:sp>
      <p:pic>
        <p:nvPicPr>
          <p:cNvPr id="34823" name="Picture 15" descr="http://21region.org/uploads/posts/2008-08/1220076460_user-256x25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4214813"/>
            <a:ext cx="5715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15" descr="http://21region.org/uploads/posts/2008-08/1220076460_user-256x25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4357688"/>
            <a:ext cx="5715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Picture 15" descr="http://21region.org/uploads/posts/2008-08/1220076460_user-256x25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4214813"/>
            <a:ext cx="5715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6" name="Picture 15" descr="http://21region.org/uploads/posts/2008-08/1220076460_user-256x25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4357688"/>
            <a:ext cx="5715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7" name="Picture 15" descr="http://21region.org/uploads/posts/2008-08/1220076460_user-256x25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5500688"/>
            <a:ext cx="5715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8" name="Picture 15" descr="http://21region.org/uploads/posts/2008-08/1220076460_user-256x25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5643563"/>
            <a:ext cx="5715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Овал 35"/>
          <p:cNvSpPr/>
          <p:nvPr/>
        </p:nvSpPr>
        <p:spPr>
          <a:xfrm>
            <a:off x="2286000" y="4500563"/>
            <a:ext cx="215900" cy="71437"/>
          </a:xfrm>
          <a:prstGeom prst="ellipse">
            <a:avLst/>
          </a:prstGeom>
          <a:solidFill>
            <a:srgbClr val="FFDDDD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6215063" y="4500563"/>
            <a:ext cx="215900" cy="71437"/>
          </a:xfrm>
          <a:prstGeom prst="ellipse">
            <a:avLst/>
          </a:prstGeom>
          <a:solidFill>
            <a:srgbClr val="FFDDDD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Дуга 37"/>
          <p:cNvSpPr/>
          <p:nvPr/>
        </p:nvSpPr>
        <p:spPr>
          <a:xfrm>
            <a:off x="2428875" y="3929063"/>
            <a:ext cx="3929063" cy="1643062"/>
          </a:xfrm>
          <a:prstGeom prst="arc">
            <a:avLst>
              <a:gd name="adj1" fmla="val 11152640"/>
              <a:gd name="adj2" fmla="val 21283404"/>
            </a:avLst>
          </a:prstGeom>
          <a:ln w="28575">
            <a:solidFill>
              <a:schemeClr val="tx1"/>
            </a:solidFill>
            <a:prstDash val="lg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6072188" y="4643438"/>
            <a:ext cx="215900" cy="71437"/>
          </a:xfrm>
          <a:prstGeom prst="ellipse">
            <a:avLst/>
          </a:prstGeom>
          <a:solidFill>
            <a:srgbClr val="FFDDDD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4240213" y="5557838"/>
            <a:ext cx="214312" cy="71437"/>
          </a:xfrm>
          <a:prstGeom prst="ellipse">
            <a:avLst/>
          </a:prstGeom>
          <a:solidFill>
            <a:srgbClr val="FFDDDD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3778250" y="5540375"/>
            <a:ext cx="214313" cy="71438"/>
          </a:xfrm>
          <a:prstGeom prst="ellipse">
            <a:avLst/>
          </a:prstGeom>
          <a:solidFill>
            <a:srgbClr val="FFDDDD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2" name="Дуга 41"/>
          <p:cNvSpPr/>
          <p:nvPr/>
        </p:nvSpPr>
        <p:spPr>
          <a:xfrm rot="19545078">
            <a:off x="4178300" y="4794250"/>
            <a:ext cx="2122488" cy="744538"/>
          </a:xfrm>
          <a:prstGeom prst="arc">
            <a:avLst>
              <a:gd name="adj1" fmla="val 11506111"/>
              <a:gd name="adj2" fmla="val 372596"/>
            </a:avLst>
          </a:prstGeom>
          <a:ln w="28575">
            <a:solidFill>
              <a:schemeClr val="tx1"/>
            </a:solidFill>
            <a:prstDash val="lg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2211388" y="4692650"/>
            <a:ext cx="215900" cy="71438"/>
          </a:xfrm>
          <a:prstGeom prst="ellipse">
            <a:avLst/>
          </a:prstGeom>
          <a:solidFill>
            <a:srgbClr val="FFDDDD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Дуга 43"/>
          <p:cNvSpPr/>
          <p:nvPr/>
        </p:nvSpPr>
        <p:spPr>
          <a:xfrm rot="1348989">
            <a:off x="2116138" y="4743450"/>
            <a:ext cx="1839912" cy="971550"/>
          </a:xfrm>
          <a:prstGeom prst="arc">
            <a:avLst>
              <a:gd name="adj1" fmla="val 11506111"/>
              <a:gd name="adj2" fmla="val 0"/>
            </a:avLst>
          </a:prstGeom>
          <a:ln w="28575">
            <a:solidFill>
              <a:schemeClr val="tx1"/>
            </a:solidFill>
            <a:prstDash val="lg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35078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410966" y="2660665"/>
            <a:ext cx="288925" cy="61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76375" y="454231"/>
            <a:ext cx="7488238" cy="43088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b="1" dirty="0">
                <a:solidFill>
                  <a:srgbClr val="2E3192"/>
                </a:solidFill>
                <a:latin typeface="Cambria" pitchFamily="18" charset="0"/>
              </a:rPr>
              <a:t>Ситуационно-информационный центр 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209203" y="4965171"/>
            <a:ext cx="8641085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90793" y="1272742"/>
            <a:ext cx="6149559" cy="156966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2E3192"/>
                </a:solidFill>
                <a:latin typeface="Cambria" pitchFamily="18" charset="0"/>
              </a:rPr>
              <a:t>Круглогодичная </a:t>
            </a:r>
            <a:r>
              <a:rPr lang="ru-RU" sz="1600" b="1" dirty="0" smtClean="0">
                <a:solidFill>
                  <a:srgbClr val="2E3192"/>
                </a:solidFill>
                <a:latin typeface="Cambria" pitchFamily="18" charset="0"/>
              </a:rPr>
              <a:t>работа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 smtClean="0">
                <a:solidFill>
                  <a:srgbClr val="2E3192"/>
                </a:solidFill>
                <a:latin typeface="Cambria" pitchFamily="18" charset="0"/>
              </a:rPr>
              <a:t>Видеотрансляции процедур ОКО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 smtClean="0">
                <a:solidFill>
                  <a:srgbClr val="2E3192"/>
                </a:solidFill>
                <a:latin typeface="Cambria" pitchFamily="18" charset="0"/>
              </a:rPr>
              <a:t>Проведение пресс-конференций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 smtClean="0">
                <a:solidFill>
                  <a:srgbClr val="2E3192"/>
                </a:solidFill>
                <a:latin typeface="Cambria" pitchFamily="18" charset="0"/>
              </a:rPr>
              <a:t>Презентация новых технологических решений</a:t>
            </a:r>
            <a:endParaRPr lang="ru-RU" sz="1600" b="1" dirty="0">
              <a:solidFill>
                <a:srgbClr val="2E3192"/>
              </a:solidFill>
              <a:latin typeface="Cambria" pitchFamily="18" charset="0"/>
            </a:endParaRPr>
          </a:p>
        </p:txBody>
      </p:sp>
      <p:pic>
        <p:nvPicPr>
          <p:cNvPr id="1028" name="Picture 4" descr="http://i.ytimg.com/vi/7CVAkPb-Q18/maxresdefau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780928"/>
            <a:ext cx="6840041" cy="384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27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159" y="160886"/>
            <a:ext cx="7726327" cy="95410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 smtClean="0">
                <a:ln w="10541" cmpd="sng">
                  <a:solidFill>
                    <a:srgbClr val="333399"/>
                  </a:solidFill>
                  <a:prstDash val="solid"/>
                </a:ln>
                <a:solidFill>
                  <a:srgbClr val="002060"/>
                </a:solidFill>
                <a:latin typeface="Cambria" pitchFamily="18" charset="0"/>
              </a:rPr>
              <a:t>Формирование состава временного коллектива для проведения ГИА</a:t>
            </a:r>
            <a:endParaRPr lang="ru-RU" sz="2800" b="1" dirty="0">
              <a:ln w="10541" cmpd="sng">
                <a:solidFill>
                  <a:srgbClr val="333399"/>
                </a:solidFill>
                <a:prstDash val="solid"/>
              </a:ln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6" name="Picture 283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0" t="23864" r="14481" b="17938"/>
          <a:stretch/>
        </p:blipFill>
        <p:spPr bwMode="auto">
          <a:xfrm>
            <a:off x="179511" y="260073"/>
            <a:ext cx="1058649" cy="731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Схема 4"/>
          <p:cNvGraphicFramePr/>
          <p:nvPr>
            <p:extLst/>
          </p:nvPr>
        </p:nvGraphicFramePr>
        <p:xfrm>
          <a:off x="323527" y="1397000"/>
          <a:ext cx="8640959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660900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1142984"/>
            <a:ext cx="8229600" cy="785818"/>
          </a:xfrm>
        </p:spPr>
        <p:txBody>
          <a:bodyPr/>
          <a:lstStyle/>
          <a:p>
            <a:r>
              <a:rPr lang="ru-RU" sz="2400" b="1" cap="all" dirty="0" smtClean="0">
                <a:solidFill>
                  <a:srgbClr val="000099"/>
                </a:solidFill>
                <a:latin typeface="Cambria" pitchFamily="18" charset="0"/>
                <a:cs typeface="Times New Roman" pitchFamily="18" charset="0"/>
              </a:rPr>
              <a:t>Нарушения, выявленные на этапе подготовки и проведения ЕГЭ в ППЭ</a:t>
            </a: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285720" y="2143092"/>
          <a:ext cx="8429684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1275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4348" y="1071546"/>
            <a:ext cx="7772400" cy="571504"/>
          </a:xfrm>
        </p:spPr>
        <p:txBody>
          <a:bodyPr/>
          <a:lstStyle/>
          <a:p>
            <a:r>
              <a:rPr lang="ru-RU" sz="2400" b="1" cap="all" dirty="0" smtClean="0">
                <a:solidFill>
                  <a:srgbClr val="000099"/>
                </a:solidFill>
                <a:latin typeface="Cambria" pitchFamily="18" charset="0"/>
                <a:cs typeface="Times New Roman" pitchFamily="18" charset="0"/>
              </a:rPr>
              <a:t>Основные Нарушения должностных инструкций организаторами в аудитории</a:t>
            </a:r>
            <a:br>
              <a:rPr lang="ru-RU" sz="2400" b="1" cap="all" dirty="0" smtClean="0">
                <a:solidFill>
                  <a:srgbClr val="000099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sz="2400" b="1" cap="all" dirty="0" smtClean="0">
                <a:solidFill>
                  <a:srgbClr val="000099"/>
                </a:solidFill>
                <a:latin typeface="Cambria" pitchFamily="18" charset="0"/>
                <a:cs typeface="Times New Roman" pitchFamily="18" charset="0"/>
              </a:rPr>
              <a:t/>
            </a:r>
            <a:br>
              <a:rPr lang="ru-RU" sz="2400" b="1" cap="all" dirty="0" smtClean="0">
                <a:solidFill>
                  <a:srgbClr val="000099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sz="2400" b="1" cap="all" dirty="0" smtClean="0">
                <a:solidFill>
                  <a:srgbClr val="000099"/>
                </a:solidFill>
                <a:latin typeface="Cambria" pitchFamily="18" charset="0"/>
                <a:cs typeface="Times New Roman" pitchFamily="18" charset="0"/>
              </a:rPr>
              <a:t/>
            </a:r>
            <a:br>
              <a:rPr lang="ru-RU" sz="2400" b="1" cap="all" dirty="0" smtClean="0">
                <a:solidFill>
                  <a:srgbClr val="000099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99"/>
                </a:solidFill>
                <a:latin typeface="Cambria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0099"/>
                </a:solidFill>
                <a:latin typeface="Cambria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000099"/>
              </a:solidFill>
              <a:latin typeface="Cambria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119578401"/>
              </p:ext>
            </p:extLst>
          </p:nvPr>
        </p:nvGraphicFramePr>
        <p:xfrm>
          <a:off x="-1404664" y="1484784"/>
          <a:ext cx="11928746" cy="5538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Заголовок 3"/>
          <p:cNvSpPr txBox="1">
            <a:spLocks/>
          </p:cNvSpPr>
          <p:nvPr/>
        </p:nvSpPr>
        <p:spPr>
          <a:xfrm>
            <a:off x="727877" y="692696"/>
            <a:ext cx="7772400" cy="5715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r>
              <a:rPr lang="ru-RU" sz="2400" b="1" cap="all" dirty="0" smtClean="0">
                <a:solidFill>
                  <a:srgbClr val="000099"/>
                </a:solidFill>
                <a:latin typeface="Cambria" pitchFamily="18" charset="0"/>
                <a:cs typeface="Times New Roman" pitchFamily="18" charset="0"/>
              </a:rPr>
              <a:t>Основные Нарушения должностных инструкций организаторами в аудитории</a:t>
            </a:r>
            <a:br>
              <a:rPr lang="ru-RU" sz="2400" b="1" cap="all" dirty="0" smtClean="0">
                <a:solidFill>
                  <a:srgbClr val="000099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sz="2400" b="1" cap="all" dirty="0" smtClean="0">
                <a:solidFill>
                  <a:srgbClr val="000099"/>
                </a:solidFill>
                <a:latin typeface="Cambria" pitchFamily="18" charset="0"/>
                <a:cs typeface="Times New Roman" pitchFamily="18" charset="0"/>
              </a:rPr>
              <a:t/>
            </a:r>
            <a:br>
              <a:rPr lang="ru-RU" sz="2400" b="1" cap="all" dirty="0" smtClean="0">
                <a:solidFill>
                  <a:srgbClr val="000099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sz="2400" b="1" cap="all" dirty="0" smtClean="0">
                <a:solidFill>
                  <a:srgbClr val="000099"/>
                </a:solidFill>
                <a:latin typeface="Cambria" pitchFamily="18" charset="0"/>
                <a:cs typeface="Times New Roman" pitchFamily="18" charset="0"/>
              </a:rPr>
              <a:t/>
            </a:r>
            <a:br>
              <a:rPr lang="ru-RU" sz="2400" b="1" cap="all" dirty="0" smtClean="0">
                <a:solidFill>
                  <a:srgbClr val="000099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99"/>
                </a:solidFill>
                <a:latin typeface="Cambria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0099"/>
                </a:solidFill>
                <a:latin typeface="Cambria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000099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251520" y="745969"/>
            <a:ext cx="7772400" cy="571504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2400" b="1" kern="0" cap="all" dirty="0" smtClean="0">
                <a:solidFill>
                  <a:srgbClr val="000099"/>
                </a:solidFill>
                <a:latin typeface="Cambria" pitchFamily="18" charset="0"/>
                <a:cs typeface="Times New Roman" pitchFamily="18" charset="0"/>
              </a:rPr>
              <a:t>Основные Нарушения должностных инструкций организаторами в аудитории</a:t>
            </a:r>
            <a:br>
              <a:rPr lang="ru-RU" sz="2400" b="1" kern="0" cap="all" dirty="0" smtClean="0">
                <a:solidFill>
                  <a:srgbClr val="000099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sz="2400" b="1" kern="0" cap="all" dirty="0" smtClean="0">
                <a:solidFill>
                  <a:srgbClr val="000099"/>
                </a:solidFill>
                <a:latin typeface="Cambria" pitchFamily="18" charset="0"/>
                <a:cs typeface="Times New Roman" pitchFamily="18" charset="0"/>
              </a:rPr>
              <a:t/>
            </a:r>
            <a:br>
              <a:rPr lang="ru-RU" sz="2400" b="1" kern="0" cap="all" dirty="0" smtClean="0">
                <a:solidFill>
                  <a:srgbClr val="000099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sz="2400" b="1" kern="0" cap="all" dirty="0" smtClean="0">
                <a:solidFill>
                  <a:srgbClr val="000099"/>
                </a:solidFill>
                <a:latin typeface="Cambria" pitchFamily="18" charset="0"/>
                <a:cs typeface="Times New Roman" pitchFamily="18" charset="0"/>
              </a:rPr>
              <a:t/>
            </a:r>
            <a:br>
              <a:rPr lang="ru-RU" sz="2400" b="1" kern="0" cap="all" dirty="0" smtClean="0">
                <a:solidFill>
                  <a:srgbClr val="000099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sz="2400" kern="0" dirty="0" smtClean="0">
                <a:solidFill>
                  <a:srgbClr val="000099"/>
                </a:solidFill>
                <a:latin typeface="Cambria" pitchFamily="18" charset="0"/>
                <a:cs typeface="Times New Roman" pitchFamily="18" charset="0"/>
              </a:rPr>
              <a:t/>
            </a:r>
            <a:br>
              <a:rPr lang="ru-RU" sz="2400" kern="0" dirty="0" smtClean="0">
                <a:solidFill>
                  <a:srgbClr val="000099"/>
                </a:solidFill>
                <a:latin typeface="Cambria" pitchFamily="18" charset="0"/>
                <a:cs typeface="Times New Roman" pitchFamily="18" charset="0"/>
              </a:rPr>
            </a:br>
            <a:endParaRPr lang="ru-RU" sz="2400" b="1" kern="0" dirty="0">
              <a:solidFill>
                <a:srgbClr val="000099"/>
              </a:solidFill>
              <a:latin typeface="Cambr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68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4348" y="1071546"/>
            <a:ext cx="7772400" cy="571504"/>
          </a:xfrm>
        </p:spPr>
        <p:txBody>
          <a:bodyPr/>
          <a:lstStyle/>
          <a:p>
            <a:r>
              <a:rPr lang="ru-RU" sz="2400" b="1" cap="all" dirty="0" smtClean="0">
                <a:solidFill>
                  <a:srgbClr val="000099"/>
                </a:solidFill>
                <a:latin typeface="Cambria" pitchFamily="18" charset="0"/>
                <a:cs typeface="Times New Roman" pitchFamily="18" charset="0"/>
              </a:rPr>
              <a:t>Нарушения должностных инструкций организаторами вне аудитории</a:t>
            </a:r>
            <a:br>
              <a:rPr lang="ru-RU" sz="2400" b="1" cap="all" dirty="0" smtClean="0">
                <a:solidFill>
                  <a:srgbClr val="000099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sz="2400" b="1" cap="all" dirty="0" smtClean="0">
                <a:solidFill>
                  <a:srgbClr val="000099"/>
                </a:solidFill>
                <a:latin typeface="Cambria" pitchFamily="18" charset="0"/>
                <a:cs typeface="Times New Roman" pitchFamily="18" charset="0"/>
              </a:rPr>
              <a:t/>
            </a:r>
            <a:br>
              <a:rPr lang="ru-RU" sz="2400" b="1" cap="all" dirty="0" smtClean="0">
                <a:solidFill>
                  <a:srgbClr val="000099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sz="2400" b="1" cap="all" dirty="0" smtClean="0">
                <a:solidFill>
                  <a:srgbClr val="000099"/>
                </a:solidFill>
                <a:latin typeface="Cambria" pitchFamily="18" charset="0"/>
                <a:cs typeface="Times New Roman" pitchFamily="18" charset="0"/>
              </a:rPr>
              <a:t/>
            </a:r>
            <a:br>
              <a:rPr lang="ru-RU" sz="2400" b="1" cap="all" dirty="0" smtClean="0">
                <a:solidFill>
                  <a:srgbClr val="000099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99"/>
                </a:solidFill>
                <a:latin typeface="Cambria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0099"/>
                </a:solidFill>
                <a:latin typeface="Cambria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000099"/>
              </a:solidFill>
              <a:latin typeface="Cambria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500034" y="2000240"/>
          <a:ext cx="8429684" cy="4857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3"/>
          <p:cNvSpPr txBox="1">
            <a:spLocks/>
          </p:cNvSpPr>
          <p:nvPr/>
        </p:nvSpPr>
        <p:spPr>
          <a:xfrm>
            <a:off x="-324544" y="332656"/>
            <a:ext cx="7772400" cy="571504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2400" b="1" kern="0" cap="all" dirty="0" smtClean="0">
                <a:solidFill>
                  <a:srgbClr val="000099"/>
                </a:solidFill>
                <a:latin typeface="Cambria" pitchFamily="18" charset="0"/>
                <a:cs typeface="Times New Roman" pitchFamily="18" charset="0"/>
              </a:rPr>
              <a:t>Нарушения должностных инструкций организаторами вне аудитории</a:t>
            </a:r>
            <a:br>
              <a:rPr lang="ru-RU" sz="2400" b="1" kern="0" cap="all" dirty="0" smtClean="0">
                <a:solidFill>
                  <a:srgbClr val="000099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sz="2400" b="1" kern="0" cap="all" dirty="0" smtClean="0">
                <a:solidFill>
                  <a:srgbClr val="000099"/>
                </a:solidFill>
                <a:latin typeface="Cambria" pitchFamily="18" charset="0"/>
                <a:cs typeface="Times New Roman" pitchFamily="18" charset="0"/>
              </a:rPr>
              <a:t/>
            </a:r>
            <a:br>
              <a:rPr lang="ru-RU" sz="2400" b="1" kern="0" cap="all" dirty="0" smtClean="0">
                <a:solidFill>
                  <a:srgbClr val="000099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sz="2400" b="1" kern="0" cap="all" dirty="0" smtClean="0">
                <a:solidFill>
                  <a:srgbClr val="000099"/>
                </a:solidFill>
                <a:latin typeface="Cambria" pitchFamily="18" charset="0"/>
                <a:cs typeface="Times New Roman" pitchFamily="18" charset="0"/>
              </a:rPr>
              <a:t/>
            </a:r>
            <a:br>
              <a:rPr lang="ru-RU" sz="2400" b="1" kern="0" cap="all" dirty="0" smtClean="0">
                <a:solidFill>
                  <a:srgbClr val="000099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sz="2400" kern="0" dirty="0" smtClean="0">
                <a:solidFill>
                  <a:srgbClr val="000099"/>
                </a:solidFill>
                <a:latin typeface="Cambria" pitchFamily="18" charset="0"/>
                <a:cs typeface="Times New Roman" pitchFamily="18" charset="0"/>
              </a:rPr>
              <a:t/>
            </a:r>
            <a:br>
              <a:rPr lang="ru-RU" sz="2400" kern="0" dirty="0" smtClean="0">
                <a:solidFill>
                  <a:srgbClr val="000099"/>
                </a:solidFill>
                <a:latin typeface="Cambria" pitchFamily="18" charset="0"/>
                <a:cs typeface="Times New Roman" pitchFamily="18" charset="0"/>
              </a:rPr>
            </a:br>
            <a:endParaRPr lang="ru-RU" sz="2400" b="1" kern="0" dirty="0">
              <a:solidFill>
                <a:srgbClr val="000099"/>
              </a:solidFill>
              <a:latin typeface="Cambr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48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 descr="_________________533e70054d5e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446" y="3546839"/>
            <a:ext cx="1964094" cy="1964094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87016" y="1414322"/>
            <a:ext cx="7912359" cy="710462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2241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ПОДАВЛЕНИЕ СИГНАЛА СОТОВОЙ СВЯЗИ</a:t>
            </a:r>
            <a:endParaRPr lang="ru-RU" b="1" dirty="0">
              <a:solidFill>
                <a:srgbClr val="2241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50178" name="Picture 2" descr="http://blog.jammer.su/wp-content/uploads/2014/09/iPhone-ege-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3442" y="2124784"/>
            <a:ext cx="5236687" cy="31831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6872" name="Прямоугольник 6"/>
          <p:cNvSpPr>
            <a:spLocks noChangeArrowheads="1"/>
          </p:cNvSpPr>
          <p:nvPr/>
        </p:nvSpPr>
        <p:spPr bwMode="auto">
          <a:xfrm>
            <a:off x="5535579" y="2124784"/>
            <a:ext cx="335182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sz="2100" dirty="0">
                <a:latin typeface="Cambria" panose="02040503050406030204" pitchFamily="18" charset="0"/>
              </a:rPr>
              <a:t>В 2015 г. планируется оснащение всех ППЭ средствами подавления сигналов сотовой связи. </a:t>
            </a:r>
          </a:p>
        </p:txBody>
      </p:sp>
    </p:spTree>
    <p:extLst>
      <p:ext uri="{BB962C8B-B14F-4D97-AF65-F5344CB8AC3E}">
        <p14:creationId xmlns:p14="http://schemas.microsoft.com/office/powerpoint/2010/main" val="368614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405883" y="2023064"/>
            <a:ext cx="4863581" cy="553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altLang="ru-RU" sz="2700" b="1" dirty="0">
                <a:solidFill>
                  <a:srgbClr val="2241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Форма для замечаний о нарушениях во время проведения ЕГЭ</a:t>
            </a:r>
          </a:p>
        </p:txBody>
      </p:sp>
      <p:sp>
        <p:nvSpPr>
          <p:cNvPr id="5123" name="Прямоугольник 2"/>
          <p:cNvSpPr>
            <a:spLocks noChangeArrowheads="1"/>
          </p:cNvSpPr>
          <p:nvPr/>
        </p:nvSpPr>
        <p:spPr bwMode="auto">
          <a:xfrm>
            <a:off x="500660" y="3073647"/>
            <a:ext cx="4658178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50" dirty="0">
                <a:solidFill>
                  <a:srgbClr val="22419B"/>
                </a:solidFill>
                <a:latin typeface="Cambria" panose="02040503050406030204" pitchFamily="18" charset="0"/>
              </a:rPr>
              <a:t>Участникам ЕГЭ вместе с экзаменационными материалами </a:t>
            </a:r>
            <a:r>
              <a:rPr lang="ru-RU" altLang="ru-RU" sz="1650" b="1" dirty="0">
                <a:solidFill>
                  <a:srgbClr val="22419B"/>
                </a:solidFill>
                <a:latin typeface="Cambria" panose="02040503050406030204" pitchFamily="18" charset="0"/>
              </a:rPr>
              <a:t>выдаётся форма</a:t>
            </a:r>
            <a:r>
              <a:rPr lang="ru-RU" altLang="ru-RU" sz="1650" dirty="0">
                <a:solidFill>
                  <a:srgbClr val="22419B"/>
                </a:solidFill>
                <a:latin typeface="Cambria" panose="02040503050406030204" pitchFamily="18" charset="0"/>
              </a:rPr>
              <a:t>, </a:t>
            </a:r>
            <a:r>
              <a:rPr lang="ru-RU" altLang="ru-RU" sz="1650" b="1" dirty="0">
                <a:solidFill>
                  <a:srgbClr val="22419B"/>
                </a:solidFill>
                <a:latin typeface="Cambria" panose="02040503050406030204" pitchFamily="18" charset="0"/>
              </a:rPr>
              <a:t>где можно указать замечания о нарушениях</a:t>
            </a:r>
            <a:r>
              <a:rPr lang="ru-RU" altLang="ru-RU" sz="1650" dirty="0">
                <a:solidFill>
                  <a:srgbClr val="22419B"/>
                </a:solidFill>
                <a:latin typeface="Cambria" panose="02040503050406030204" pitchFamily="18" charset="0"/>
              </a:rPr>
              <a:t> процедуры проведения ЕГЭ в ППЭ.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50" b="1" dirty="0">
              <a:solidFill>
                <a:srgbClr val="22419B"/>
              </a:solidFill>
              <a:latin typeface="Cambria" panose="020405030504060302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50" b="1" dirty="0">
                <a:solidFill>
                  <a:srgbClr val="22419B"/>
                </a:solidFill>
                <a:latin typeface="Cambria" panose="02040503050406030204" pitchFamily="18" charset="0"/>
              </a:rPr>
              <a:t>По окончанию экзамена</a:t>
            </a:r>
            <a:r>
              <a:rPr lang="ru-RU" altLang="ru-RU" sz="1650" dirty="0">
                <a:solidFill>
                  <a:srgbClr val="22419B"/>
                </a:solidFill>
                <a:latin typeface="Cambria" panose="02040503050406030204" pitchFamily="18" charset="0"/>
              </a:rPr>
              <a:t> участник ЕГЭ  предоставляет (сдает) данную форма организаторам в аудитории. </a:t>
            </a:r>
          </a:p>
        </p:txBody>
      </p:sp>
      <p:pic>
        <p:nvPicPr>
          <p:cNvPr id="5" name="Picture 2" descr="C:\Users\Гость\AppData\Local\Microsoft\Windows\Temporary Internet Files\Content.IE5\U62C36BC\scan 1ege.jpg"/>
          <p:cNvPicPr>
            <a:picLocks noChangeAspect="1" noChangeArrowheads="1"/>
          </p:cNvPicPr>
          <p:nvPr/>
        </p:nvPicPr>
        <p:blipFill rotWithShape="1">
          <a:blip r:embed="rId2" cstate="print"/>
          <a:srcRect l="2326" t="1988" r="2434" b="2252"/>
          <a:stretch/>
        </p:blipFill>
        <p:spPr bwMode="auto">
          <a:xfrm>
            <a:off x="5416928" y="1503800"/>
            <a:ext cx="2932566" cy="42458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853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504" y="404664"/>
            <a:ext cx="7561263" cy="1008062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</a:rPr>
              <a:t>Введение итогового сочинения (изложения) в 2014-2015 учебном году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57338"/>
            <a:ext cx="8964613" cy="5111750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ru-RU" altLang="ru-RU" sz="1800" b="1" i="1" dirty="0" smtClean="0">
                <a:solidFill>
                  <a:schemeClr val="tx1"/>
                </a:solidFill>
              </a:rPr>
              <a:t>Поручение Президента РФ по итогам заседания Совета при Президенте Российской Федерации по культуре и искусству от 17.11.2013 г. №2699 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ru-RU" altLang="ru-RU" sz="1800" b="1" i="1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ru-RU" altLang="ru-RU" sz="2400" b="1" dirty="0" smtClean="0">
                <a:solidFill>
                  <a:schemeClr val="tx1"/>
                </a:solidFill>
              </a:rPr>
              <a:t>Цель: развитие речевой культуры обучающихся, стимул к чтению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ru-RU" altLang="ru-RU" sz="2400" b="1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ru-RU" altLang="ru-RU" sz="2400" b="1" dirty="0" smtClean="0">
                <a:solidFill>
                  <a:schemeClr val="tx1"/>
                </a:solidFill>
              </a:rPr>
              <a:t>Задачи:</a:t>
            </a:r>
          </a:p>
          <a:p>
            <a:pPr marL="0" indent="0">
              <a:lnSpc>
                <a:spcPct val="90000"/>
              </a:lnSpc>
            </a:pPr>
            <a:r>
              <a:rPr lang="ru-RU" altLang="ru-RU" sz="2400" b="1" dirty="0" smtClean="0">
                <a:solidFill>
                  <a:schemeClr val="tx1"/>
                </a:solidFill>
              </a:rPr>
              <a:t> сочинение (изложение) – допуск к ГИА (оценка школой: «зачет-незачет»)</a:t>
            </a:r>
          </a:p>
          <a:p>
            <a:pPr marL="0" indent="0">
              <a:lnSpc>
                <a:spcPct val="90000"/>
              </a:lnSpc>
            </a:pPr>
            <a:r>
              <a:rPr lang="ru-RU" altLang="ru-RU" sz="2400" b="1" dirty="0" smtClean="0">
                <a:solidFill>
                  <a:schemeClr val="tx1"/>
                </a:solidFill>
              </a:rPr>
              <a:t>сочинение – форма индивидуальных достижений абитуриентов (оценка вуза: до 10 баллов к ЕГЭ)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ru-RU" sz="2400" i="1" dirty="0" smtClean="0">
                <a:solidFill>
                  <a:schemeClr val="tx1"/>
                </a:solidFill>
              </a:rPr>
              <a:t>Итоговое изложение (вместо сочинения) пишут только выпускники с ОВЗ (по медицинским показаниям</a:t>
            </a:r>
            <a:r>
              <a:rPr lang="ru-RU" sz="2400" i="1" dirty="0" smtClean="0"/>
              <a:t>)</a:t>
            </a:r>
            <a:r>
              <a:rPr lang="ru-RU" sz="2400" dirty="0" smtClean="0"/>
              <a:t> 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ru-RU" altLang="ru-RU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10736992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467544" y="373887"/>
            <a:ext cx="8229600" cy="5847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 smtClean="0">
                <a:ln w="10541" cmpd="sng">
                  <a:solidFill>
                    <a:srgbClr val="333399"/>
                  </a:solidFill>
                  <a:prstDash val="solid"/>
                </a:ln>
                <a:solidFill>
                  <a:srgbClr val="002060"/>
                </a:solidFill>
                <a:latin typeface="Cambria" pitchFamily="18" charset="0"/>
              </a:rPr>
              <a:t>Организация ППЭ на дому</a:t>
            </a:r>
            <a:endParaRPr lang="ru-RU" sz="3200" b="1" dirty="0">
              <a:ln w="10541" cmpd="sng">
                <a:solidFill>
                  <a:srgbClr val="333399"/>
                </a:solidFill>
                <a:prstDash val="solid"/>
              </a:ln>
              <a:solidFill>
                <a:srgbClr val="002060"/>
              </a:solidFill>
              <a:latin typeface="Cambria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/>
          </p:nvPr>
        </p:nvGraphicFramePr>
        <p:xfrm>
          <a:off x="827584" y="1484784"/>
          <a:ext cx="813690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15" descr="http://21region.org/uploads/posts/2008-08/1220076460_user-256x256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84984"/>
            <a:ext cx="12573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57453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-252536" y="624415"/>
            <a:ext cx="8229600" cy="95410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 smtClean="0">
                <a:ln w="10541" cmpd="sng">
                  <a:solidFill>
                    <a:srgbClr val="333399"/>
                  </a:solidFill>
                  <a:prstDash val="solid"/>
                </a:ln>
                <a:solidFill>
                  <a:srgbClr val="002060"/>
                </a:solidFill>
                <a:latin typeface="Cambria" pitchFamily="18" charset="0"/>
              </a:rPr>
              <a:t>Прием в образовательную организацию высшего профессионального образования</a:t>
            </a:r>
            <a:endParaRPr lang="ru-RU" sz="2800" b="1" dirty="0">
              <a:ln w="10541" cmpd="sng">
                <a:solidFill>
                  <a:srgbClr val="333399"/>
                </a:solidFill>
                <a:prstDash val="solid"/>
              </a:ln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2263" y="1579663"/>
            <a:ext cx="8496944" cy="711528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ru-RU" sz="1400" b="1" i="1" dirty="0" smtClean="0">
                <a:solidFill>
                  <a:srgbClr val="333399"/>
                </a:solidFill>
                <a:latin typeface="Cambria" panose="02040503050406030204" pitchFamily="18" charset="0"/>
              </a:rPr>
              <a:t>(приказ </a:t>
            </a:r>
            <a:r>
              <a:rPr lang="ru-RU" sz="1400" b="1" i="1" dirty="0" err="1" smtClean="0">
                <a:solidFill>
                  <a:srgbClr val="333399"/>
                </a:solidFill>
                <a:latin typeface="Cambria" panose="02040503050406030204" pitchFamily="18" charset="0"/>
              </a:rPr>
              <a:t>Минобрнауки</a:t>
            </a:r>
            <a:r>
              <a:rPr lang="ru-RU" sz="1400" b="1" i="1" dirty="0" smtClean="0">
                <a:solidFill>
                  <a:srgbClr val="333399"/>
                </a:solidFill>
                <a:latin typeface="Cambria" panose="02040503050406030204" pitchFamily="18" charset="0"/>
              </a:rPr>
              <a:t> России от 19.05.2014 № 533 «О внесении изменений в Порядок приема на обучение по образовательным программам высшего образования на 2014-2015 учебный год, утвержденный приказом </a:t>
            </a:r>
            <a:r>
              <a:rPr lang="ru-RU" sz="1400" b="1" i="1" dirty="0" err="1" smtClean="0">
                <a:solidFill>
                  <a:srgbClr val="333399"/>
                </a:solidFill>
                <a:latin typeface="Cambria" panose="02040503050406030204" pitchFamily="18" charset="0"/>
              </a:rPr>
              <a:t>Минобрнауки</a:t>
            </a:r>
            <a:r>
              <a:rPr lang="ru-RU" sz="1400" b="1" i="1" dirty="0" smtClean="0">
                <a:solidFill>
                  <a:srgbClr val="333399"/>
                </a:solidFill>
                <a:latin typeface="Cambria" panose="02040503050406030204" pitchFamily="18" charset="0"/>
              </a:rPr>
              <a:t> России от 09.01.2014 №3»)</a:t>
            </a:r>
            <a:endParaRPr lang="ru-RU" sz="1400" b="1" i="1" dirty="0">
              <a:solidFill>
                <a:srgbClr val="333399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984232411"/>
              </p:ext>
            </p:extLst>
          </p:nvPr>
        </p:nvGraphicFramePr>
        <p:xfrm>
          <a:off x="-108520" y="2492896"/>
          <a:ext cx="8634035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122" name="Picture 2" descr="C:\Users\kadach_tg\Desktop\обучающийся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708920"/>
            <a:ext cx="770595" cy="91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kadach_tg\Desktop\выпускник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723998"/>
            <a:ext cx="660187" cy="889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44222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3" name="Подзаголовок 4"/>
          <p:cNvSpPr txBox="1">
            <a:spLocks/>
          </p:cNvSpPr>
          <p:nvPr/>
        </p:nvSpPr>
        <p:spPr bwMode="auto">
          <a:xfrm>
            <a:off x="1440904" y="1005047"/>
            <a:ext cx="712628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endParaRPr lang="ru-RU" sz="2000" b="1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548680"/>
            <a:ext cx="7883904" cy="2304256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000" b="1" kern="0" dirty="0">
                <a:solidFill>
                  <a:srgbClr val="2E3192"/>
                </a:solidFill>
                <a:latin typeface="Cambria" pitchFamily="18" charset="0"/>
              </a:rPr>
              <a:t>ГИА-9 в 2015 году пройдет аналогично ЕГЭ в части обеспечения мер по информационной безопасности (</a:t>
            </a:r>
            <a:r>
              <a:rPr lang="ru-RU" sz="2000" b="1" kern="0" dirty="0" err="1">
                <a:solidFill>
                  <a:srgbClr val="2E3192"/>
                </a:solidFill>
                <a:latin typeface="Cambria" pitchFamily="18" charset="0"/>
              </a:rPr>
              <a:t>металлодетекторы</a:t>
            </a:r>
            <a:r>
              <a:rPr lang="ru-RU" sz="2000" b="1" kern="0" dirty="0">
                <a:solidFill>
                  <a:srgbClr val="2E3192"/>
                </a:solidFill>
                <a:latin typeface="Cambria" pitchFamily="18" charset="0"/>
              </a:rPr>
              <a:t>, видеонаблюдение и пр.)</a:t>
            </a:r>
            <a:endParaRPr lang="ru-RU" sz="2000" kern="0" dirty="0">
              <a:solidFill>
                <a:srgbClr val="2E3192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24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F:\ШАБЛОНЫ К СЛАЙДАМ\фоны для презентаций красивые\рамки для презентаций\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:\ШАБЛОНЫ К СЛАЙДАМ\фоны\1114_29_08_2009%2016_03_52_(1)_big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17"/>
          <a:stretch/>
        </p:blipFill>
        <p:spPr bwMode="auto">
          <a:xfrm>
            <a:off x="211918" y="212704"/>
            <a:ext cx="8625843" cy="638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1918" y="212704"/>
            <a:ext cx="8625843" cy="3432320"/>
          </a:xfrm>
        </p:spPr>
        <p:txBody>
          <a:bodyPr>
            <a:normAutofit/>
          </a:bodyPr>
          <a:lstStyle/>
          <a:p>
            <a:r>
              <a:rPr lang="ru-RU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374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9" descr="http://sva-mama.ru/sites/default/files/1335459668_script-with-ink-feather-pen-vector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36"/>
          <a:stretch>
            <a:fillRect/>
          </a:stretch>
        </p:blipFill>
        <p:spPr bwMode="auto">
          <a:xfrm>
            <a:off x="6072188" y="3903663"/>
            <a:ext cx="3071812" cy="295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323850" y="1052513"/>
            <a:ext cx="866775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Итоговые сочинения (изложения)</a:t>
            </a:r>
          </a:p>
        </p:txBody>
      </p:sp>
      <p:sp>
        <p:nvSpPr>
          <p:cNvPr id="13" name="Прямоугольник 7"/>
          <p:cNvSpPr>
            <a:spLocks noChangeArrowheads="1"/>
          </p:cNvSpPr>
          <p:nvPr/>
        </p:nvSpPr>
        <p:spPr bwMode="auto">
          <a:xfrm>
            <a:off x="31750" y="1484313"/>
            <a:ext cx="8897938" cy="383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50" b="1" dirty="0">
              <a:latin typeface="Verdana" pitchFamily="34" charset="0"/>
            </a:endParaRPr>
          </a:p>
          <a:p>
            <a:pPr marL="452438" lvl="3" indent="-285750" algn="just" eaLnBrk="1" hangingPunct="1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SzPct val="100000"/>
              <a:buFont typeface="Wingdings" pitchFamily="2" charset="2"/>
              <a:buChar char="§"/>
              <a:defRPr/>
            </a:pPr>
            <a:r>
              <a:rPr lang="ru-RU" sz="1600" b="1" dirty="0">
                <a:latin typeface="Verdana" pitchFamily="34" charset="0"/>
              </a:rPr>
              <a:t>Итоговое сочинение – условие допуска к ГИА 11 классов для всех категорий участников</a:t>
            </a:r>
          </a:p>
          <a:p>
            <a:pPr marL="452438" lvl="3" indent="-285750" algn="just" eaLnBrk="1" hangingPunct="1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SzPct val="100000"/>
              <a:buFont typeface="Wingdings" pitchFamily="2" charset="2"/>
              <a:buChar char="§"/>
              <a:defRPr/>
            </a:pPr>
            <a:r>
              <a:rPr lang="ru-RU" sz="1600" b="1" dirty="0">
                <a:latin typeface="Verdana" pitchFamily="34" charset="0"/>
              </a:rPr>
              <a:t>Изложение - вправе сдавать дети с ОВЗ или дети-инвалиды и инвалиды</a:t>
            </a:r>
          </a:p>
          <a:p>
            <a:pPr marL="452438" lvl="3" indent="-285750" algn="just" eaLnBrk="1" hangingPunct="1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SzPct val="100000"/>
              <a:buFont typeface="Wingdings" pitchFamily="2" charset="2"/>
              <a:buChar char="§"/>
              <a:defRPr/>
            </a:pPr>
            <a:r>
              <a:rPr lang="ru-RU" sz="1600" b="1" dirty="0">
                <a:latin typeface="Verdana" pitchFamily="34" charset="0"/>
              </a:rPr>
              <a:t>Регистрация на сочинение обучающихся проходит в образовательных организациях</a:t>
            </a:r>
          </a:p>
          <a:p>
            <a:pPr marL="452438" lvl="3" indent="-285750" algn="just" eaLnBrk="1" hangingPunct="1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SzPct val="100000"/>
              <a:buFont typeface="Wingdings" pitchFamily="2" charset="2"/>
              <a:buChar char="§"/>
              <a:defRPr/>
            </a:pPr>
            <a:r>
              <a:rPr lang="ru-RU" sz="1600" b="1" dirty="0">
                <a:latin typeface="Verdana" pitchFamily="34" charset="0"/>
              </a:rPr>
              <a:t>Для остальных категорий обучающихся и ВПЛ места регистрации на сочинения определяют ОИВ субъектов или учредители ЗОУ</a:t>
            </a:r>
          </a:p>
          <a:p>
            <a:pPr marL="452438" lvl="3" indent="-285750" algn="just" eaLnBrk="1" hangingPunct="1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SzPct val="100000"/>
              <a:buFont typeface="Wingdings" pitchFamily="2" charset="2"/>
              <a:buChar char="§"/>
              <a:defRPr/>
            </a:pPr>
            <a:r>
              <a:rPr lang="ru-RU" sz="1600" b="1" dirty="0">
                <a:latin typeface="Verdana" pitchFamily="34" charset="0"/>
              </a:rPr>
              <a:t>Дети с ОВЗ или дети-инвалиды и инвалиды регистрируются на изложение в образовательных организациях</a:t>
            </a:r>
          </a:p>
          <a:p>
            <a:pPr marL="452438" lvl="3" indent="-285750" algn="just" eaLnBrk="1" hangingPunct="1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endParaRPr lang="ru-RU" sz="1600" b="1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07551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2776"/>
            <a:ext cx="8568952" cy="3168352"/>
          </a:xfrm>
        </p:spPr>
        <p:txBody>
          <a:bodyPr/>
          <a:lstStyle/>
          <a:p>
            <a:pPr marL="0" indent="0" algn="ctr">
              <a:spcAft>
                <a:spcPts val="1200"/>
              </a:spcAft>
              <a:buNone/>
            </a:pPr>
            <a:r>
              <a:rPr lang="ru-RU" sz="2800" b="1" dirty="0">
                <a:ln w="10541" cmpd="sng">
                  <a:solidFill>
                    <a:srgbClr val="333399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mbria" pitchFamily="18" charset="0"/>
              </a:rPr>
              <a:t>Обучающийся </a:t>
            </a:r>
            <a:endParaRPr lang="ru-RU" sz="2800" b="1" dirty="0" smtClean="0">
              <a:ln w="10541" cmpd="sng">
                <a:solidFill>
                  <a:srgbClr val="333399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mbria" pitchFamily="18" charset="0"/>
            </a:endParaRPr>
          </a:p>
          <a:p>
            <a:pPr marL="0" indent="0" algn="ctr">
              <a:spcAft>
                <a:spcPts val="1200"/>
              </a:spcAft>
              <a:buNone/>
            </a:pPr>
            <a:r>
              <a:rPr lang="ru-RU" sz="2800" b="1" dirty="0" smtClean="0">
                <a:ln w="10541" cmpd="sng">
                  <a:solidFill>
                    <a:srgbClr val="333399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mbria" pitchFamily="18" charset="0"/>
              </a:rPr>
              <a:t>с </a:t>
            </a:r>
            <a:r>
              <a:rPr lang="ru-RU" sz="2800" b="1" dirty="0">
                <a:ln w="10541" cmpd="sng">
                  <a:solidFill>
                    <a:srgbClr val="333399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mbria" pitchFamily="18" charset="0"/>
              </a:rPr>
              <a:t>ограниченными возможностями здоровья </a:t>
            </a:r>
            <a:endParaRPr lang="ru-RU" sz="2800" b="1" dirty="0" smtClean="0">
              <a:ln w="10541" cmpd="sng">
                <a:solidFill>
                  <a:srgbClr val="333399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mbria" pitchFamily="18" charset="0"/>
            </a:endParaRPr>
          </a:p>
          <a:p>
            <a:pPr marL="0" indent="0" algn="ctr">
              <a:spcAft>
                <a:spcPts val="1200"/>
              </a:spcAft>
              <a:buNone/>
            </a:pPr>
            <a:r>
              <a:rPr lang="ru-RU" sz="2400" i="1" dirty="0" smtClean="0">
                <a:solidFill>
                  <a:srgbClr val="333399"/>
                </a:solidFill>
                <a:latin typeface="Cambria" pitchFamily="18" charset="0"/>
              </a:rPr>
              <a:t>физическое </a:t>
            </a:r>
            <a:r>
              <a:rPr lang="ru-RU" sz="2400" i="1" dirty="0">
                <a:solidFill>
                  <a:srgbClr val="333399"/>
                </a:solidFill>
                <a:latin typeface="Cambria" pitchFamily="18" charset="0"/>
              </a:rPr>
              <a:t>лицо, имеющее недостатки в физическом и (или) психологическом развитии, подтвержденные психолого-медико-педагогической комиссией и препятствующие получению образования без создания специальных условий</a:t>
            </a:r>
            <a:r>
              <a:rPr lang="ru-RU" sz="2400" b="1" i="1" dirty="0">
                <a:solidFill>
                  <a:srgbClr val="333399"/>
                </a:solidFill>
                <a:latin typeface="Cambria" pitchFamily="18" charset="0"/>
              </a:rPr>
              <a:t>. </a:t>
            </a:r>
          </a:p>
        </p:txBody>
      </p:sp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467544" y="332656"/>
            <a:ext cx="8229600" cy="52322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 smtClean="0">
                <a:ln w="10541" cmpd="sng">
                  <a:solidFill>
                    <a:srgbClr val="333399"/>
                  </a:solidFill>
                  <a:prstDash val="solid"/>
                </a:ln>
                <a:solidFill>
                  <a:srgbClr val="002060"/>
                </a:solidFill>
                <a:latin typeface="Cambria" pitchFamily="18" charset="0"/>
              </a:rPr>
              <a:t>Определение лиц с ОВЗ</a:t>
            </a:r>
            <a:endParaRPr lang="ru-RU" sz="2800" b="1" dirty="0">
              <a:ln w="10541" cmpd="sng">
                <a:solidFill>
                  <a:srgbClr val="333399"/>
                </a:solidFill>
                <a:prstDash val="solid"/>
              </a:ln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05333" y="5335277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>
                <a:solidFill>
                  <a:srgbClr val="333399"/>
                </a:solidFill>
                <a:latin typeface="Cambria" pitchFamily="18" charset="0"/>
              </a:rPr>
              <a:t>Статья 2 Федерального закона от 29.12.2013 № 273-ФЗ «Об образовании в Российской Федерации» </a:t>
            </a:r>
            <a:endParaRPr lang="en-US" sz="1200" dirty="0">
              <a:solidFill>
                <a:srgbClr val="333399"/>
              </a:solidFill>
              <a:latin typeface="Cambria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27584" y="4314344"/>
            <a:ext cx="2313654" cy="156292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Результаты изложения не учитываются при поступлении в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ВУЗы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058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467544" y="127666"/>
            <a:ext cx="8229600" cy="107721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 smtClean="0">
                <a:ln w="10541" cmpd="sng">
                  <a:solidFill>
                    <a:srgbClr val="333399"/>
                  </a:solidFill>
                  <a:prstDash val="solid"/>
                </a:ln>
                <a:solidFill>
                  <a:srgbClr val="002060"/>
                </a:solidFill>
                <a:latin typeface="Cambria" pitchFamily="18" charset="0"/>
              </a:rPr>
              <a:t>Схема подготовки и проведения ЕГЭ </a:t>
            </a:r>
            <a:br>
              <a:rPr lang="ru-RU" sz="3200" b="1" dirty="0" smtClean="0">
                <a:ln w="10541" cmpd="sng">
                  <a:solidFill>
                    <a:srgbClr val="333399"/>
                  </a:solidFill>
                  <a:prstDash val="solid"/>
                </a:ln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3200" b="1" dirty="0" smtClean="0">
                <a:ln w="10541" cmpd="sng">
                  <a:solidFill>
                    <a:srgbClr val="333399"/>
                  </a:solidFill>
                  <a:prstDash val="solid"/>
                </a:ln>
                <a:solidFill>
                  <a:srgbClr val="002060"/>
                </a:solidFill>
                <a:latin typeface="Cambria" pitchFamily="18" charset="0"/>
              </a:rPr>
              <a:t>для лиц с ОВЗ</a:t>
            </a:r>
            <a:endParaRPr lang="ru-RU" sz="3200" b="1" dirty="0">
              <a:ln w="10541" cmpd="sng">
                <a:solidFill>
                  <a:srgbClr val="333399"/>
                </a:solidFill>
                <a:prstDash val="solid"/>
              </a:ln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0477" y="1607806"/>
            <a:ext cx="1346652" cy="504056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ОО</a:t>
            </a:r>
            <a:endParaRPr lang="ru-RU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0137" y="3921410"/>
            <a:ext cx="1346652" cy="576064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ПМПК</a:t>
            </a:r>
            <a:endParaRPr lang="ru-RU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38433" y="2619333"/>
            <a:ext cx="1637423" cy="720080"/>
          </a:xfrm>
          <a:prstGeom prst="roundRect">
            <a:avLst>
              <a:gd name="adj" fmla="val 8427"/>
            </a:avLst>
          </a:prstGeom>
          <a:solidFill>
            <a:srgbClr val="FFFFCC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Пакет документов: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63888" y="1484784"/>
            <a:ext cx="1728192" cy="627078"/>
          </a:xfrm>
          <a:prstGeom prst="roundRect">
            <a:avLst>
              <a:gd name="adj" fmla="val 28404"/>
            </a:avLst>
          </a:prstGeom>
          <a:solidFill>
            <a:srgbClr val="FFFFCC"/>
          </a:solidFill>
          <a:ln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Cambria" pitchFamily="18" charset="0"/>
              </a:rPr>
              <a:t>з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аявление участника ЕГЭ</a:t>
            </a:r>
            <a:endParaRPr lang="ru-RU" sz="16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63888" y="2267710"/>
            <a:ext cx="1728192" cy="627078"/>
          </a:xfrm>
          <a:prstGeom prst="roundRect">
            <a:avLst>
              <a:gd name="adj" fmla="val 28404"/>
            </a:avLst>
          </a:prstGeom>
          <a:solidFill>
            <a:srgbClr val="FFFFCC"/>
          </a:solidFill>
          <a:ln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Cambria" pitchFamily="18" charset="0"/>
              </a:rPr>
              <a:t>з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аключение ПМПК</a:t>
            </a:r>
            <a:endParaRPr lang="ru-RU" sz="16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563888" y="3093233"/>
            <a:ext cx="1728192" cy="627078"/>
          </a:xfrm>
          <a:prstGeom prst="roundRect">
            <a:avLst>
              <a:gd name="adj" fmla="val 28404"/>
            </a:avLst>
          </a:prstGeom>
          <a:solidFill>
            <a:srgbClr val="FFFFCC"/>
          </a:solidFill>
          <a:ln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справка об инвалидности</a:t>
            </a:r>
            <a:endParaRPr lang="ru-RU" sz="16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63888" y="3959307"/>
            <a:ext cx="1728192" cy="627078"/>
          </a:xfrm>
          <a:prstGeom prst="roundRect">
            <a:avLst>
              <a:gd name="adj" fmla="val 28404"/>
            </a:avLst>
          </a:prstGeom>
          <a:solidFill>
            <a:srgbClr val="FFFFCC"/>
          </a:solidFill>
          <a:ln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Cambria" pitchFamily="18" charset="0"/>
              </a:rPr>
              <a:t>н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аправление от ОО</a:t>
            </a:r>
            <a:endParaRPr lang="ru-RU" sz="16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652120" y="2691341"/>
            <a:ext cx="1008112" cy="576064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РЦОИ</a:t>
            </a:r>
            <a:endParaRPr lang="ru-RU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020272" y="1294267"/>
            <a:ext cx="1872208" cy="627078"/>
          </a:xfrm>
          <a:prstGeom prst="roundRect">
            <a:avLst>
              <a:gd name="adj" fmla="val 28404"/>
            </a:avLst>
          </a:prstGeom>
          <a:solidFill>
            <a:srgbClr val="FFFFCC"/>
          </a:solidFill>
          <a:ln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Cambria" pitchFamily="18" charset="0"/>
              </a:rPr>
              <a:t>н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аправление от МОУО</a:t>
            </a:r>
            <a:endParaRPr lang="ru-RU" sz="16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020272" y="1979678"/>
            <a:ext cx="1872208" cy="711663"/>
          </a:xfrm>
          <a:prstGeom prst="roundRect">
            <a:avLst>
              <a:gd name="adj" fmla="val 28404"/>
            </a:avLst>
          </a:prstGeom>
          <a:solidFill>
            <a:srgbClr val="FFFFCC"/>
          </a:solidFill>
          <a:ln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Cambria" pitchFamily="18" charset="0"/>
              </a:rPr>
              <a:t>н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азначение спец. места на экзамене</a:t>
            </a:r>
            <a:endParaRPr lang="ru-RU" sz="16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020272" y="2766205"/>
            <a:ext cx="1872208" cy="627078"/>
          </a:xfrm>
          <a:prstGeom prst="roundRect">
            <a:avLst>
              <a:gd name="adj" fmla="val 28404"/>
            </a:avLst>
          </a:prstGeom>
          <a:solidFill>
            <a:srgbClr val="FFFFCC"/>
          </a:solidFill>
          <a:ln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Cambria" pitchFamily="18" charset="0"/>
              </a:rPr>
              <a:t>п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рикрепление к ППЭ</a:t>
            </a:r>
            <a:endParaRPr lang="ru-RU" sz="16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020272" y="3442928"/>
            <a:ext cx="1872208" cy="516379"/>
          </a:xfrm>
          <a:prstGeom prst="roundRect">
            <a:avLst>
              <a:gd name="adj" fmla="val 28404"/>
            </a:avLst>
          </a:prstGeom>
          <a:solidFill>
            <a:srgbClr val="FFFFCC"/>
          </a:solidFill>
          <a:ln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Cambria" pitchFamily="18" charset="0"/>
              </a:rPr>
              <a:t>с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ведения об ассистентах</a:t>
            </a:r>
            <a:endParaRPr lang="ru-RU" sz="16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652120" y="5373216"/>
            <a:ext cx="1008112" cy="576064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ГЭК</a:t>
            </a:r>
            <a:endParaRPr lang="ru-RU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020272" y="4010372"/>
            <a:ext cx="1872208" cy="398140"/>
          </a:xfrm>
          <a:prstGeom prst="roundRect">
            <a:avLst>
              <a:gd name="adj" fmla="val 28404"/>
            </a:avLst>
          </a:prstGeom>
          <a:solidFill>
            <a:srgbClr val="FFFFCC"/>
          </a:solidFill>
          <a:ln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Cambria" pitchFamily="18" charset="0"/>
              </a:rPr>
              <a:t>с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бор сведений</a:t>
            </a:r>
            <a:endParaRPr lang="ru-RU" sz="16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016689" y="4497474"/>
            <a:ext cx="1872208" cy="398140"/>
          </a:xfrm>
          <a:prstGeom prst="roundRect">
            <a:avLst>
              <a:gd name="adj" fmla="val 28404"/>
            </a:avLst>
          </a:prstGeom>
          <a:solidFill>
            <a:srgbClr val="FFFFCC"/>
          </a:solidFill>
          <a:ln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рассадка</a:t>
            </a:r>
            <a:endParaRPr lang="ru-RU" sz="16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016689" y="4975076"/>
            <a:ext cx="1872208" cy="398140"/>
          </a:xfrm>
          <a:prstGeom prst="roundRect">
            <a:avLst>
              <a:gd name="adj" fmla="val 28404"/>
            </a:avLst>
          </a:prstGeom>
          <a:solidFill>
            <a:srgbClr val="FFFFCC"/>
          </a:solidFill>
          <a:ln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Cambria" pitchFamily="18" charset="0"/>
              </a:rPr>
              <a:t>п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ередача в ГЭК</a:t>
            </a:r>
            <a:endParaRPr lang="ru-RU" sz="16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790832" y="5301208"/>
            <a:ext cx="3501248" cy="720080"/>
          </a:xfrm>
          <a:prstGeom prst="roundRect">
            <a:avLst>
              <a:gd name="adj" fmla="val 8427"/>
            </a:avLst>
          </a:prstGeom>
          <a:solidFill>
            <a:srgbClr val="FFFFCC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Cambria" pitchFamily="18" charset="0"/>
              </a:rPr>
              <a:t>Согласование списков участников ЕГЭ с ОВЗ, претендующих на спец. место на экзамене, ассистентов</a:t>
            </a:r>
          </a:p>
        </p:txBody>
      </p:sp>
      <p:cxnSp>
        <p:nvCxnSpPr>
          <p:cNvPr id="25" name="Прямая со стрелкой 24"/>
          <p:cNvCxnSpPr>
            <a:endCxn id="9" idx="0"/>
          </p:cNvCxnSpPr>
          <p:nvPr/>
        </p:nvCxnSpPr>
        <p:spPr>
          <a:xfrm>
            <a:off x="1557129" y="1921345"/>
            <a:ext cx="900016" cy="697988"/>
          </a:xfrm>
          <a:prstGeom prst="straightConnector1">
            <a:avLst/>
          </a:prstGeom>
          <a:ln w="22225">
            <a:solidFill>
              <a:schemeClr val="accent6">
                <a:lumMod val="75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8" idx="3"/>
            <a:endCxn id="9" idx="2"/>
          </p:cNvCxnSpPr>
          <p:nvPr/>
        </p:nvCxnSpPr>
        <p:spPr>
          <a:xfrm flipV="1">
            <a:off x="1556789" y="3339413"/>
            <a:ext cx="900356" cy="870029"/>
          </a:xfrm>
          <a:prstGeom prst="straightConnector1">
            <a:avLst/>
          </a:prstGeom>
          <a:ln w="22225">
            <a:solidFill>
              <a:schemeClr val="accent6">
                <a:lumMod val="75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14" idx="2"/>
            <a:endCxn id="19" idx="0"/>
          </p:cNvCxnSpPr>
          <p:nvPr/>
        </p:nvCxnSpPr>
        <p:spPr>
          <a:xfrm>
            <a:off x="6156176" y="3267405"/>
            <a:ext cx="0" cy="2105811"/>
          </a:xfrm>
          <a:prstGeom prst="straightConnector1">
            <a:avLst/>
          </a:prstGeom>
          <a:ln w="22225">
            <a:solidFill>
              <a:schemeClr val="accent6">
                <a:lumMod val="75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23" idx="3"/>
            <a:endCxn id="19" idx="1"/>
          </p:cNvCxnSpPr>
          <p:nvPr/>
        </p:nvCxnSpPr>
        <p:spPr>
          <a:xfrm>
            <a:off x="5292080" y="5661248"/>
            <a:ext cx="360040" cy="0"/>
          </a:xfrm>
          <a:prstGeom prst="straightConnector1">
            <a:avLst/>
          </a:prstGeom>
          <a:ln w="22225">
            <a:solidFill>
              <a:schemeClr val="accent6">
                <a:lumMod val="75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9" idx="3"/>
            <a:endCxn id="10" idx="1"/>
          </p:cNvCxnSpPr>
          <p:nvPr/>
        </p:nvCxnSpPr>
        <p:spPr>
          <a:xfrm flipV="1">
            <a:off x="3275856" y="1798323"/>
            <a:ext cx="288032" cy="1181050"/>
          </a:xfrm>
          <a:prstGeom prst="bentConnector3">
            <a:avLst>
              <a:gd name="adj1" fmla="val 50000"/>
            </a:avLst>
          </a:prstGeom>
          <a:ln w="22225">
            <a:solidFill>
              <a:schemeClr val="accent3">
                <a:lumMod val="75000"/>
              </a:schemeClr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4"/>
          <p:cNvCxnSpPr>
            <a:stCxn id="9" idx="3"/>
            <a:endCxn id="11" idx="1"/>
          </p:cNvCxnSpPr>
          <p:nvPr/>
        </p:nvCxnSpPr>
        <p:spPr>
          <a:xfrm flipV="1">
            <a:off x="3275856" y="2581249"/>
            <a:ext cx="288032" cy="398124"/>
          </a:xfrm>
          <a:prstGeom prst="bentConnector3">
            <a:avLst>
              <a:gd name="adj1" fmla="val 50000"/>
            </a:avLst>
          </a:prstGeom>
          <a:ln w="22225">
            <a:solidFill>
              <a:schemeClr val="accent3">
                <a:lumMod val="75000"/>
              </a:schemeClr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34"/>
          <p:cNvCxnSpPr>
            <a:stCxn id="9" idx="3"/>
            <a:endCxn id="12" idx="1"/>
          </p:cNvCxnSpPr>
          <p:nvPr/>
        </p:nvCxnSpPr>
        <p:spPr>
          <a:xfrm>
            <a:off x="3275856" y="2979373"/>
            <a:ext cx="288032" cy="427399"/>
          </a:xfrm>
          <a:prstGeom prst="bentConnector3">
            <a:avLst>
              <a:gd name="adj1" fmla="val 50000"/>
            </a:avLst>
          </a:prstGeom>
          <a:ln w="22225">
            <a:solidFill>
              <a:schemeClr val="accent3">
                <a:lumMod val="75000"/>
              </a:schemeClr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34"/>
          <p:cNvCxnSpPr>
            <a:stCxn id="9" idx="3"/>
            <a:endCxn id="13" idx="1"/>
          </p:cNvCxnSpPr>
          <p:nvPr/>
        </p:nvCxnSpPr>
        <p:spPr>
          <a:xfrm>
            <a:off x="3275856" y="2979373"/>
            <a:ext cx="288032" cy="1293473"/>
          </a:xfrm>
          <a:prstGeom prst="bentConnector3">
            <a:avLst>
              <a:gd name="adj1" fmla="val 50000"/>
            </a:avLst>
          </a:prstGeom>
          <a:ln w="22225">
            <a:solidFill>
              <a:schemeClr val="accent3">
                <a:lumMod val="75000"/>
              </a:schemeClr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34"/>
          <p:cNvCxnSpPr>
            <a:stCxn id="14" idx="3"/>
            <a:endCxn id="15" idx="1"/>
          </p:cNvCxnSpPr>
          <p:nvPr/>
        </p:nvCxnSpPr>
        <p:spPr>
          <a:xfrm flipV="1">
            <a:off x="6660232" y="1607806"/>
            <a:ext cx="360040" cy="1371567"/>
          </a:xfrm>
          <a:prstGeom prst="bentConnector3">
            <a:avLst>
              <a:gd name="adj1" fmla="val 50000"/>
            </a:avLst>
          </a:prstGeom>
          <a:ln w="22225">
            <a:solidFill>
              <a:schemeClr val="accent3">
                <a:lumMod val="75000"/>
              </a:schemeClr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34"/>
          <p:cNvCxnSpPr>
            <a:stCxn id="14" idx="3"/>
            <a:endCxn id="16" idx="1"/>
          </p:cNvCxnSpPr>
          <p:nvPr/>
        </p:nvCxnSpPr>
        <p:spPr>
          <a:xfrm flipV="1">
            <a:off x="6660232" y="2335510"/>
            <a:ext cx="360040" cy="643863"/>
          </a:xfrm>
          <a:prstGeom prst="bentConnector3">
            <a:avLst>
              <a:gd name="adj1" fmla="val 50000"/>
            </a:avLst>
          </a:prstGeom>
          <a:ln w="22225">
            <a:solidFill>
              <a:schemeClr val="accent3">
                <a:lumMod val="75000"/>
              </a:schemeClr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34"/>
          <p:cNvCxnSpPr>
            <a:stCxn id="14" idx="3"/>
            <a:endCxn id="17" idx="1"/>
          </p:cNvCxnSpPr>
          <p:nvPr/>
        </p:nvCxnSpPr>
        <p:spPr>
          <a:xfrm>
            <a:off x="6660232" y="2979373"/>
            <a:ext cx="360040" cy="100371"/>
          </a:xfrm>
          <a:prstGeom prst="bentConnector3">
            <a:avLst>
              <a:gd name="adj1" fmla="val 50000"/>
            </a:avLst>
          </a:prstGeom>
          <a:ln w="22225">
            <a:solidFill>
              <a:schemeClr val="accent3">
                <a:lumMod val="75000"/>
              </a:schemeClr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34"/>
          <p:cNvCxnSpPr>
            <a:stCxn id="18" idx="1"/>
            <a:endCxn id="14" idx="3"/>
          </p:cNvCxnSpPr>
          <p:nvPr/>
        </p:nvCxnSpPr>
        <p:spPr>
          <a:xfrm rot="10800000">
            <a:off x="6660232" y="2979374"/>
            <a:ext cx="360040" cy="721745"/>
          </a:xfrm>
          <a:prstGeom prst="bentConnector3">
            <a:avLst>
              <a:gd name="adj1" fmla="val 50000"/>
            </a:avLst>
          </a:prstGeom>
          <a:ln w="22225">
            <a:solidFill>
              <a:schemeClr val="accent3">
                <a:lumMod val="75000"/>
              </a:schemeClr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34"/>
          <p:cNvCxnSpPr>
            <a:stCxn id="20" idx="1"/>
            <a:endCxn id="14" idx="3"/>
          </p:cNvCxnSpPr>
          <p:nvPr/>
        </p:nvCxnSpPr>
        <p:spPr>
          <a:xfrm rot="10800000">
            <a:off x="6660232" y="2979374"/>
            <a:ext cx="360040" cy="1230069"/>
          </a:xfrm>
          <a:prstGeom prst="bentConnector3">
            <a:avLst>
              <a:gd name="adj1" fmla="val 50000"/>
            </a:avLst>
          </a:prstGeom>
          <a:ln w="22225">
            <a:solidFill>
              <a:schemeClr val="accent3">
                <a:lumMod val="75000"/>
              </a:schemeClr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34"/>
          <p:cNvCxnSpPr>
            <a:stCxn id="21" idx="1"/>
            <a:endCxn id="14" idx="3"/>
          </p:cNvCxnSpPr>
          <p:nvPr/>
        </p:nvCxnSpPr>
        <p:spPr>
          <a:xfrm rot="10800000">
            <a:off x="6660233" y="2979374"/>
            <a:ext cx="356457" cy="1717171"/>
          </a:xfrm>
          <a:prstGeom prst="bentConnector3">
            <a:avLst>
              <a:gd name="adj1" fmla="val 50000"/>
            </a:avLst>
          </a:prstGeom>
          <a:ln w="22225">
            <a:solidFill>
              <a:schemeClr val="accent3">
                <a:lumMod val="75000"/>
              </a:schemeClr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34"/>
          <p:cNvCxnSpPr>
            <a:stCxn id="22" idx="1"/>
            <a:endCxn id="14" idx="3"/>
          </p:cNvCxnSpPr>
          <p:nvPr/>
        </p:nvCxnSpPr>
        <p:spPr>
          <a:xfrm rot="10800000">
            <a:off x="6660233" y="2979374"/>
            <a:ext cx="356457" cy="2194773"/>
          </a:xfrm>
          <a:prstGeom prst="bentConnector3">
            <a:avLst>
              <a:gd name="adj1" fmla="val 50000"/>
            </a:avLst>
          </a:prstGeom>
          <a:ln w="22225">
            <a:solidFill>
              <a:schemeClr val="accent3">
                <a:lumMod val="75000"/>
              </a:schemeClr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>
            <a:stCxn id="10" idx="3"/>
            <a:endCxn id="14" idx="1"/>
          </p:cNvCxnSpPr>
          <p:nvPr/>
        </p:nvCxnSpPr>
        <p:spPr>
          <a:xfrm>
            <a:off x="5292080" y="1798323"/>
            <a:ext cx="360040" cy="1181050"/>
          </a:xfrm>
          <a:prstGeom prst="straightConnector1">
            <a:avLst/>
          </a:prstGeom>
          <a:ln w="22225">
            <a:solidFill>
              <a:schemeClr val="accent6">
                <a:lumMod val="75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>
            <a:stCxn id="11" idx="3"/>
            <a:endCxn id="14" idx="1"/>
          </p:cNvCxnSpPr>
          <p:nvPr/>
        </p:nvCxnSpPr>
        <p:spPr>
          <a:xfrm>
            <a:off x="5292080" y="2581249"/>
            <a:ext cx="360040" cy="398124"/>
          </a:xfrm>
          <a:prstGeom prst="straightConnector1">
            <a:avLst/>
          </a:prstGeom>
          <a:ln w="22225">
            <a:solidFill>
              <a:schemeClr val="accent6">
                <a:lumMod val="75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>
            <a:stCxn id="12" idx="3"/>
            <a:endCxn id="14" idx="1"/>
          </p:cNvCxnSpPr>
          <p:nvPr/>
        </p:nvCxnSpPr>
        <p:spPr>
          <a:xfrm flipV="1">
            <a:off x="5292080" y="2979373"/>
            <a:ext cx="360040" cy="427399"/>
          </a:xfrm>
          <a:prstGeom prst="straightConnector1">
            <a:avLst/>
          </a:prstGeom>
          <a:ln w="22225">
            <a:solidFill>
              <a:schemeClr val="accent6">
                <a:lumMod val="75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/>
          <p:cNvCxnSpPr>
            <a:stCxn id="13" idx="3"/>
            <a:endCxn id="14" idx="1"/>
          </p:cNvCxnSpPr>
          <p:nvPr/>
        </p:nvCxnSpPr>
        <p:spPr>
          <a:xfrm flipV="1">
            <a:off x="5292080" y="2979373"/>
            <a:ext cx="360040" cy="1293473"/>
          </a:xfrm>
          <a:prstGeom prst="straightConnector1">
            <a:avLst/>
          </a:prstGeom>
          <a:ln w="22225">
            <a:solidFill>
              <a:schemeClr val="accent6">
                <a:lumMod val="75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8253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467544" y="373887"/>
            <a:ext cx="8229600" cy="5847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 smtClean="0">
                <a:ln w="10541" cmpd="sng">
                  <a:solidFill>
                    <a:srgbClr val="333399"/>
                  </a:solidFill>
                  <a:prstDash val="solid"/>
                </a:ln>
                <a:solidFill>
                  <a:srgbClr val="002060"/>
                </a:solidFill>
                <a:latin typeface="Cambria" pitchFamily="18" charset="0"/>
              </a:rPr>
              <a:t>Сдача ГИА-11 лицами с ОВЗ</a:t>
            </a:r>
            <a:endParaRPr lang="ru-RU" sz="3200" b="1" dirty="0">
              <a:ln w="10541" cmpd="sng">
                <a:solidFill>
                  <a:srgbClr val="333399"/>
                </a:solidFill>
                <a:prstDash val="solid"/>
              </a:ln>
              <a:solidFill>
                <a:srgbClr val="002060"/>
              </a:solidFill>
              <a:latin typeface="Cambria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/>
          </p:nvPr>
        </p:nvGraphicFramePr>
        <p:xfrm>
          <a:off x="179512" y="1052736"/>
          <a:ext cx="8712968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Прямая со стрелкой 6"/>
          <p:cNvCxnSpPr/>
          <p:nvPr/>
        </p:nvCxnSpPr>
        <p:spPr>
          <a:xfrm flipH="1">
            <a:off x="2263754" y="1628800"/>
            <a:ext cx="868086" cy="864298"/>
          </a:xfrm>
          <a:prstGeom prst="straightConnector1">
            <a:avLst/>
          </a:prstGeom>
          <a:ln w="22225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1907704" y="4005064"/>
            <a:ext cx="356050" cy="1008112"/>
          </a:xfrm>
          <a:prstGeom prst="straightConnector1">
            <a:avLst/>
          </a:prstGeom>
          <a:ln w="22225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940152" y="1628800"/>
            <a:ext cx="720080" cy="792088"/>
          </a:xfrm>
          <a:prstGeom prst="straightConnector1">
            <a:avLst/>
          </a:prstGeom>
          <a:ln w="22225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6660232" y="4005064"/>
            <a:ext cx="432048" cy="1008112"/>
          </a:xfrm>
          <a:prstGeom prst="straightConnector1">
            <a:avLst/>
          </a:prstGeom>
          <a:ln w="22225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4355976" y="5805264"/>
            <a:ext cx="432048" cy="0"/>
          </a:xfrm>
          <a:prstGeom prst="straightConnector1">
            <a:avLst/>
          </a:prstGeom>
          <a:ln w="22225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6736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5052</TotalTime>
  <Words>2807</Words>
  <Application>Microsoft Office PowerPoint</Application>
  <PresentationFormat>Экран (4:3)</PresentationFormat>
  <Paragraphs>459</Paragraphs>
  <Slides>53</Slides>
  <Notes>24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68" baseType="lpstr">
      <vt:lpstr>Arial</vt:lpstr>
      <vt:lpstr>Arial Black</vt:lpstr>
      <vt:lpstr>Calibri</vt:lpstr>
      <vt:lpstr>Cambria</vt:lpstr>
      <vt:lpstr>Century Gothic</vt:lpstr>
      <vt:lpstr>Courier New</vt:lpstr>
      <vt:lpstr>Garamond</vt:lpstr>
      <vt:lpstr>Palatino Linotype</vt:lpstr>
      <vt:lpstr>Symbol</vt:lpstr>
      <vt:lpstr>Tahoma</vt:lpstr>
      <vt:lpstr>Times New Roman</vt:lpstr>
      <vt:lpstr>Verdana</vt:lpstr>
      <vt:lpstr>Wingdings</vt:lpstr>
      <vt:lpstr>Wingdings 3</vt:lpstr>
      <vt:lpstr>1_Исполнительная</vt:lpstr>
      <vt:lpstr>      Государственная итоговая аттестация 2015 </vt:lpstr>
      <vt:lpstr>Презентация PowerPoint</vt:lpstr>
      <vt:lpstr>Презентация PowerPoint</vt:lpstr>
      <vt:lpstr>Презентация PowerPoint</vt:lpstr>
      <vt:lpstr>Введение итогового сочинения (изложения) в 2014-2015 учебном году</vt:lpstr>
      <vt:lpstr>Презентация PowerPoint</vt:lpstr>
      <vt:lpstr>Определение лиц с ОВЗ</vt:lpstr>
      <vt:lpstr>Схема подготовки и проведения ЕГЭ  для лиц с ОВЗ</vt:lpstr>
      <vt:lpstr>Сдача ГИА-11 лицами с ОВЗ</vt:lpstr>
      <vt:lpstr>Презентация PowerPoint</vt:lpstr>
      <vt:lpstr>Презентация PowerPoint</vt:lpstr>
      <vt:lpstr>Открытые тематические направления для итогового сочинения</vt:lpstr>
      <vt:lpstr>4. Качество письменной речи 5. Грамотность </vt:lpstr>
      <vt:lpstr>Условия получения зачета</vt:lpstr>
      <vt:lpstr>Оригиналы бланков записей после копирования  поаудиторно упаковываются в чистые конверты, заготовленные заранее.  На конверты наклеиваются заполненные сопроводительные бланки.</vt:lpstr>
      <vt:lpstr>Презентация PowerPoint</vt:lpstr>
      <vt:lpstr>Презентация PowerPoint</vt:lpstr>
      <vt:lpstr>Презентация PowerPoint</vt:lpstr>
      <vt:lpstr>Презентация PowerPoint</vt:lpstr>
      <vt:lpstr>Бланки</vt:lpstr>
      <vt:lpstr>Связка бланков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Открытый Банк заданий ЕГЭ/ОГЭ. Задачи: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Нарушения, выявленные на этапе подготовки и проведения ЕГЭ в ППЭ</vt:lpstr>
      <vt:lpstr>Основные Нарушения должностных инструкций организаторами в аудитории    </vt:lpstr>
      <vt:lpstr>Нарушения должностных инструкций организаторами вне аудитории    </vt:lpstr>
      <vt:lpstr>ПОДАВЛЕНИЕ СИГНАЛА СОТОВОЙ СВЯЗИ</vt:lpstr>
      <vt:lpstr>Презентация PowerPoint</vt:lpstr>
      <vt:lpstr>Организация ППЭ на дому</vt:lpstr>
      <vt:lpstr>Прием в образовательную организацию высшего профессионального образования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выполнении плана работы за 2010 г</dc:title>
  <dc:creator>User</dc:creator>
  <cp:lastModifiedBy>3</cp:lastModifiedBy>
  <cp:revision>321</cp:revision>
  <cp:lastPrinted>2014-11-07T05:03:17Z</cp:lastPrinted>
  <dcterms:created xsi:type="dcterms:W3CDTF">2012-01-30T10:21:55Z</dcterms:created>
  <dcterms:modified xsi:type="dcterms:W3CDTF">2014-11-07T05:03:24Z</dcterms:modified>
</cp:coreProperties>
</file>